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95" r:id="rId2"/>
    <p:sldId id="294" r:id="rId3"/>
    <p:sldId id="290" r:id="rId4"/>
    <p:sldId id="296" r:id="rId5"/>
    <p:sldId id="297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81034-96D2-4D98-A52E-9A02D2C08123}" type="datetimeFigureOut">
              <a:rPr lang="th-TH" smtClean="0"/>
              <a:pPr/>
              <a:t>27/07/55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64C04-A935-4CCC-9A88-99E27C70F65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35870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7C9A7-C70C-4B76-8A86-0FD60EE7AE89}" type="datetimeFigureOut">
              <a:rPr lang="th-TH" smtClean="0"/>
              <a:pPr/>
              <a:t>27/07/55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8D54C-CE56-414B-B2D0-AF26573593C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8148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D54C-CE56-414B-B2D0-AF26573593CE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D54C-CE56-414B-B2D0-AF26573593CE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D54C-CE56-414B-B2D0-AF26573593CE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D54C-CE56-414B-B2D0-AF26573593CE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D54C-CE56-414B-B2D0-AF26573593CE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47A9C0-D6F6-4D9B-AB0C-0E2D42F0C9DC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2AE722-B181-464B-80E8-CF3776B40AD1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4D721-1214-42A0-B5FF-33AD36D73936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B8E29-615E-4A6D-9A5B-5B7A9EF565A1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E0E3-44FD-43DA-954D-A83EF9374240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12B60-5D8B-4150-A20B-CE4C6F6B0AD0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1CBAA-4FED-4647-871C-A7A385C0D078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000DD-1F13-4788-8D75-950911CFABD4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0BDB4-1065-49B6-A1AE-D8E772CCBAAF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0AA118-3A83-4F39-9FCE-20566EDD8EBB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B80330-7F5A-49B5-8F57-ECE0D9220A41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DAD6A8-BB1B-4117-97B3-FD431E01E145}" type="datetime1">
              <a:rPr lang="th-TH" smtClean="0"/>
              <a:pPr/>
              <a:t>27/07/55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34F4DE-C7F7-4117-97B6-93862475143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4400" dirty="0" smtClean="0"/>
              <a:t>จำนวนผู้เสียชีวิตจากทุกสาเหตุ</a:t>
            </a:r>
            <a:r>
              <a:rPr lang="en-US" sz="4400" dirty="0"/>
              <a:t> </a:t>
            </a:r>
            <a:r>
              <a:rPr lang="en-US" sz="4400" dirty="0" smtClean="0"/>
              <a:t> =</a:t>
            </a:r>
            <a:r>
              <a:rPr lang="th-TH" sz="4400" dirty="0" smtClean="0"/>
              <a:t>  415,900  คน  </a:t>
            </a:r>
          </a:p>
          <a:p>
            <a:pPr marL="109728" indent="0">
              <a:buNone/>
            </a:pPr>
            <a:r>
              <a:rPr lang="th-TH" sz="4400" dirty="0" smtClean="0"/>
              <a:t>เสียชีวิตจากโรคไม่ติดต่อ (หลัก)</a:t>
            </a:r>
            <a:r>
              <a:rPr lang="en-US" sz="4400" dirty="0" smtClean="0"/>
              <a:t>  =</a:t>
            </a:r>
            <a:r>
              <a:rPr lang="th-TH" sz="4400" dirty="0"/>
              <a:t> </a:t>
            </a:r>
            <a:r>
              <a:rPr lang="th-TH" sz="4400" dirty="0" smtClean="0"/>
              <a:t>  210,964  คน</a:t>
            </a:r>
          </a:p>
          <a:p>
            <a:pPr marL="109728" indent="0">
              <a:buNone/>
            </a:pPr>
            <a:r>
              <a:rPr lang="th-TH" sz="4400" dirty="0"/>
              <a:t>	</a:t>
            </a:r>
            <a:r>
              <a:rPr lang="th-TH" sz="4400" dirty="0" smtClean="0"/>
              <a:t>		</a:t>
            </a:r>
            <a:r>
              <a:rPr lang="en-US" sz="4400" dirty="0" smtClean="0"/>
              <a:t>		    =</a:t>
            </a:r>
            <a:r>
              <a:rPr lang="th-TH" sz="4400" dirty="0"/>
              <a:t> </a:t>
            </a:r>
            <a:r>
              <a:rPr lang="th-TH" sz="4400" dirty="0" smtClean="0"/>
              <a:t>  50.7%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th-TH" sz="4400" dirty="0" smtClean="0"/>
              <a:t>นั่นคือ ครึ่งหนึ่งของคนไทยเสียชีวิตจากโรคไม่ติดต่อ 5 โรค (โรคมะเร็ง  โรคเส้นเลือดสมอง  โรคเส้นเลือดหัวใจ  โรคเบาหวาน  โรคถุงลมพอง)</a:t>
            </a:r>
            <a:endParaRPr lang="th-TH" sz="4400" dirty="0"/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F4DE-C7F7-4117-97B6-93862475143D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4800" dirty="0" smtClean="0"/>
              <a:t>การเสียชีวิตจากโรคไม่ติดต่อ (หลัก)</a:t>
            </a:r>
            <a:endParaRPr lang="th-TH" sz="4800" dirty="0"/>
          </a:p>
        </p:txBody>
      </p:sp>
      <p:sp>
        <p:nvSpPr>
          <p:cNvPr id="5" name="ตัวแทนเนื้อหา 4"/>
          <p:cNvSpPr txBox="1">
            <a:spLocks/>
          </p:cNvSpPr>
          <p:nvPr/>
        </p:nvSpPr>
        <p:spPr>
          <a:xfrm>
            <a:off x="3419872" y="6021288"/>
            <a:ext cx="5040560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3"/>
              <a:buNone/>
            </a:pPr>
            <a:r>
              <a:rPr lang="th-TH" sz="3200" dirty="0" smtClean="0">
                <a:latin typeface="Arial" pitchFamily="34" charset="0"/>
              </a:rPr>
              <a:t>คณะทำงานภาระโรคฯ  </a:t>
            </a:r>
            <a:r>
              <a:rPr lang="th-TH" sz="3200" dirty="0" err="1" smtClean="0">
                <a:latin typeface="Arial" pitchFamily="34" charset="0"/>
              </a:rPr>
              <a:t>กสธ</a:t>
            </a:r>
            <a:r>
              <a:rPr lang="th-TH" sz="3200" dirty="0" smtClean="0">
                <a:latin typeface="Arial" pitchFamily="34" charset="0"/>
              </a:rPr>
              <a:t>. 2554</a:t>
            </a:r>
          </a:p>
          <a:p>
            <a:pPr marL="0" indent="0">
              <a:buFont typeface="Wingdings 3"/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8684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3568" y="2323301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4400" dirty="0" smtClean="0"/>
              <a:t>จำนวนผู้เสียชีวิต		</a:t>
            </a:r>
            <a:r>
              <a:rPr lang="en-US" sz="4400" dirty="0" smtClean="0"/>
              <a:t>=	</a:t>
            </a:r>
            <a:r>
              <a:rPr lang="th-TH" sz="4400" dirty="0" smtClean="0"/>
              <a:t>210,964  </a:t>
            </a:r>
          </a:p>
          <a:p>
            <a:pPr marL="109728" indent="0">
              <a:buNone/>
            </a:pPr>
            <a:r>
              <a:rPr lang="th-TH" sz="4400" dirty="0" smtClean="0"/>
              <a:t>เสียชีวิตก่อนอายุ 60 ปี	</a:t>
            </a:r>
            <a:r>
              <a:rPr lang="en-US" sz="4400" dirty="0" smtClean="0"/>
              <a:t>=</a:t>
            </a:r>
            <a:r>
              <a:rPr lang="th-TH" sz="4400" dirty="0" smtClean="0"/>
              <a:t>	56,960</a:t>
            </a:r>
          </a:p>
          <a:p>
            <a:pPr marL="109728" indent="0">
              <a:buNone/>
            </a:pPr>
            <a:r>
              <a:rPr lang="th-TH" sz="4400" dirty="0"/>
              <a:t>	</a:t>
            </a:r>
            <a:r>
              <a:rPr lang="th-TH" sz="4400" dirty="0" smtClean="0"/>
              <a:t>		</a:t>
            </a:r>
            <a:r>
              <a:rPr lang="en-US" sz="4400" dirty="0" smtClean="0"/>
              <a:t>	=	</a:t>
            </a:r>
            <a:r>
              <a:rPr lang="th-TH" sz="4400" dirty="0" smtClean="0"/>
              <a:t>27%</a:t>
            </a:r>
            <a:endParaRPr lang="th-TH" sz="4400" dirty="0"/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F4DE-C7F7-4117-97B6-93862475143D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4800" dirty="0" smtClean="0"/>
              <a:t>การเสียชีวิตจากโรคไม่ติดต่อ (หลัก)                           ของคนไทย พ.ศ.2552</a:t>
            </a:r>
            <a:endParaRPr lang="th-TH" sz="4800" dirty="0"/>
          </a:p>
        </p:txBody>
      </p:sp>
      <p:sp>
        <p:nvSpPr>
          <p:cNvPr id="5" name="ตัวแทนเนื้อหา 4"/>
          <p:cNvSpPr txBox="1">
            <a:spLocks/>
          </p:cNvSpPr>
          <p:nvPr/>
        </p:nvSpPr>
        <p:spPr>
          <a:xfrm>
            <a:off x="3419872" y="5572894"/>
            <a:ext cx="5040560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3"/>
              <a:buNone/>
            </a:pPr>
            <a:r>
              <a:rPr lang="th-TH" sz="3200" dirty="0" smtClean="0">
                <a:latin typeface="Arial" pitchFamily="34" charset="0"/>
              </a:rPr>
              <a:t>คณะทำงานภาระโรคฯ  </a:t>
            </a:r>
            <a:r>
              <a:rPr lang="th-TH" sz="3200" dirty="0" err="1" smtClean="0">
                <a:latin typeface="Arial" pitchFamily="34" charset="0"/>
              </a:rPr>
              <a:t>กสธ</a:t>
            </a:r>
            <a:r>
              <a:rPr lang="th-TH" sz="3200" dirty="0" smtClean="0">
                <a:latin typeface="Arial" pitchFamily="34" charset="0"/>
              </a:rPr>
              <a:t>. 2554</a:t>
            </a:r>
          </a:p>
          <a:p>
            <a:pPr marL="0" indent="0">
              <a:buFont typeface="Wingdings 3"/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94689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437049" y="836712"/>
            <a:ext cx="6857663" cy="2520280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ยาสูบ</a:t>
            </a:r>
          </a:p>
          <a:p>
            <a:r>
              <a:rPr lang="th-TH" sz="3600" dirty="0" smtClean="0"/>
              <a:t>อาหารไม่ถูกสุขลักษณะ</a:t>
            </a:r>
          </a:p>
          <a:p>
            <a:r>
              <a:rPr lang="th-TH" sz="3600" dirty="0" smtClean="0"/>
              <a:t>ขาดการออกกำลังกาย</a:t>
            </a:r>
          </a:p>
          <a:p>
            <a:r>
              <a:rPr lang="th-TH" sz="3600" dirty="0" smtClean="0"/>
              <a:t>สุรา</a:t>
            </a:r>
            <a:endParaRPr lang="th-TH" sz="3600" dirty="0"/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F4DE-C7F7-4117-97B6-93862475143D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043608" y="0"/>
            <a:ext cx="6852751" cy="1143000"/>
          </a:xfrm>
        </p:spPr>
        <p:txBody>
          <a:bodyPr/>
          <a:lstStyle/>
          <a:p>
            <a:r>
              <a:rPr lang="th-TH" dirty="0" smtClean="0"/>
              <a:t>4 ปัจจัยเสี่ยง</a:t>
            </a:r>
            <a:endParaRPr lang="th-TH" dirty="0"/>
          </a:p>
        </p:txBody>
      </p:sp>
      <p:sp>
        <p:nvSpPr>
          <p:cNvPr id="5" name="ชื่อเรื่อง 3"/>
          <p:cNvSpPr txBox="1">
            <a:spLocks/>
          </p:cNvSpPr>
          <p:nvPr/>
        </p:nvSpPr>
        <p:spPr>
          <a:xfrm>
            <a:off x="1115616" y="3068960"/>
            <a:ext cx="684076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dirty="0" smtClean="0"/>
              <a:t>เป็นสาเหตุของ 4 กลุ่มโรคไม่ติดต่อหลัก</a:t>
            </a:r>
            <a:endParaRPr lang="th-TH" dirty="0"/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1403648" y="3958885"/>
            <a:ext cx="6986736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th-TH" sz="3600" dirty="0" smtClean="0"/>
              <a:t>โรคหัวใจและหลอดเลือดสมอง</a:t>
            </a:r>
          </a:p>
          <a:p>
            <a:r>
              <a:rPr lang="th-TH" sz="3600" dirty="0" smtClean="0"/>
              <a:t>โรคมะเร็ง</a:t>
            </a:r>
          </a:p>
          <a:p>
            <a:r>
              <a:rPr lang="th-TH" sz="3600" dirty="0" smtClean="0"/>
              <a:t>โรคเบาหวาน</a:t>
            </a:r>
          </a:p>
          <a:p>
            <a:r>
              <a:rPr lang="th-TH" sz="3600" dirty="0" smtClean="0"/>
              <a:t>โรคปอดเรื้อรัง</a:t>
            </a:r>
            <a:endParaRPr lang="th-TH" sz="3600" dirty="0"/>
          </a:p>
        </p:txBody>
      </p:sp>
      <p:sp>
        <p:nvSpPr>
          <p:cNvPr id="7" name="ชื่อเรื่อง 3"/>
          <p:cNvSpPr txBox="1">
            <a:spLocks/>
          </p:cNvSpPr>
          <p:nvPr/>
        </p:nvSpPr>
        <p:spPr>
          <a:xfrm>
            <a:off x="1268016" y="6286500"/>
            <a:ext cx="6840760" cy="571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h-TH" sz="3200" dirty="0" smtClean="0">
                <a:solidFill>
                  <a:schemeClr val="tx1"/>
                </a:solidFill>
                <a:effectLst/>
                <a:cs typeface="+mn-cs"/>
              </a:rPr>
              <a:t>ซึ่งเท่ากับ 80%</a:t>
            </a:r>
            <a:r>
              <a:rPr lang="en-US" sz="3200" dirty="0" smtClean="0">
                <a:solidFill>
                  <a:schemeClr val="tx1"/>
                </a:solidFill>
                <a:effectLst/>
                <a:cs typeface="+mn-cs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effectLst/>
                <a:cs typeface="+mn-cs"/>
              </a:rPr>
              <a:t>ของโรคไม่ติดต่อทั้งหมด</a:t>
            </a:r>
            <a:endParaRPr lang="th-TH" sz="3200" dirty="0">
              <a:solidFill>
                <a:schemeClr val="tx1"/>
              </a:solidFill>
              <a:effectLst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835696" y="5445224"/>
            <a:ext cx="7077472" cy="579520"/>
          </a:xfrm>
        </p:spPr>
        <p:txBody>
          <a:bodyPr/>
          <a:lstStyle/>
          <a:p>
            <a:pPr marL="109728" indent="0" algn="r">
              <a:buNone/>
            </a:pPr>
            <a:r>
              <a:rPr lang="th-TH" dirty="0"/>
              <a:t>โครงการศึกษาภาระโรคและปัจจัยเสี่ยง กระทรวงสาธารณสุข  2555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F4DE-C7F7-4117-97B6-93862475143D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ความสูญเสียทางเศรษฐกิจจากโรคเรื้อรัง  พ.ศ.2552</a:t>
            </a:r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899592" y="2204864"/>
            <a:ext cx="7077472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buFont typeface="Wingdings 3"/>
              <a:buNone/>
            </a:pPr>
            <a:endParaRPr lang="th-TH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3279431"/>
              </p:ext>
            </p:extLst>
          </p:nvPr>
        </p:nvGraphicFramePr>
        <p:xfrm>
          <a:off x="921296" y="1628800"/>
          <a:ext cx="7560840" cy="32561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80420"/>
                <a:gridCol w="3780420"/>
              </a:tblGrid>
              <a:tr h="651227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โรคหัวใจและหลอดเลือด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78,975,589,069  บาท</a:t>
                      </a:r>
                      <a:endParaRPr lang="th-TH" sz="3200" b="1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โรคมะเร็ง	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78,254,521,024  บาท</a:t>
                      </a:r>
                      <a:endParaRPr lang="th-TH" sz="3200" b="1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โรคเบาหวาน	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24,488,845,584  บาท</a:t>
                      </a:r>
                      <a:endParaRPr lang="th-TH" sz="3200" b="1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โรคปอดเรื้อรัง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/>
                        <a:t>16,793,002,446  บาท</a:t>
                      </a:r>
                      <a:endParaRPr lang="th-TH" sz="3200" b="1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/>
                        <a:t>รวม		</a:t>
                      </a:r>
                      <a:endParaRPr lang="th-TH" sz="3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 smtClean="0"/>
                        <a:t>192,512  ล้านบาท</a:t>
                      </a:r>
                      <a:endParaRPr lang="th-TH" sz="3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349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691680" y="5877272"/>
            <a:ext cx="7077472" cy="579520"/>
          </a:xfrm>
        </p:spPr>
        <p:txBody>
          <a:bodyPr/>
          <a:lstStyle/>
          <a:p>
            <a:pPr marL="109728" indent="0" algn="r">
              <a:buNone/>
            </a:pPr>
            <a:r>
              <a:rPr lang="th-TH" dirty="0"/>
              <a:t>โครงการศึกษาภาระโรคและปัจจัยเสี่ยง กระทรวงสาธารณสุข  2555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F4DE-C7F7-4117-97B6-93862475143D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4000" dirty="0"/>
              <a:t>ต้นทุนทางเศรษฐกิจที่เกิดขึ้นจากโรคเรื้อรัง 4 โรค </a:t>
            </a:r>
            <a:r>
              <a:rPr lang="th-TH" sz="4000" dirty="0" smtClean="0"/>
              <a:t>  </a:t>
            </a:r>
            <a:r>
              <a:rPr lang="th-TH" sz="4000" dirty="0"/>
              <a:t>ในประเทศไทย พ.ศ.2552</a:t>
            </a:r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899592" y="2204864"/>
            <a:ext cx="7077472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buFont typeface="Wingdings 3"/>
              <a:buNone/>
            </a:pPr>
            <a:endParaRPr lang="th-TH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2126804"/>
              </p:ext>
            </p:extLst>
          </p:nvPr>
        </p:nvGraphicFramePr>
        <p:xfrm>
          <a:off x="899592" y="1628800"/>
          <a:ext cx="7827168" cy="408728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97466"/>
                <a:gridCol w="2929702"/>
              </a:tblGrid>
              <a:tr h="651227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cs typeface="+mn-cs"/>
                        </a:rPr>
                        <a:t>ค่ารักษาพยาบาล</a:t>
                      </a:r>
                      <a:endParaRPr lang="th-TH" sz="3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cs typeface="+mn-cs"/>
                        </a:rPr>
                        <a:t>47,314	 ล้านบาท</a:t>
                      </a:r>
                      <a:endParaRPr lang="th-TH" sz="3200" b="1" dirty="0">
                        <a:cs typeface="+mn-cs"/>
                      </a:endParaRPr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cs typeface="+mn-cs"/>
                        </a:rPr>
                        <a:t>ต้นทุนทางตรงที่ไม่เกี่ยวกับการแพทย์ (ค่าใช้จ่ายครอบครัว)</a:t>
                      </a:r>
                      <a:endParaRPr lang="th-TH" sz="3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cs typeface="+mn-cs"/>
                        </a:rPr>
                        <a:t>3,989	  ล้านบาท</a:t>
                      </a:r>
                      <a:endParaRPr lang="th-TH" sz="3200" b="1" dirty="0">
                        <a:cs typeface="+mn-cs"/>
                      </a:endParaRPr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cs typeface="+mn-cs"/>
                        </a:rPr>
                        <a:t>การสูญเสียผลิตภาพ	                           (ขาดงานหรือเสียชีวิตก่อนเวลา)</a:t>
                      </a:r>
                      <a:endParaRPr lang="th-TH" sz="3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cs typeface="+mn-cs"/>
                        </a:rPr>
                        <a:t>147,208  ล้านบาท</a:t>
                      </a:r>
                      <a:endParaRPr lang="th-TH" sz="3200" b="1" dirty="0">
                        <a:cs typeface="+mn-cs"/>
                      </a:endParaRPr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cs typeface="+mn-cs"/>
                        </a:rPr>
                        <a:t>รวม</a:t>
                      </a:r>
                      <a:endParaRPr lang="th-TH" sz="3600" b="1" dirty="0"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 smtClean="0">
                          <a:cs typeface="+mn-cs"/>
                        </a:rPr>
                        <a:t>198,512  ล้านบาท</a:t>
                      </a:r>
                      <a:endParaRPr lang="th-TH" sz="3600" b="1" dirty="0"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cs typeface="+mn-cs"/>
                        </a:rPr>
                        <a:t>คิดเป็นร้อยละของ 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GDP</a:t>
                      </a:r>
                      <a:endParaRPr lang="th-TH" sz="2800" b="1" dirty="0">
                        <a:latin typeface="Arial" pitchFamily="34" charset="0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cs typeface="+mn-cs"/>
                        </a:rPr>
                        <a:t>2.2%</a:t>
                      </a:r>
                      <a:endParaRPr lang="th-TH" sz="3600" b="1" dirty="0"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49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206</Words>
  <Application>Microsoft Office PowerPoint</Application>
  <PresentationFormat>นำเสนอทางหน้าจอ (4:3)</PresentationFormat>
  <Paragraphs>56</Paragraphs>
  <Slides>5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รวมกลุ่ม</vt:lpstr>
      <vt:lpstr>การเสียชีวิตจากโรคไม่ติดต่อ (หลัก)</vt:lpstr>
      <vt:lpstr>การเสียชีวิตจากโรคไม่ติดต่อ (หลัก)                           ของคนไทย พ.ศ.2552</vt:lpstr>
      <vt:lpstr>4 ปัจจัยเสี่ยง</vt:lpstr>
      <vt:lpstr>ความสูญเสียทางเศรษฐกิจจากโรคเรื้อรัง  พ.ศ.2552</vt:lpstr>
      <vt:lpstr>ต้นทุนทางเศรษฐกิจที่เกิดขึ้นจากโรคเรื้อรัง 4 โรค   ในประเทศไทย พ.ศ.2552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การเสียชีวิตจากควันบุหรี่มือสอง</dc:title>
  <dc:creator>Favonius</dc:creator>
  <cp:lastModifiedBy>Bonus</cp:lastModifiedBy>
  <cp:revision>36</cp:revision>
  <cp:lastPrinted>2012-06-08T01:58:54Z</cp:lastPrinted>
  <dcterms:created xsi:type="dcterms:W3CDTF">2012-06-06T01:36:16Z</dcterms:created>
  <dcterms:modified xsi:type="dcterms:W3CDTF">2012-07-27T11:14:33Z</dcterms:modified>
</cp:coreProperties>
</file>