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77" r:id="rId3"/>
    <p:sldId id="258" r:id="rId4"/>
    <p:sldId id="259" r:id="rId5"/>
    <p:sldId id="261" r:id="rId6"/>
    <p:sldId id="262" r:id="rId7"/>
    <p:sldId id="264" r:id="rId8"/>
    <p:sldId id="265" r:id="rId9"/>
    <p:sldId id="260" r:id="rId10"/>
    <p:sldId id="276" r:id="rId11"/>
    <p:sldId id="272" r:id="rId12"/>
    <p:sldId id="267" r:id="rId13"/>
    <p:sldId id="268" r:id="rId14"/>
    <p:sldId id="269" r:id="rId15"/>
    <p:sldId id="270" r:id="rId16"/>
    <p:sldId id="271" r:id="rId17"/>
    <p:sldId id="274" r:id="rId1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60470-3ECC-47FD-AC4F-DAB182A7B915}" type="datetimeFigureOut">
              <a:rPr lang="th-TH" smtClean="0"/>
              <a:pPr/>
              <a:t>19/01/59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B1C01-45E1-40F6-8F92-4360826167C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74831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ภาพนิ่งชื่อเรื่อง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9" name="Oval 107"/>
          <p:cNvSpPr>
            <a:spLocks noChangeArrowheads="1"/>
          </p:cNvSpPr>
          <p:nvPr/>
        </p:nvSpPr>
        <p:spPr bwMode="gray">
          <a:xfrm>
            <a:off x="899592" y="3884588"/>
            <a:ext cx="1718422" cy="1561157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Rectangle 95"/>
          <p:cNvSpPr>
            <a:spLocks noChangeArrowheads="1"/>
          </p:cNvSpPr>
          <p:nvPr userDrawn="1"/>
        </p:nvSpPr>
        <p:spPr bwMode="gray">
          <a:xfrm>
            <a:off x="0" y="-27384"/>
            <a:ext cx="9144000" cy="436404"/>
          </a:xfrm>
          <a:prstGeom prst="rect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Rectangle 95"/>
          <p:cNvSpPr>
            <a:spLocks noChangeArrowheads="1"/>
          </p:cNvSpPr>
          <p:nvPr userDrawn="1"/>
        </p:nvSpPr>
        <p:spPr bwMode="gray">
          <a:xfrm rot="10800000">
            <a:off x="3830" y="6439889"/>
            <a:ext cx="9144000" cy="445491"/>
          </a:xfrm>
          <a:prstGeom prst="rect">
            <a:avLst/>
          </a:pr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239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3276600" y="6470650"/>
            <a:ext cx="2514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altLang="th-TH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47791-72B8-47D3-A524-EA6A8911DDF7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xmlns="" val="536489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254000"/>
            <a:ext cx="8382000" cy="715963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923928" y="188640"/>
            <a:ext cx="8382000" cy="518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3276600" y="6470650"/>
            <a:ext cx="2514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altLang="th-TH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59C3B-3494-4094-9343-03610A17F0C5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xmlns="" val="695555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15100" y="254000"/>
            <a:ext cx="2095500" cy="6070600"/>
          </a:xfrm>
          <a:prstGeom prst="rect">
            <a:avLst/>
          </a:prstGeo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28600" y="254000"/>
            <a:ext cx="6134100" cy="6070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3276600" y="6470650"/>
            <a:ext cx="2514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altLang="th-TH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FD618-101F-4559-A0ED-A2D764D78BB8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xmlns="" val="2682872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ชื่อเรื่องและแผนภูม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254000"/>
            <a:ext cx="8382000" cy="715963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แผนภูมิ 2"/>
          <p:cNvSpPr>
            <a:spLocks noGrp="1"/>
          </p:cNvSpPr>
          <p:nvPr>
            <p:ph type="chart" idx="1"/>
          </p:nvPr>
        </p:nvSpPr>
        <p:spPr>
          <a:xfrm>
            <a:off x="228600" y="1143000"/>
            <a:ext cx="8382000" cy="51816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คลิกไอคอนเพื่อเพิ่มแผนภูมิ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3276600" y="6470650"/>
            <a:ext cx="2514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altLang="th-TH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5943600" y="6477000"/>
            <a:ext cx="1981200" cy="298450"/>
          </a:xfrm>
        </p:spPr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8077200" y="6494463"/>
            <a:ext cx="685800" cy="292100"/>
          </a:xfrm>
        </p:spPr>
        <p:txBody>
          <a:bodyPr/>
          <a:lstStyle>
            <a:lvl1pPr>
              <a:defRPr/>
            </a:lvl1pPr>
          </a:lstStyle>
          <a:p>
            <a:fld id="{22E02CAD-CB00-4C1C-9F2C-479CB1332BF6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xmlns="" val="784313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4800" y="201141"/>
            <a:ext cx="8515672" cy="563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dirty="0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04800" y="1066800"/>
            <a:ext cx="8515672" cy="533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2D2AA7-8275-4236-ABAC-90CE679C4BB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2"/>
          </p:nvPr>
        </p:nvSpPr>
        <p:spPr>
          <a:xfrm>
            <a:off x="3733800" y="6477000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29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ภาพนิ่งชื่อเรื่อง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5"/>
          <p:cNvSpPr>
            <a:spLocks noChangeArrowheads="1"/>
          </p:cNvSpPr>
          <p:nvPr userDrawn="1"/>
        </p:nvSpPr>
        <p:spPr bwMode="gray">
          <a:xfrm>
            <a:off x="0" y="-27384"/>
            <a:ext cx="9144000" cy="436404"/>
          </a:xfrm>
          <a:prstGeom prst="rect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Rectangle 95"/>
          <p:cNvSpPr>
            <a:spLocks noChangeArrowheads="1"/>
          </p:cNvSpPr>
          <p:nvPr userDrawn="1"/>
        </p:nvSpPr>
        <p:spPr bwMode="gray">
          <a:xfrm rot="10800000">
            <a:off x="3830" y="6439889"/>
            <a:ext cx="9144000" cy="445491"/>
          </a:xfrm>
          <a:prstGeom prst="rect">
            <a:avLst/>
          </a:pr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146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AAAEC-1D30-4F43-89BA-6CC0CEBDF927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xmlns="" val="348071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3276600" y="6470650"/>
            <a:ext cx="2514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altLang="th-TH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5F551-643F-48DE-AB10-9AC204D6F074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xmlns="" val="161279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254000"/>
            <a:ext cx="8382000" cy="715963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114800" cy="5181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495800" y="1143000"/>
            <a:ext cx="4114800" cy="5181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3276600" y="6470650"/>
            <a:ext cx="2514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altLang="th-TH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AC0C4-B42E-4511-9D24-7C0253E365EC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xmlns="" val="284750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>
          <a:xfrm>
            <a:off x="3276600" y="6470650"/>
            <a:ext cx="2514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altLang="th-TH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F425A-89D3-4452-AE7A-4571E2BCFC2F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xmlns="" val="2115009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254000"/>
            <a:ext cx="8382000" cy="715963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3276600" y="6470650"/>
            <a:ext cx="2514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altLang="th-TH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2DFFC-A183-4678-8A26-B948F29570E2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xmlns="" val="142593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>
          <a:xfrm>
            <a:off x="3276600" y="6470650"/>
            <a:ext cx="2514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altLang="th-TH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72B5A-8CBC-4E15-BD15-3770F01FEA6A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xmlns="" val="2258978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3276600" y="6470650"/>
            <a:ext cx="2514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altLang="th-TH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>
              <a:solidFill>
                <a:srgbClr val="000000"/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C8BAD-0FE8-4A19-A03A-89D87E4D8CEC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xmlns="" val="304345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5"/>
          <p:cNvSpPr>
            <a:spLocks noChangeArrowheads="1"/>
          </p:cNvSpPr>
          <p:nvPr userDrawn="1"/>
        </p:nvSpPr>
        <p:spPr bwMode="gray">
          <a:xfrm rot="10800000">
            <a:off x="3830" y="6439889"/>
            <a:ext cx="9144000" cy="445491"/>
          </a:xfrm>
          <a:prstGeom prst="rect">
            <a:avLst/>
          </a:pr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0696" y="6494463"/>
            <a:ext cx="6858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84D43A-B83B-4EA5-8CF5-18459321BBE2}" type="slidenum">
              <a:rPr lang="en-US" altLang="th-TH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h-TH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504" y="6453336"/>
            <a:ext cx="2520280" cy="36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latin typeface="BrowalliaUPC" panose="020B0604020202020204" pitchFamily="34" charset="-34"/>
                <a:cs typeface="BrowalliaUPC" panose="020B0604020202020204" pitchFamily="34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altLang="th-TH" dirty="0">
              <a:solidFill>
                <a:srgbClr val="000000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 userDrawn="1"/>
        </p:nvSpPr>
        <p:spPr>
          <a:xfrm>
            <a:off x="190382" y="998950"/>
            <a:ext cx="8784976" cy="5440939"/>
          </a:xfrm>
          <a:prstGeom prst="roundRect">
            <a:avLst>
              <a:gd name="adj" fmla="val 2030"/>
            </a:avLst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FFFFFF"/>
              </a:solidFill>
            </a:endParaRPr>
          </a:p>
        </p:txBody>
      </p:sp>
      <p:pic>
        <p:nvPicPr>
          <p:cNvPr id="1136" name="Picture 11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382" y="819744"/>
            <a:ext cx="8748000" cy="6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9" name="Rectangle 95"/>
          <p:cNvSpPr>
            <a:spLocks noChangeArrowheads="1"/>
          </p:cNvSpPr>
          <p:nvPr userDrawn="1"/>
        </p:nvSpPr>
        <p:spPr bwMode="gray">
          <a:xfrm>
            <a:off x="0" y="-27384"/>
            <a:ext cx="9144000" cy="436404"/>
          </a:xfrm>
          <a:prstGeom prst="rect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401" y="44720"/>
            <a:ext cx="90209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820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07"/>
          <p:cNvSpPr>
            <a:spLocks noChangeArrowheads="1"/>
          </p:cNvSpPr>
          <p:nvPr/>
        </p:nvSpPr>
        <p:spPr bwMode="gray">
          <a:xfrm>
            <a:off x="611560" y="2204864"/>
            <a:ext cx="7920880" cy="1728192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2611934"/>
            <a:ext cx="80473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Thai CV Risk score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โปรแกรมวิเคราะห์ข้อมูลโอกาสเสี่ยงต่อโรคหัวใจและหลอดเลือด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จากข้อมูลตามโครงสร้าง </a:t>
            </a:r>
            <a:r>
              <a:rPr lang="en-US" sz="32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43 </a:t>
            </a:r>
            <a:r>
              <a:rPr lang="th-TH" sz="32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แฟ้ม</a:t>
            </a:r>
            <a:endParaRPr lang="th-TH" sz="3200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390441"/>
            <a:ext cx="2592287" cy="2161396"/>
          </a:xfrm>
          <a:prstGeom prst="rect">
            <a:avLst/>
          </a:prstGeom>
        </p:spPr>
      </p:pic>
      <p:cxnSp>
        <p:nvCxnSpPr>
          <p:cNvPr id="4" name="ตัวเชื่อมต่อตรง 3"/>
          <p:cNvCxnSpPr/>
          <p:nvPr/>
        </p:nvCxnSpPr>
        <p:spPr>
          <a:xfrm>
            <a:off x="611560" y="4509120"/>
            <a:ext cx="80473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/>
          <p:cNvSpPr txBox="1"/>
          <p:nvPr/>
        </p:nvSpPr>
        <p:spPr>
          <a:xfrm>
            <a:off x="798325" y="4837162"/>
            <a:ext cx="767389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600" b="1" dirty="0" smtClean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จิ</a:t>
            </a:r>
            <a:r>
              <a:rPr lang="th-TH" sz="3600" b="1" dirty="0" err="1" smtClean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รพงษ์</a:t>
            </a:r>
            <a:r>
              <a:rPr lang="th-TH" sz="3600" b="1" dirty="0" smtClean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แสงทอง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 smtClean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นักวิชาการสาธารณสุขชำนาญการ</a:t>
            </a:r>
            <a:r>
              <a:rPr lang="th-TH" b="1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b="1" dirty="0" smtClean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สำนักงานสาธารณสุขจังหวัดพัทลุง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e-mail: jirapongst@hotmail.com</a:t>
            </a:r>
            <a:r>
              <a:rPr lang="th-TH" b="1" dirty="0" smtClean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, </a:t>
            </a:r>
            <a:r>
              <a:rPr lang="en-US" b="1" dirty="0" smtClean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Line ID: </a:t>
            </a:r>
            <a:r>
              <a:rPr lang="en-US" b="1" dirty="0" err="1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j</a:t>
            </a:r>
            <a:r>
              <a:rPr lang="en-US" b="1" dirty="0" err="1" smtClean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irapong.sangthong</a:t>
            </a:r>
            <a:endParaRPr lang="th-TH" b="1" dirty="0" smtClean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50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88640"/>
            <a:ext cx="7920880" cy="499939"/>
          </a:xfrm>
          <a:prstGeom prst="rect">
            <a:avLst/>
          </a:prstGeom>
        </p:spPr>
        <p:txBody>
          <a:bodyPr/>
          <a:lstStyle/>
          <a:p>
            <a:r>
              <a:rPr lang="th-TH" alt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แหล่งข้อมูลสำหรับการวิเคราะห์</a:t>
            </a:r>
            <a:endParaRPr lang="en-US" altLang="th-TH" sz="3600" dirty="0">
              <a:solidFill>
                <a:schemeClr val="tx1">
                  <a:lumMod val="95000"/>
                  <a:lumOff val="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6486556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Thai CV Risk Score</a:t>
            </a:r>
            <a:endParaRPr lang="th-TH" sz="18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422704" y="6494463"/>
            <a:ext cx="685800" cy="292100"/>
          </a:xfrm>
        </p:spPr>
        <p:txBody>
          <a:bodyPr/>
          <a:lstStyle/>
          <a:p>
            <a:fld id="{F20AAAEC-1D30-4F43-89BA-6CC0CEBDF927}" type="slidenum">
              <a:rPr lang="en-US" altLang="th-TH" sz="18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pPr/>
              <a:t>10</a:t>
            </a:fld>
            <a:endParaRPr lang="en-US" alt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1115616" y="1268270"/>
            <a:ext cx="2016224" cy="4825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ข้อมูลส่วนบุคคล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1115616" y="1886696"/>
            <a:ext cx="2016224" cy="4825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AGE, SEX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1103586" y="2708213"/>
            <a:ext cx="2016224" cy="4825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DM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1115616" y="5826762"/>
            <a:ext cx="2016224" cy="4825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TC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1103586" y="4012274"/>
            <a:ext cx="2016224" cy="4825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HEIGHT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1103586" y="3429000"/>
            <a:ext cx="2016224" cy="4825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SBP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3" name="สี่เหลี่ยมผืนผ้ามุมมน 22"/>
          <p:cNvSpPr/>
          <p:nvPr/>
        </p:nvSpPr>
        <p:spPr>
          <a:xfrm>
            <a:off x="1115616" y="4602626"/>
            <a:ext cx="2016224" cy="4825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WAIST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4" name="สี่เหลี่ยมผืนผ้ามุมมน 23"/>
          <p:cNvSpPr/>
          <p:nvPr/>
        </p:nvSpPr>
        <p:spPr>
          <a:xfrm>
            <a:off x="5364088" y="1268760"/>
            <a:ext cx="2592288" cy="13149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PERSON</a:t>
            </a:r>
          </a:p>
          <a:p>
            <a:pPr algn="ctr"/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HOME</a:t>
            </a:r>
          </a:p>
          <a:p>
            <a:pPr algn="ctr"/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VILLAGE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5364088" y="2845212"/>
            <a:ext cx="2592288" cy="7033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CHRONIC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0" name="สี่เหลี่ยมผืนผ้ามุมมน 29"/>
          <p:cNvSpPr/>
          <p:nvPr/>
        </p:nvSpPr>
        <p:spPr>
          <a:xfrm>
            <a:off x="5364088" y="4085712"/>
            <a:ext cx="2579440" cy="100571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NCDSCREEN</a:t>
            </a:r>
          </a:p>
          <a:p>
            <a:pPr algn="ctr"/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CHRONICFU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1" name="สี่เหลี่ยมผืนผ้ามุมมน 30"/>
          <p:cNvSpPr/>
          <p:nvPr/>
        </p:nvSpPr>
        <p:spPr>
          <a:xfrm>
            <a:off x="5364088" y="5442223"/>
            <a:ext cx="2579440" cy="72308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LABFU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cxnSp>
        <p:nvCxnSpPr>
          <p:cNvPr id="32" name="ตัวเชื่อมต่อโค้ง 31"/>
          <p:cNvCxnSpPr>
            <a:stCxn id="16" idx="3"/>
          </p:cNvCxnSpPr>
          <p:nvPr/>
        </p:nvCxnSpPr>
        <p:spPr>
          <a:xfrm>
            <a:off x="3131840" y="1509549"/>
            <a:ext cx="2244278" cy="298798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ตัวเชื่อมต่อโค้ง 32"/>
          <p:cNvCxnSpPr>
            <a:stCxn id="19" idx="3"/>
            <a:endCxn id="27" idx="1"/>
          </p:cNvCxnSpPr>
          <p:nvPr/>
        </p:nvCxnSpPr>
        <p:spPr>
          <a:xfrm>
            <a:off x="3119810" y="2949492"/>
            <a:ext cx="2244278" cy="247402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ตัวเชื่อมต่อโค้ง 33"/>
          <p:cNvCxnSpPr>
            <a:stCxn id="22" idx="3"/>
          </p:cNvCxnSpPr>
          <p:nvPr/>
        </p:nvCxnSpPr>
        <p:spPr>
          <a:xfrm>
            <a:off x="3119810" y="3670279"/>
            <a:ext cx="2244278" cy="648976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ตัวเชื่อมต่อโค้ง 34"/>
          <p:cNvCxnSpPr/>
          <p:nvPr/>
        </p:nvCxnSpPr>
        <p:spPr>
          <a:xfrm>
            <a:off x="3119810" y="4307048"/>
            <a:ext cx="2244278" cy="173496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ตัวเชื่อมต่อโค้ง 35"/>
          <p:cNvCxnSpPr/>
          <p:nvPr/>
        </p:nvCxnSpPr>
        <p:spPr>
          <a:xfrm flipV="1">
            <a:off x="3131840" y="4613827"/>
            <a:ext cx="2232248" cy="255333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ตัวเชื่อมต่อโค้ง 36"/>
          <p:cNvCxnSpPr>
            <a:stCxn id="20" idx="3"/>
            <a:endCxn id="31" idx="1"/>
          </p:cNvCxnSpPr>
          <p:nvPr/>
        </p:nvCxnSpPr>
        <p:spPr>
          <a:xfrm flipV="1">
            <a:off x="3131840" y="5803764"/>
            <a:ext cx="2232248" cy="264277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ตัวเชื่อมต่อโค้ง 37"/>
          <p:cNvCxnSpPr>
            <a:stCxn id="18" idx="3"/>
          </p:cNvCxnSpPr>
          <p:nvPr/>
        </p:nvCxnSpPr>
        <p:spPr>
          <a:xfrm flipV="1">
            <a:off x="3131840" y="1965296"/>
            <a:ext cx="2244278" cy="162679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สี่เหลี่ยมผืนผ้ามุมมน 24"/>
          <p:cNvSpPr/>
          <p:nvPr/>
        </p:nvSpPr>
        <p:spPr>
          <a:xfrm>
            <a:off x="1115616" y="5171033"/>
            <a:ext cx="2016224" cy="4825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SMOKE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cxnSp>
        <p:nvCxnSpPr>
          <p:cNvPr id="26" name="ตัวเชื่อมต่อโค้ง 25"/>
          <p:cNvCxnSpPr/>
          <p:nvPr/>
        </p:nvCxnSpPr>
        <p:spPr>
          <a:xfrm flipV="1">
            <a:off x="3119810" y="4814717"/>
            <a:ext cx="2244278" cy="583888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31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88640"/>
            <a:ext cx="7920880" cy="499939"/>
          </a:xfrm>
          <a:prstGeom prst="rect">
            <a:avLst/>
          </a:prstGeom>
        </p:spPr>
        <p:txBody>
          <a:bodyPr/>
          <a:lstStyle/>
          <a:p>
            <a:r>
              <a:rPr lang="th-TH" alt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แฟ้มข้อมูลสำหรับการวิเคราะห์</a:t>
            </a:r>
            <a:endParaRPr lang="en-US" altLang="th-TH" sz="3600" dirty="0">
              <a:solidFill>
                <a:schemeClr val="tx1">
                  <a:lumMod val="95000"/>
                  <a:lumOff val="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6486556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Thai CV Risk Score</a:t>
            </a:r>
            <a:endParaRPr lang="th-TH" sz="18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422704" y="6494463"/>
            <a:ext cx="685800" cy="292100"/>
          </a:xfrm>
        </p:spPr>
        <p:txBody>
          <a:bodyPr/>
          <a:lstStyle/>
          <a:p>
            <a:fld id="{F20AAAEC-1D30-4F43-89BA-6CC0CEBDF927}" type="slidenum">
              <a:rPr lang="en-US" altLang="th-TH" sz="18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pPr/>
              <a:t>11</a:t>
            </a:fld>
            <a:endParaRPr lang="en-US" alt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953" y="1276257"/>
            <a:ext cx="8597527" cy="503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1323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32792" y="201141"/>
            <a:ext cx="8515672" cy="563563"/>
          </a:xfrm>
        </p:spPr>
        <p:txBody>
          <a:bodyPr/>
          <a:lstStyle/>
          <a:p>
            <a:r>
              <a:rPr lang="th-TH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ข้อมูล 43 แฟ้ม -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NCDSCREEN</a:t>
            </a:r>
            <a:endParaRPr lang="th-TH" sz="3600" dirty="0">
              <a:solidFill>
                <a:schemeClr val="tx1">
                  <a:lumMod val="95000"/>
                  <a:lumOff val="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752D2AA7-8275-4236-ABAC-90CE679C4BBE}" type="slidenum">
              <a:rPr lang="en-US" smtClean="0"/>
              <a:pPr algn="r"/>
              <a:t>12</a:t>
            </a:fld>
            <a:endParaRPr lang="en-US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30" y="1187217"/>
            <a:ext cx="8298434" cy="512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25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32792" y="201141"/>
            <a:ext cx="8515672" cy="563563"/>
          </a:xfrm>
        </p:spPr>
        <p:txBody>
          <a:bodyPr/>
          <a:lstStyle/>
          <a:p>
            <a:r>
              <a:rPr lang="th-TH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ข้อมูล 43 แฟ้ม -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CHRONIC</a:t>
            </a:r>
            <a:endParaRPr lang="th-TH" sz="3600" dirty="0">
              <a:solidFill>
                <a:schemeClr val="tx1">
                  <a:lumMod val="95000"/>
                  <a:lumOff val="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752D2AA7-8275-4236-ABAC-90CE679C4BBE}" type="slidenum">
              <a:rPr lang="en-US" smtClean="0"/>
              <a:pPr algn="r"/>
              <a:t>13</a:t>
            </a:fld>
            <a:endParaRPr lang="en-US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17601"/>
            <a:ext cx="8352928" cy="2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077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32792" y="201141"/>
            <a:ext cx="8515672" cy="563563"/>
          </a:xfrm>
        </p:spPr>
        <p:txBody>
          <a:bodyPr/>
          <a:lstStyle/>
          <a:p>
            <a:r>
              <a:rPr lang="th-TH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ข้อมูล 43 แฟ้ม -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CHRONICFU</a:t>
            </a:r>
            <a:endParaRPr lang="th-TH" sz="3600" dirty="0">
              <a:solidFill>
                <a:schemeClr val="tx1">
                  <a:lumMod val="95000"/>
                  <a:lumOff val="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752D2AA7-8275-4236-ABAC-90CE679C4BBE}" type="slidenum">
              <a:rPr lang="en-US" smtClean="0"/>
              <a:pPr algn="r"/>
              <a:t>14</a:t>
            </a:fld>
            <a:endParaRPr lang="en-US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113" y="1187748"/>
            <a:ext cx="8338888" cy="2990476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113" y="4163937"/>
            <a:ext cx="8324351" cy="213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471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32792" y="201141"/>
            <a:ext cx="8515672" cy="563563"/>
          </a:xfrm>
        </p:spPr>
        <p:txBody>
          <a:bodyPr/>
          <a:lstStyle/>
          <a:p>
            <a:pPr>
              <a:defRPr/>
            </a:pPr>
            <a:r>
              <a:rPr lang="th-TH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ข้อมูล 43 แฟ้ม -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LABFU</a:t>
            </a:r>
            <a:endParaRPr lang="th-TH" sz="3600" dirty="0">
              <a:solidFill>
                <a:schemeClr val="tx1">
                  <a:lumMod val="95000"/>
                  <a:lumOff val="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752D2AA7-8275-4236-ABAC-90CE679C4BBE}" type="slidenum">
              <a:rPr lang="en-US" smtClean="0"/>
              <a:pPr algn="r"/>
              <a:t>15</a:t>
            </a:fld>
            <a:endParaRPr lang="en-US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393" y="1179916"/>
            <a:ext cx="8324032" cy="51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239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88640"/>
            <a:ext cx="7920880" cy="499939"/>
          </a:xfrm>
          <a:prstGeom prst="rect">
            <a:avLst/>
          </a:prstGeom>
        </p:spPr>
        <p:txBody>
          <a:bodyPr/>
          <a:lstStyle/>
          <a:p>
            <a:r>
              <a:rPr lang="th-TH" alt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โครงสร้างการทำงานของโปรแกรม</a:t>
            </a:r>
            <a:endParaRPr lang="en-US" altLang="th-TH" sz="3600" dirty="0">
              <a:solidFill>
                <a:schemeClr val="tx1">
                  <a:lumMod val="95000"/>
                  <a:lumOff val="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6486556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Thai CV Risk Score</a:t>
            </a:r>
            <a:endParaRPr lang="th-TH" sz="18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422704" y="6494463"/>
            <a:ext cx="685800" cy="292100"/>
          </a:xfrm>
        </p:spPr>
        <p:txBody>
          <a:bodyPr/>
          <a:lstStyle/>
          <a:p>
            <a:fld id="{F20AAAEC-1D30-4F43-89BA-6CC0CEBDF927}" type="slidenum">
              <a:rPr lang="en-US" altLang="th-TH" sz="18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pPr/>
              <a:t>16</a:t>
            </a:fld>
            <a:endParaRPr lang="en-US" alt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373744" y="1141300"/>
            <a:ext cx="2520280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43 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แฟ้ม</a:t>
            </a:r>
          </a:p>
          <a:p>
            <a:pPr algn="ctr"/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ZIP file / Text File)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3275856" y="1141300"/>
            <a:ext cx="2520280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43 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แฟ้ม</a:t>
            </a:r>
          </a:p>
          <a:p>
            <a:pPr algn="ctr"/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Database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6177968" y="1120190"/>
            <a:ext cx="2520280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SQL Script file</a:t>
            </a:r>
          </a:p>
          <a:p>
            <a:pPr algn="ctr"/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(.</a:t>
            </a:r>
            <a:r>
              <a:rPr lang="en-US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sql</a:t>
            </a:r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8450" y="3086321"/>
            <a:ext cx="1897315" cy="1581943"/>
          </a:xfrm>
          <a:prstGeom prst="rect">
            <a:avLst/>
          </a:prstGeom>
        </p:spPr>
      </p:pic>
      <p:cxnSp>
        <p:nvCxnSpPr>
          <p:cNvPr id="13" name="ตัวเชื่อมต่อโค้ง 12"/>
          <p:cNvCxnSpPr>
            <a:stCxn id="4" idx="2"/>
          </p:cNvCxnSpPr>
          <p:nvPr/>
        </p:nvCxnSpPr>
        <p:spPr>
          <a:xfrm rot="16200000" flipH="1">
            <a:off x="2037376" y="1673911"/>
            <a:ext cx="1207582" cy="2014567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ตัวเชื่อมต่อโค้ง 14"/>
          <p:cNvCxnSpPr>
            <a:stCxn id="7" idx="2"/>
            <a:endCxn id="9" idx="0"/>
          </p:cNvCxnSpPr>
          <p:nvPr/>
        </p:nvCxnSpPr>
        <p:spPr>
          <a:xfrm rot="16200000" flipH="1">
            <a:off x="4062094" y="2551306"/>
            <a:ext cx="1008917" cy="61112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ตัวเชื่อมต่อโค้ง 16"/>
          <p:cNvCxnSpPr>
            <a:stCxn id="8" idx="2"/>
          </p:cNvCxnSpPr>
          <p:nvPr/>
        </p:nvCxnSpPr>
        <p:spPr>
          <a:xfrm rot="5400000">
            <a:off x="5839254" y="1701694"/>
            <a:ext cx="1244255" cy="1953454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สี่เหลี่ยมผืนผ้ามุมมน 25"/>
          <p:cNvSpPr/>
          <p:nvPr/>
        </p:nvSpPr>
        <p:spPr>
          <a:xfrm>
            <a:off x="2894024" y="5301208"/>
            <a:ext cx="3406168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Report</a:t>
            </a:r>
          </a:p>
          <a:p>
            <a:pPr algn="ctr"/>
            <a:r>
              <a:rPr lang="en-US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รายงานสรุป, ข้อมูลรายบุคคล)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7087628" y="4668264"/>
            <a:ext cx="1677976" cy="15598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1463" indent="-271463">
              <a:buFontTx/>
              <a:buChar char="-"/>
            </a:pPr>
            <a:r>
              <a:rPr lang="th-TH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เครื่องพิมพ์</a:t>
            </a:r>
          </a:p>
          <a:p>
            <a:pPr marL="271463" indent="-271463">
              <a:buFontTx/>
              <a:buChar char="-"/>
            </a:pPr>
            <a:r>
              <a:rPr 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Word</a:t>
            </a:r>
          </a:p>
          <a:p>
            <a:pPr marL="271463" indent="-271463">
              <a:buFontTx/>
              <a:buChar char="-"/>
            </a:pPr>
            <a:r>
              <a:rPr 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Excel</a:t>
            </a:r>
          </a:p>
          <a:p>
            <a:pPr marL="271463" indent="-271463">
              <a:buFontTx/>
              <a:buChar char="-"/>
            </a:pPr>
            <a:r>
              <a:rPr lang="en-US" sz="24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pdf</a:t>
            </a:r>
            <a:endParaRPr lang="th-TH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cxnSp>
        <p:nvCxnSpPr>
          <p:cNvPr id="28" name="ตัวเชื่อมต่อโค้ง 27"/>
          <p:cNvCxnSpPr>
            <a:stCxn id="9" idx="2"/>
            <a:endCxn id="26" idx="0"/>
          </p:cNvCxnSpPr>
          <p:nvPr/>
        </p:nvCxnSpPr>
        <p:spPr>
          <a:xfrm rot="5400000">
            <a:off x="4280636" y="4984736"/>
            <a:ext cx="632944" cy="1270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ลูกศรขวาท้ายบาก 28"/>
          <p:cNvSpPr/>
          <p:nvPr/>
        </p:nvSpPr>
        <p:spPr>
          <a:xfrm>
            <a:off x="6477885" y="5485817"/>
            <a:ext cx="432049" cy="566886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7" name="Picture 6" descr="http://www.unixmen.com/wp-content/uploads/2015/03/mysq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485" y="4181033"/>
            <a:ext cx="1486244" cy="78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744" y="3407655"/>
            <a:ext cx="1168613" cy="1165245"/>
          </a:xfrm>
          <a:prstGeom prst="rect">
            <a:avLst/>
          </a:prstGeom>
        </p:spPr>
      </p:pic>
      <p:sp>
        <p:nvSpPr>
          <p:cNvPr id="30" name="ลูกศรซ้าย-ขวา 29"/>
          <p:cNvSpPr/>
          <p:nvPr/>
        </p:nvSpPr>
        <p:spPr>
          <a:xfrm>
            <a:off x="1980217" y="4005064"/>
            <a:ext cx="1139127" cy="296226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ลูกศรซ้าย-ขวา 30"/>
          <p:cNvSpPr/>
          <p:nvPr/>
        </p:nvSpPr>
        <p:spPr>
          <a:xfrm>
            <a:off x="1980216" y="3653648"/>
            <a:ext cx="1139127" cy="296226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304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07"/>
          <p:cNvSpPr>
            <a:spLocks noChangeArrowheads="1"/>
          </p:cNvSpPr>
          <p:nvPr/>
        </p:nvSpPr>
        <p:spPr bwMode="gray">
          <a:xfrm>
            <a:off x="611560" y="2204864"/>
            <a:ext cx="7920880" cy="1728192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0600" y="3489097"/>
            <a:ext cx="522931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thaicvriskdata@Hotmail.com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รายงานปัญหา, แนะนำ, สอบถาม</a:t>
            </a:r>
            <a:endParaRPr lang="th-TH" sz="3200" b="1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124166"/>
            <a:ext cx="2592287" cy="216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382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88640"/>
            <a:ext cx="7920880" cy="499939"/>
          </a:xfrm>
          <a:prstGeom prst="rect">
            <a:avLst/>
          </a:prstGeom>
        </p:spPr>
        <p:txBody>
          <a:bodyPr/>
          <a:lstStyle/>
          <a:p>
            <a:r>
              <a:rPr lang="th-TH" alt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แผนการพัฒนา </a:t>
            </a:r>
            <a:r>
              <a:rPr lang="en-US" alt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Thai CV Risk</a:t>
            </a:r>
            <a:endParaRPr lang="en-US" altLang="th-TH" sz="3600" dirty="0">
              <a:solidFill>
                <a:schemeClr val="tx1">
                  <a:lumMod val="95000"/>
                  <a:lumOff val="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6486556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Thai CV Risk Score</a:t>
            </a:r>
            <a:endParaRPr lang="th-TH" sz="18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422704" y="6494463"/>
            <a:ext cx="685800" cy="292100"/>
          </a:xfrm>
        </p:spPr>
        <p:txBody>
          <a:bodyPr/>
          <a:lstStyle/>
          <a:p>
            <a:fld id="{F20AAAEC-1D30-4F43-89BA-6CC0CEBDF927}" type="slidenum">
              <a:rPr lang="en-US" altLang="th-TH" sz="18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pPr/>
              <a:t>2</a:t>
            </a:fld>
            <a:endParaRPr lang="en-US" alt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884214" y="1508463"/>
            <a:ext cx="4464496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Thai CV Risk score</a:t>
            </a:r>
            <a:endParaRPr lang="th-TH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580112" y="1508463"/>
            <a:ext cx="2792934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ระดับสถานบริการ</a:t>
            </a:r>
            <a:endParaRPr lang="th-TH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877368" y="3164647"/>
            <a:ext cx="4471342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Thai CV Risk score</a:t>
            </a:r>
            <a:endParaRPr lang="th-TH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5580112" y="3164647"/>
            <a:ext cx="2808337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ระดับจังหวัด</a:t>
            </a:r>
            <a:endParaRPr lang="th-TH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897931" y="4820831"/>
            <a:ext cx="4471342" cy="8640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Thai CV Risk score</a:t>
            </a:r>
            <a:endParaRPr lang="th-TH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5580112" y="4810537"/>
            <a:ext cx="2814587" cy="8640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ระดับเขต / ประเทศ</a:t>
            </a:r>
            <a:endParaRPr lang="th-TH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" name="ลูกศรลง 9"/>
          <p:cNvSpPr/>
          <p:nvPr/>
        </p:nvSpPr>
        <p:spPr>
          <a:xfrm>
            <a:off x="2699792" y="2492896"/>
            <a:ext cx="648072" cy="57606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ลูกศรลง 22"/>
          <p:cNvSpPr/>
          <p:nvPr/>
        </p:nvSpPr>
        <p:spPr>
          <a:xfrm>
            <a:off x="6716862" y="2492896"/>
            <a:ext cx="648072" cy="57606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ลูกศรลง 23"/>
          <p:cNvSpPr/>
          <p:nvPr/>
        </p:nvSpPr>
        <p:spPr>
          <a:xfrm>
            <a:off x="2699792" y="4131608"/>
            <a:ext cx="648072" cy="57606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ลูกศรลง 26"/>
          <p:cNvSpPr/>
          <p:nvPr/>
        </p:nvSpPr>
        <p:spPr>
          <a:xfrm>
            <a:off x="6716862" y="4131608"/>
            <a:ext cx="648072" cy="57606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143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88640"/>
            <a:ext cx="7920880" cy="499939"/>
          </a:xfrm>
          <a:prstGeom prst="rect">
            <a:avLst/>
          </a:prstGeom>
        </p:spPr>
        <p:txBody>
          <a:bodyPr/>
          <a:lstStyle/>
          <a:p>
            <a:r>
              <a:rPr lang="th-TH" alt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ภาพรวมของระบบ</a:t>
            </a:r>
            <a:endParaRPr lang="en-US" altLang="th-TH" sz="3600" dirty="0">
              <a:solidFill>
                <a:schemeClr val="tx1">
                  <a:lumMod val="95000"/>
                  <a:lumOff val="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6486556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Thai CV Risk Score</a:t>
            </a:r>
            <a:endParaRPr lang="th-TH" sz="18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422704" y="6494463"/>
            <a:ext cx="685800" cy="292100"/>
          </a:xfrm>
        </p:spPr>
        <p:txBody>
          <a:bodyPr/>
          <a:lstStyle/>
          <a:p>
            <a:fld id="{F20AAAEC-1D30-4F43-89BA-6CC0CEBDF927}" type="slidenum">
              <a:rPr lang="en-US" altLang="th-TH" sz="18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pPr/>
              <a:t>3</a:t>
            </a:fld>
            <a:endParaRPr lang="en-US" alt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9" name="TextBox 2"/>
          <p:cNvSpPr txBox="1">
            <a:spLocks noChangeArrowheads="1"/>
          </p:cNvSpPr>
          <p:nvPr/>
        </p:nvSpPr>
        <p:spPr bwMode="auto">
          <a:xfrm>
            <a:off x="395536" y="1196752"/>
            <a:ext cx="820891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54013" indent="-354013" eaLnBrk="1" hangingPunct="1">
              <a:spcBef>
                <a:spcPct val="0"/>
              </a:spcBef>
              <a:buClrTx/>
            </a:pPr>
            <a:r>
              <a:rPr lang="en-US" altLang="th-TH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Windows Application</a:t>
            </a:r>
            <a:endParaRPr lang="en-US" altLang="th-TH" sz="2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54013" indent="-354013" eaLnBrk="1" hangingPunct="1">
              <a:spcBef>
                <a:spcPct val="0"/>
              </a:spcBef>
              <a:buClrTx/>
            </a:pPr>
            <a:r>
              <a:rPr lang="en-US" altLang="th-TH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MySQL Database</a:t>
            </a:r>
            <a:endParaRPr lang="th-TH" altLang="th-TH" sz="28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54013" indent="-354013" eaLnBrk="1" hangingPunct="1">
              <a:spcBef>
                <a:spcPct val="0"/>
              </a:spcBef>
              <a:buClrTx/>
            </a:pPr>
            <a:r>
              <a:rPr lang="en-US" altLang="th-TH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Client - Server </a:t>
            </a:r>
          </a:p>
          <a:p>
            <a:pPr marL="354013" indent="-354013" eaLnBrk="1" hangingPunct="1">
              <a:spcBef>
                <a:spcPct val="0"/>
              </a:spcBef>
              <a:buClrTx/>
            </a:pPr>
            <a:r>
              <a:rPr 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สำหรับนำเข้าข้อมูลตามโครงสร้าง </a:t>
            </a:r>
            <a:r>
              <a:rPr lang="en-US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43 </a:t>
            </a:r>
            <a:r>
              <a:rPr 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แฟ้ม มาวิเคราะห์และออกรายงานการประเมินโอกาสเสี่ยงต่อโรคหัวใจและหลอดเลือด ตามเกณฑ์การประเมินโอกาสเสี่ยงต่อการเกิดโรคหัวใจและหลอดเลือดในคนไทย (</a:t>
            </a:r>
            <a:r>
              <a:rPr lang="en-US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Thai CV risk</a:t>
            </a:r>
            <a:r>
              <a:rPr 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score</a:t>
            </a:r>
            <a:r>
              <a:rPr lang="en-US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th-TH" sz="28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54013" indent="-354013" eaLnBrk="1" hangingPunct="1">
              <a:spcBef>
                <a:spcPct val="0"/>
              </a:spcBef>
              <a:buClrTx/>
            </a:pPr>
            <a:r>
              <a:rPr lang="th-TH" altLang="th-TH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รองรับการวิเคราะห์ข้อมูล ทั้งในระดับสถานบริการ อำเภอ และ จังหวัด</a:t>
            </a:r>
          </a:p>
          <a:p>
            <a:pPr marL="354013" indent="-354013" eaLnBrk="1" hangingPunct="1">
              <a:spcBef>
                <a:spcPct val="0"/>
              </a:spcBef>
              <a:buClrTx/>
            </a:pPr>
            <a:r>
              <a:rPr lang="th-TH" altLang="th-TH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ดูรายงานสรุป และข้อมูลรายบุคคล</a:t>
            </a:r>
          </a:p>
          <a:p>
            <a:pPr marL="354013" indent="-354013" eaLnBrk="1" hangingPunct="1">
              <a:spcBef>
                <a:spcPct val="0"/>
              </a:spcBef>
              <a:buClrTx/>
            </a:pPr>
            <a:r>
              <a:rPr lang="th-TH" altLang="th-TH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พิมพ์รายงานทางเครื่องพิมพ์ </a:t>
            </a:r>
          </a:p>
          <a:p>
            <a:pPr marL="354013" indent="-354013" eaLnBrk="1" hangingPunct="1">
              <a:spcBef>
                <a:spcPct val="0"/>
              </a:spcBef>
              <a:buClrTx/>
            </a:pPr>
            <a:r>
              <a:rPr lang="th-TH" altLang="th-TH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ส่งออกรายงานเป็นแฟ้ม </a:t>
            </a:r>
            <a:r>
              <a:rPr lang="en-US" altLang="th-TH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Word, Excel, Acrobat reader</a:t>
            </a:r>
            <a:endParaRPr lang="th-TH" altLang="th-TH" sz="28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51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88640"/>
            <a:ext cx="7920880" cy="499939"/>
          </a:xfrm>
          <a:prstGeom prst="rect">
            <a:avLst/>
          </a:prstGeom>
        </p:spPr>
        <p:txBody>
          <a:bodyPr/>
          <a:lstStyle/>
          <a:p>
            <a:r>
              <a:rPr lang="th-TH" alt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ความต้องการของระบบ</a:t>
            </a:r>
            <a:endParaRPr lang="en-US" altLang="th-TH" sz="3600" dirty="0">
              <a:solidFill>
                <a:schemeClr val="tx1">
                  <a:lumMod val="95000"/>
                  <a:lumOff val="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6486556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Thai CV Risk Score</a:t>
            </a:r>
            <a:endParaRPr lang="th-TH" sz="18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422704" y="6494463"/>
            <a:ext cx="685800" cy="292100"/>
          </a:xfrm>
        </p:spPr>
        <p:txBody>
          <a:bodyPr/>
          <a:lstStyle/>
          <a:p>
            <a:fld id="{F20AAAEC-1D30-4F43-89BA-6CC0CEBDF927}" type="slidenum">
              <a:rPr lang="en-US" altLang="th-TH" sz="18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pPr/>
              <a:t>4</a:t>
            </a:fld>
            <a:endParaRPr lang="en-US" alt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9" name="TextBox 2"/>
          <p:cNvSpPr txBox="1">
            <a:spLocks noChangeArrowheads="1"/>
          </p:cNvSpPr>
          <p:nvPr/>
        </p:nvSpPr>
        <p:spPr bwMode="auto">
          <a:xfrm>
            <a:off x="395536" y="1196752"/>
            <a:ext cx="820891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54013" indent="-354013" eaLnBrk="1" hangingPunct="1">
              <a:spcBef>
                <a:spcPct val="0"/>
              </a:spcBef>
              <a:buClrTx/>
            </a:pPr>
            <a:r>
              <a:rPr lang="en-US" altLang="th-TH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Windows Operation System</a:t>
            </a:r>
          </a:p>
          <a:p>
            <a:pPr marL="354013" indent="-354013" eaLnBrk="1" hangingPunct="1">
              <a:spcBef>
                <a:spcPct val="0"/>
              </a:spcBef>
              <a:buClrTx/>
            </a:pPr>
            <a:r>
              <a:rPr lang="en-US" altLang="th-TH" sz="28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.Net</a:t>
            </a:r>
            <a:r>
              <a:rPr lang="en-US" alt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Framework </a:t>
            </a:r>
            <a:r>
              <a:rPr lang="en-US" altLang="th-TH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version 4.0</a:t>
            </a:r>
          </a:p>
          <a:p>
            <a:pPr marL="354013" indent="-354013" eaLnBrk="1" hangingPunct="1">
              <a:spcBef>
                <a:spcPct val="0"/>
              </a:spcBef>
              <a:buClrTx/>
            </a:pPr>
            <a:r>
              <a:rPr lang="en-US" altLang="th-TH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MySQL Server (local/Network)</a:t>
            </a:r>
          </a:p>
          <a:p>
            <a:pPr marL="354013" indent="-354013" eaLnBrk="1" hangingPunct="1">
              <a:spcBef>
                <a:spcPct val="0"/>
              </a:spcBef>
              <a:buClrTx/>
            </a:pPr>
            <a:endParaRPr lang="th-TH" altLang="th-TH" sz="28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026" name="Picture 2" descr="http://www.datalogics.com/images/windows-sto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0995" y="3785989"/>
            <a:ext cx="1610519" cy="161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omsgu.com/wp-content/uploads/2013/01/dotnetlogo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4938" y="3891038"/>
            <a:ext cx="2006011" cy="140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unixmen.com/wp-content/uploads/2015/03/mysq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9482" y="3891038"/>
            <a:ext cx="2655713" cy="140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84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88640"/>
            <a:ext cx="7920880" cy="499939"/>
          </a:xfrm>
          <a:prstGeom prst="rect">
            <a:avLst/>
          </a:prstGeom>
        </p:spPr>
        <p:txBody>
          <a:bodyPr/>
          <a:lstStyle/>
          <a:p>
            <a:r>
              <a:rPr lang="th-TH" alt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ข้อมูลที่ใช้วิเคราะห์</a:t>
            </a:r>
            <a:endParaRPr lang="en-US" altLang="th-TH" sz="3600" dirty="0">
              <a:solidFill>
                <a:schemeClr val="tx1">
                  <a:lumMod val="95000"/>
                  <a:lumOff val="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6486556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Thai CV Risk Score</a:t>
            </a:r>
            <a:endParaRPr lang="th-TH" sz="18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422704" y="6494463"/>
            <a:ext cx="685800" cy="292100"/>
          </a:xfrm>
        </p:spPr>
        <p:txBody>
          <a:bodyPr/>
          <a:lstStyle/>
          <a:p>
            <a:fld id="{F20AAAEC-1D30-4F43-89BA-6CC0CEBDF927}" type="slidenum">
              <a:rPr lang="en-US" altLang="th-TH" sz="18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pPr/>
              <a:t>5</a:t>
            </a:fld>
            <a:endParaRPr lang="en-US" alt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 cstate="print"/>
          <a:srcRect l="2971"/>
          <a:stretch/>
        </p:blipFill>
        <p:spPr>
          <a:xfrm>
            <a:off x="280096" y="1124744"/>
            <a:ext cx="4703603" cy="5180952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412776"/>
            <a:ext cx="3856251" cy="500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83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88640"/>
            <a:ext cx="7920880" cy="499939"/>
          </a:xfrm>
          <a:prstGeom prst="rect">
            <a:avLst/>
          </a:prstGeom>
        </p:spPr>
        <p:txBody>
          <a:bodyPr/>
          <a:lstStyle/>
          <a:p>
            <a:r>
              <a:rPr lang="th-TH" alt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ข้อมูลที่ใช้วิเคราะห์</a:t>
            </a:r>
            <a:endParaRPr lang="en-US" altLang="th-TH" sz="3600" dirty="0">
              <a:solidFill>
                <a:schemeClr val="tx1">
                  <a:lumMod val="95000"/>
                  <a:lumOff val="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6486556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Thai CV Risk Score</a:t>
            </a:r>
            <a:endParaRPr lang="th-TH" sz="18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422704" y="6494463"/>
            <a:ext cx="685800" cy="292100"/>
          </a:xfrm>
        </p:spPr>
        <p:txBody>
          <a:bodyPr/>
          <a:lstStyle/>
          <a:p>
            <a:fld id="{F20AAAEC-1D30-4F43-89BA-6CC0CEBDF927}" type="slidenum">
              <a:rPr lang="en-US" altLang="th-TH" sz="18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pPr/>
              <a:t>6</a:t>
            </a:fld>
            <a:endParaRPr lang="en-US" alt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4176464" cy="5184576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884168"/>
            <a:ext cx="4320480" cy="4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380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88640"/>
            <a:ext cx="7920880" cy="499939"/>
          </a:xfrm>
          <a:prstGeom prst="rect">
            <a:avLst/>
          </a:prstGeom>
        </p:spPr>
        <p:txBody>
          <a:bodyPr/>
          <a:lstStyle/>
          <a:p>
            <a:r>
              <a:rPr lang="th-TH" alt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สูตรคำนวณ</a:t>
            </a:r>
            <a:r>
              <a:rPr lang="en-US" alt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CV Risk score -&gt; </a:t>
            </a:r>
            <a:r>
              <a:rPr lang="th-TH" altLang="th-TH" sz="3600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 </a:t>
            </a:r>
            <a:r>
              <a:rPr lang="en-US" altLang="th-TH" sz="3600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TC</a:t>
            </a:r>
            <a:endParaRPr lang="en-US" altLang="th-TH" sz="3600" dirty="0">
              <a:solidFill>
                <a:srgbClr val="FF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6486556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Thai CV Risk Score</a:t>
            </a:r>
            <a:endParaRPr lang="th-TH" sz="18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422704" y="6494463"/>
            <a:ext cx="685800" cy="292100"/>
          </a:xfrm>
        </p:spPr>
        <p:txBody>
          <a:bodyPr/>
          <a:lstStyle/>
          <a:p>
            <a:fld id="{F20AAAEC-1D30-4F43-89BA-6CC0CEBDF927}" type="slidenum">
              <a:rPr lang="en-US" altLang="th-TH" sz="18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pPr/>
              <a:t>7</a:t>
            </a:fld>
            <a:endParaRPr lang="en-US" alt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9" name="TextBox 2"/>
          <p:cNvSpPr txBox="1">
            <a:spLocks noChangeArrowheads="1"/>
          </p:cNvSpPr>
          <p:nvPr/>
        </p:nvSpPr>
        <p:spPr bwMode="auto">
          <a:xfrm>
            <a:off x="395536" y="1196752"/>
            <a:ext cx="8208912" cy="526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200" dirty="0" smtClean="0">
                <a:cs typeface="Arial" panose="020B0604020202020204" pitchFamily="34" charset="0"/>
              </a:rPr>
              <a:t>AGE : SEX : SMOKING : DM : SBP : CHOL</a:t>
            </a:r>
            <a:endParaRPr lang="en-US" sz="2200" dirty="0">
              <a:cs typeface="Arial" panose="020B0604020202020204" pitchFamily="34" charset="0"/>
            </a:endParaRPr>
          </a:p>
          <a:p>
            <a:endParaRPr lang="en-US" sz="2200" dirty="0" smtClean="0">
              <a:cs typeface="Arial" panose="020B0604020202020204" pitchFamily="34" charset="0"/>
            </a:endParaRPr>
          </a:p>
          <a:p>
            <a:r>
              <a:rPr lang="en-US" sz="2200" dirty="0" smtClean="0">
                <a:cs typeface="Arial" panose="020B0604020202020204" pitchFamily="34" charset="0"/>
              </a:rPr>
              <a:t>Define </a:t>
            </a:r>
            <a:r>
              <a:rPr lang="en-US" sz="2200" dirty="0">
                <a:cs typeface="Arial" panose="020B0604020202020204" pitchFamily="34" charset="0"/>
              </a:rPr>
              <a:t>variables: male=1 only if the person is male (else zero); </a:t>
            </a:r>
            <a:r>
              <a:rPr lang="en-US" sz="2200" dirty="0" err="1">
                <a:cs typeface="Arial" panose="020B0604020202020204" pitchFamily="34" charset="0"/>
              </a:rPr>
              <a:t>sbp</a:t>
            </a:r>
            <a:r>
              <a:rPr lang="en-US" sz="2200" dirty="0">
                <a:cs typeface="Arial" panose="020B0604020202020204" pitchFamily="34" charset="0"/>
              </a:rPr>
              <a:t>=systolic blood pressure; diabetes=1 only if the person has diabetes (else zero); </a:t>
            </a:r>
            <a:r>
              <a:rPr lang="en-US" sz="2200" dirty="0" err="1">
                <a:cs typeface="Arial" panose="020B0604020202020204" pitchFamily="34" charset="0"/>
              </a:rPr>
              <a:t>tc</a:t>
            </a:r>
            <a:r>
              <a:rPr lang="en-US" sz="2200" dirty="0">
                <a:cs typeface="Arial" panose="020B0604020202020204" pitchFamily="34" charset="0"/>
              </a:rPr>
              <a:t>=total cholesterol; smoke=1 only if the person is a current smoker (else zero).</a:t>
            </a:r>
          </a:p>
          <a:p>
            <a:endParaRPr lang="en-US" sz="2200" dirty="0" smtClean="0">
              <a:cs typeface="Arial" panose="020B0604020202020204" pitchFamily="34" charset="0"/>
            </a:endParaRPr>
          </a:p>
          <a:p>
            <a:r>
              <a:rPr lang="en-US" sz="2200" dirty="0" err="1" smtClean="0">
                <a:cs typeface="Arial" panose="020B0604020202020204" pitchFamily="34" charset="0"/>
              </a:rPr>
              <a:t>FullScore</a:t>
            </a:r>
            <a:r>
              <a:rPr lang="en-US" sz="2200" dirty="0" smtClean="0">
                <a:cs typeface="Arial" panose="020B0604020202020204" pitchFamily="34" charset="0"/>
              </a:rPr>
              <a:t> </a:t>
            </a:r>
            <a:r>
              <a:rPr lang="en-US" sz="2200" dirty="0">
                <a:cs typeface="Arial" panose="020B0604020202020204" pitchFamily="34" charset="0"/>
              </a:rPr>
              <a:t>= (0.0818347640193792*age) + (0.394986128542107*sex) + (0.0208425438624519*</a:t>
            </a:r>
            <a:r>
              <a:rPr lang="en-US" sz="2200" dirty="0" err="1">
                <a:cs typeface="Arial" panose="020B0604020202020204" pitchFamily="34" charset="0"/>
              </a:rPr>
              <a:t>sbp</a:t>
            </a:r>
            <a:r>
              <a:rPr lang="en-US" sz="2200" dirty="0">
                <a:cs typeface="Arial" panose="020B0604020202020204" pitchFamily="34" charset="0"/>
              </a:rPr>
              <a:t>) + (0.699741921871077*diabetes) + (0.00212384055469836*</a:t>
            </a:r>
            <a:r>
              <a:rPr lang="en-US" sz="2200" dirty="0" err="1">
                <a:cs typeface="Arial" panose="020B0604020202020204" pitchFamily="34" charset="0"/>
              </a:rPr>
              <a:t>tc</a:t>
            </a:r>
            <a:r>
              <a:rPr lang="en-US" sz="2200" dirty="0">
                <a:cs typeface="Arial" panose="020B0604020202020204" pitchFamily="34" charset="0"/>
              </a:rPr>
              <a:t>) + (0.419162811751856*smoke) </a:t>
            </a:r>
          </a:p>
          <a:p>
            <a:endParaRPr lang="en-US" sz="2200" dirty="0" smtClean="0">
              <a:cs typeface="Arial" panose="020B0604020202020204" pitchFamily="34" charset="0"/>
            </a:endParaRPr>
          </a:p>
          <a:p>
            <a:r>
              <a:rPr lang="en-US" sz="2200" dirty="0" err="1" smtClean="0">
                <a:cs typeface="Arial" panose="020B0604020202020204" pitchFamily="34" charset="0"/>
              </a:rPr>
              <a:t>P</a:t>
            </a:r>
            <a:r>
              <a:rPr lang="en-US" sz="2200" baseline="-25000" dirty="0" err="1" smtClean="0">
                <a:cs typeface="Arial" panose="020B0604020202020204" pitchFamily="34" charset="0"/>
              </a:rPr>
              <a:t>FullScore</a:t>
            </a:r>
            <a:r>
              <a:rPr lang="en-US" sz="2200" dirty="0">
                <a:cs typeface="Arial" panose="020B0604020202020204" pitchFamily="34" charset="0"/>
              </a:rPr>
              <a:t>= </a:t>
            </a:r>
            <a:r>
              <a:rPr lang="en-US" sz="2200" dirty="0" smtClean="0">
                <a:cs typeface="Arial" panose="020B0604020202020204" pitchFamily="34" charset="0"/>
              </a:rPr>
              <a:t>1 - (</a:t>
            </a:r>
            <a:r>
              <a:rPr lang="en-US" sz="2200" dirty="0">
                <a:cs typeface="Arial" panose="020B0604020202020204" pitchFamily="34" charset="0"/>
              </a:rPr>
              <a:t>0.964588)</a:t>
            </a:r>
            <a:r>
              <a:rPr lang="en-US" sz="2200" baseline="30000" dirty="0" err="1">
                <a:cs typeface="Arial" panose="020B0604020202020204" pitchFamily="34" charset="0"/>
              </a:rPr>
              <a:t>exp</a:t>
            </a:r>
            <a:r>
              <a:rPr lang="en-US" sz="2200" baseline="30000" dirty="0">
                <a:cs typeface="Arial" panose="020B0604020202020204" pitchFamily="34" charset="0"/>
              </a:rPr>
              <a:t>(FullScore-</a:t>
            </a:r>
            <a:r>
              <a:rPr lang="en-US" sz="2200" b="1" baseline="30000" dirty="0">
                <a:cs typeface="Arial" panose="020B0604020202020204" pitchFamily="34" charset="0"/>
              </a:rPr>
              <a:t>7.044233</a:t>
            </a:r>
            <a:r>
              <a:rPr lang="en-US" sz="2200" baseline="30000" dirty="0">
                <a:cs typeface="Arial" panose="020B0604020202020204" pitchFamily="34" charset="0"/>
              </a:rPr>
              <a:t>)</a:t>
            </a:r>
            <a:endParaRPr lang="en-US" sz="2200" dirty="0"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ClrTx/>
              <a:buNone/>
            </a:pPr>
            <a:endParaRPr lang="en-US" alt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6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88640"/>
            <a:ext cx="7920880" cy="499939"/>
          </a:xfrm>
          <a:prstGeom prst="rect">
            <a:avLst/>
          </a:prstGeom>
        </p:spPr>
        <p:txBody>
          <a:bodyPr/>
          <a:lstStyle/>
          <a:p>
            <a:r>
              <a:rPr lang="th-TH" alt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สูตรคำนวณ</a:t>
            </a:r>
            <a:r>
              <a:rPr lang="en-US" alt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CV Risk score -&gt; </a:t>
            </a:r>
            <a:r>
              <a:rPr lang="th-TH" altLang="th-TH" sz="3600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ไม่มี </a:t>
            </a:r>
            <a:r>
              <a:rPr lang="en-US" altLang="th-TH" sz="3600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TC</a:t>
            </a:r>
            <a:endParaRPr lang="en-US" altLang="th-TH" sz="3600" dirty="0">
              <a:solidFill>
                <a:srgbClr val="FF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6486556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Thai CV Risk Score</a:t>
            </a:r>
            <a:endParaRPr lang="th-TH" sz="18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422704" y="6494463"/>
            <a:ext cx="685800" cy="292100"/>
          </a:xfrm>
        </p:spPr>
        <p:txBody>
          <a:bodyPr/>
          <a:lstStyle/>
          <a:p>
            <a:fld id="{F20AAAEC-1D30-4F43-89BA-6CC0CEBDF927}" type="slidenum">
              <a:rPr lang="en-US" altLang="th-TH" sz="18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pPr/>
              <a:t>8</a:t>
            </a:fld>
            <a:endParaRPr lang="en-US" alt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9" name="TextBox 2"/>
          <p:cNvSpPr txBox="1">
            <a:spLocks noChangeArrowheads="1"/>
          </p:cNvSpPr>
          <p:nvPr/>
        </p:nvSpPr>
        <p:spPr bwMode="auto">
          <a:xfrm>
            <a:off x="395536" y="1196752"/>
            <a:ext cx="8208912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 dirty="0" smtClean="0"/>
              <a:t>AGE : SEX : SMOKING : DM : SBP : Waist </a:t>
            </a:r>
            <a:r>
              <a:rPr lang="en-US" sz="2000" dirty="0"/>
              <a:t>To Height Ratio</a:t>
            </a:r>
          </a:p>
          <a:p>
            <a:endParaRPr lang="en-US" sz="2000" dirty="0" smtClean="0"/>
          </a:p>
          <a:p>
            <a:r>
              <a:rPr lang="en-US" sz="2000" dirty="0" smtClean="0"/>
              <a:t>Define </a:t>
            </a:r>
            <a:r>
              <a:rPr lang="en-US" sz="2000" dirty="0"/>
              <a:t>variables: male=1 only if the person is male (else zero); </a:t>
            </a:r>
            <a:r>
              <a:rPr lang="en-US" sz="2000" dirty="0" err="1"/>
              <a:t>sbp</a:t>
            </a:r>
            <a:r>
              <a:rPr lang="en-US" sz="2000" dirty="0"/>
              <a:t>=systolic blood pressure; diabetes=1 only if the person has diabetes (else zero); </a:t>
            </a:r>
            <a:r>
              <a:rPr lang="en-US" sz="2000" dirty="0" err="1"/>
              <a:t>whtr</a:t>
            </a:r>
            <a:r>
              <a:rPr lang="en-US" sz="2000" dirty="0"/>
              <a:t>=waist to height ratio; smoke=1 only if the person is a current smoker (else zero).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FullScore</a:t>
            </a:r>
            <a:r>
              <a:rPr lang="en-US" sz="2000" dirty="0" smtClean="0"/>
              <a:t> </a:t>
            </a:r>
            <a:r>
              <a:rPr lang="en-US" sz="2000" dirty="0"/>
              <a:t>= (0.0794420169146399*age) + (0.127658073818733*sex) + (0.0193509871323239*</a:t>
            </a:r>
            <a:r>
              <a:rPr lang="en-US" sz="2000" dirty="0" err="1"/>
              <a:t>sbp</a:t>
            </a:r>
            <a:r>
              <a:rPr lang="en-US" sz="2000" dirty="0"/>
              <a:t>) + (0.584543504554125*diabetes) + (0.0351256637183026*</a:t>
            </a:r>
            <a:r>
              <a:rPr lang="en-US" sz="2000" dirty="0" err="1"/>
              <a:t>whtr</a:t>
            </a:r>
            <a:r>
              <a:rPr lang="en-US" sz="2000" dirty="0"/>
              <a:t>*100) + (0.459312425773018*smoke) 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P</a:t>
            </a:r>
            <a:r>
              <a:rPr lang="en-US" sz="2000" baseline="-25000" dirty="0" err="1" smtClean="0"/>
              <a:t>FullScore</a:t>
            </a:r>
            <a:r>
              <a:rPr lang="en-US" sz="2000" dirty="0"/>
              <a:t>= </a:t>
            </a:r>
            <a:r>
              <a:rPr lang="en-US" sz="2000" dirty="0" smtClean="0"/>
              <a:t>1 - (</a:t>
            </a:r>
            <a:r>
              <a:rPr lang="en-US" sz="2000" dirty="0"/>
              <a:t>0.964588)</a:t>
            </a:r>
            <a:r>
              <a:rPr lang="en-US" sz="2000" baseline="30000" dirty="0" err="1"/>
              <a:t>exp</a:t>
            </a:r>
            <a:r>
              <a:rPr lang="en-US" sz="2000" baseline="30000" dirty="0"/>
              <a:t>(FullScore-</a:t>
            </a:r>
            <a:r>
              <a:rPr lang="en-US" sz="2000" b="1" baseline="30000" dirty="0"/>
              <a:t>7.712325</a:t>
            </a:r>
            <a:r>
              <a:rPr lang="en-US" sz="2000" baseline="30000" dirty="0"/>
              <a:t>)</a:t>
            </a:r>
            <a:endParaRPr lang="en-US" altLang="th-TH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7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88640"/>
            <a:ext cx="7920880" cy="499939"/>
          </a:xfrm>
          <a:prstGeom prst="rect">
            <a:avLst/>
          </a:prstGeom>
        </p:spPr>
        <p:txBody>
          <a:bodyPr/>
          <a:lstStyle/>
          <a:p>
            <a:r>
              <a:rPr lang="th-TH" altLang="th-TH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แฟ้มข้อมูลสำหรับการวิเคราะห์</a:t>
            </a:r>
            <a:endParaRPr lang="en-US" altLang="th-TH" sz="3600" dirty="0">
              <a:solidFill>
                <a:schemeClr val="tx1">
                  <a:lumMod val="95000"/>
                  <a:lumOff val="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6486556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Thai CV Risk Score</a:t>
            </a:r>
            <a:endParaRPr lang="th-TH" sz="18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422704" y="6494463"/>
            <a:ext cx="685800" cy="292100"/>
          </a:xfrm>
        </p:spPr>
        <p:txBody>
          <a:bodyPr/>
          <a:lstStyle/>
          <a:p>
            <a:fld id="{F20AAAEC-1D30-4F43-89BA-6CC0CEBDF927}" type="slidenum">
              <a:rPr lang="en-US" altLang="th-TH" sz="180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pPr/>
              <a:t>9</a:t>
            </a:fld>
            <a:endParaRPr lang="en-US" alt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9" name="TextBox 2"/>
          <p:cNvSpPr txBox="1">
            <a:spLocks noChangeArrowheads="1"/>
          </p:cNvSpPr>
          <p:nvPr/>
        </p:nvSpPr>
        <p:spPr bwMode="auto">
          <a:xfrm>
            <a:off x="395536" y="1196752"/>
            <a:ext cx="820891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54013" indent="-354013" eaLnBrk="1" hangingPunct="1">
              <a:spcBef>
                <a:spcPct val="0"/>
              </a:spcBef>
              <a:buClrTx/>
            </a:pPr>
            <a:r>
              <a:rPr lang="th-TH" altLang="th-TH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ข้อมูล</a:t>
            </a:r>
            <a:r>
              <a:rPr lang="th-TH" alt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หมู่บ้าน (แฟ้ม </a:t>
            </a:r>
            <a:r>
              <a:rPr lang="en-US" alt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VILLAGE)</a:t>
            </a:r>
          </a:p>
          <a:p>
            <a:pPr marL="354013" indent="-354013" eaLnBrk="1" hangingPunct="1">
              <a:spcBef>
                <a:spcPct val="0"/>
              </a:spcBef>
              <a:buClrTx/>
            </a:pPr>
            <a:r>
              <a:rPr lang="th-TH" altLang="th-TH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ข้อมูล</a:t>
            </a:r>
            <a:r>
              <a:rPr lang="th-TH" alt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ครัวเรือน (แฟ้ม </a:t>
            </a:r>
            <a:r>
              <a:rPr lang="en-US" alt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HOME)</a:t>
            </a:r>
          </a:p>
          <a:p>
            <a:pPr marL="354013" indent="-354013" eaLnBrk="1" hangingPunct="1">
              <a:spcBef>
                <a:spcPct val="0"/>
              </a:spcBef>
              <a:buClrTx/>
            </a:pPr>
            <a:r>
              <a:rPr lang="th-TH" altLang="th-TH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ข้อมูล</a:t>
            </a:r>
            <a:r>
              <a:rPr lang="th-TH" alt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ประชากร (แฟ้ม </a:t>
            </a:r>
            <a:r>
              <a:rPr lang="en-US" alt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PERSON)</a:t>
            </a:r>
          </a:p>
          <a:p>
            <a:pPr marL="354013" indent="-354013" eaLnBrk="1" hangingPunct="1">
              <a:spcBef>
                <a:spcPct val="0"/>
              </a:spcBef>
              <a:buClrTx/>
            </a:pPr>
            <a:r>
              <a:rPr lang="th-TH" altLang="th-TH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ข้อมูล</a:t>
            </a:r>
            <a:r>
              <a:rPr lang="th-TH" alt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ผู้ป่วยโรคเรื้อรัง (แฟ้ม </a:t>
            </a:r>
            <a:r>
              <a:rPr lang="en-US" alt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CHRONIC)</a:t>
            </a:r>
          </a:p>
          <a:p>
            <a:pPr marL="354013" indent="-354013" eaLnBrk="1" hangingPunct="1">
              <a:spcBef>
                <a:spcPct val="0"/>
              </a:spcBef>
              <a:buClrTx/>
            </a:pPr>
            <a:r>
              <a:rPr lang="th-TH" altLang="th-TH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ข้อมูล</a:t>
            </a:r>
            <a:r>
              <a:rPr lang="th-TH" alt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การดูแลผู้ป่วยโรคเรื้อรัง (แฟ้ม </a:t>
            </a:r>
            <a:r>
              <a:rPr lang="en-US" alt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CHRONICFU)</a:t>
            </a:r>
          </a:p>
          <a:p>
            <a:pPr marL="354013" indent="-354013" eaLnBrk="1" hangingPunct="1">
              <a:spcBef>
                <a:spcPct val="0"/>
              </a:spcBef>
              <a:buClrTx/>
            </a:pPr>
            <a:r>
              <a:rPr lang="th-TH" altLang="th-TH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ข้อมูล</a:t>
            </a:r>
            <a:r>
              <a:rPr lang="th-TH" alt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การตรวจ </a:t>
            </a:r>
            <a:r>
              <a:rPr lang="en-US" alt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LAB </a:t>
            </a:r>
            <a:r>
              <a:rPr lang="th-TH" alt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ผู้ป่วยโรคเรื้อรัง (แฟ้ม </a:t>
            </a:r>
            <a:r>
              <a:rPr lang="en-US" alt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LABFU)</a:t>
            </a:r>
          </a:p>
          <a:p>
            <a:pPr marL="354013" indent="-354013" eaLnBrk="1" hangingPunct="1">
              <a:spcBef>
                <a:spcPct val="0"/>
              </a:spcBef>
              <a:buClrTx/>
            </a:pPr>
            <a:r>
              <a:rPr lang="th-TH" altLang="th-TH" sz="2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ข้อมูล</a:t>
            </a:r>
            <a:r>
              <a:rPr lang="th-TH" alt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การคัดกรองโรคเรื้อรัง (แฟ้ม </a:t>
            </a:r>
            <a:r>
              <a:rPr lang="en-US" alt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NCDSCREEN)</a:t>
            </a:r>
          </a:p>
        </p:txBody>
      </p:sp>
    </p:spTree>
    <p:extLst>
      <p:ext uri="{BB962C8B-B14F-4D97-AF65-F5344CB8AC3E}">
        <p14:creationId xmlns:p14="http://schemas.microsoft.com/office/powerpoint/2010/main" xmlns="" val="21992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8TGp_Housesale_light">
  <a:themeElements>
    <a:clrScheme name="3 1">
      <a:dk1>
        <a:srgbClr val="000000"/>
      </a:dk1>
      <a:lt1>
        <a:srgbClr val="FFFFFF"/>
      </a:lt1>
      <a:dk2>
        <a:srgbClr val="114F9B"/>
      </a:dk2>
      <a:lt2>
        <a:srgbClr val="C0C0C0"/>
      </a:lt2>
      <a:accent1>
        <a:srgbClr val="4792D7"/>
      </a:accent1>
      <a:accent2>
        <a:srgbClr val="F6750A"/>
      </a:accent2>
      <a:accent3>
        <a:srgbClr val="FFFFFF"/>
      </a:accent3>
      <a:accent4>
        <a:srgbClr val="000000"/>
      </a:accent4>
      <a:accent5>
        <a:srgbClr val="B1C7E8"/>
      </a:accent5>
      <a:accent6>
        <a:srgbClr val="DF6908"/>
      </a:accent6>
      <a:hlink>
        <a:srgbClr val="8CB929"/>
      </a:hlink>
      <a:folHlink>
        <a:srgbClr val="C072AA"/>
      </a:folHlink>
    </a:clrScheme>
    <a:fontScheme name="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 1">
        <a:dk1>
          <a:srgbClr val="000000"/>
        </a:dk1>
        <a:lt1>
          <a:srgbClr val="FFFFFF"/>
        </a:lt1>
        <a:dk2>
          <a:srgbClr val="114F9B"/>
        </a:dk2>
        <a:lt2>
          <a:srgbClr val="C0C0C0"/>
        </a:lt2>
        <a:accent1>
          <a:srgbClr val="4792D7"/>
        </a:accent1>
        <a:accent2>
          <a:srgbClr val="F6750A"/>
        </a:accent2>
        <a:accent3>
          <a:srgbClr val="FFFFFF"/>
        </a:accent3>
        <a:accent4>
          <a:srgbClr val="000000"/>
        </a:accent4>
        <a:accent5>
          <a:srgbClr val="B1C7E8"/>
        </a:accent5>
        <a:accent6>
          <a:srgbClr val="DF6908"/>
        </a:accent6>
        <a:hlink>
          <a:srgbClr val="8CB929"/>
        </a:hlink>
        <a:folHlink>
          <a:srgbClr val="C072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 2">
        <a:dk1>
          <a:srgbClr val="000000"/>
        </a:dk1>
        <a:lt1>
          <a:srgbClr val="FFFFFF"/>
        </a:lt1>
        <a:dk2>
          <a:srgbClr val="660033"/>
        </a:dk2>
        <a:lt2>
          <a:srgbClr val="C0C0C0"/>
        </a:lt2>
        <a:accent1>
          <a:srgbClr val="948EDE"/>
        </a:accent1>
        <a:accent2>
          <a:srgbClr val="36B9BC"/>
        </a:accent2>
        <a:accent3>
          <a:srgbClr val="FFFFFF"/>
        </a:accent3>
        <a:accent4>
          <a:srgbClr val="000000"/>
        </a:accent4>
        <a:accent5>
          <a:srgbClr val="C8C6EC"/>
        </a:accent5>
        <a:accent6>
          <a:srgbClr val="30A7AA"/>
        </a:accent6>
        <a:hlink>
          <a:srgbClr val="C8B540"/>
        </a:hlink>
        <a:folHlink>
          <a:srgbClr val="8198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 3">
        <a:dk1>
          <a:srgbClr val="000000"/>
        </a:dk1>
        <a:lt1>
          <a:srgbClr val="FFFFFF"/>
        </a:lt1>
        <a:dk2>
          <a:srgbClr val="006666"/>
        </a:dk2>
        <a:lt2>
          <a:srgbClr val="C0C0C0"/>
        </a:lt2>
        <a:accent1>
          <a:srgbClr val="8FC670"/>
        </a:accent1>
        <a:accent2>
          <a:srgbClr val="40B1C8"/>
        </a:accent2>
        <a:accent3>
          <a:srgbClr val="FFFFFF"/>
        </a:accent3>
        <a:accent4>
          <a:srgbClr val="000000"/>
        </a:accent4>
        <a:accent5>
          <a:srgbClr val="C6DFBB"/>
        </a:accent5>
        <a:accent6>
          <a:srgbClr val="39A0B5"/>
        </a:accent6>
        <a:hlink>
          <a:srgbClr val="FBAC0D"/>
        </a:hlink>
        <a:folHlink>
          <a:srgbClr val="D4CF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583</Words>
  <Application>Microsoft Office PowerPoint</Application>
  <PresentationFormat>นำเสนอทางหน้าจอ (4:3)</PresentationFormat>
  <Paragraphs>114</Paragraphs>
  <Slides>17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17</vt:i4>
      </vt:variant>
    </vt:vector>
  </HeadingPairs>
  <TitlesOfParts>
    <vt:vector size="18" baseType="lpstr">
      <vt:lpstr>588TGp_Housesale_light</vt:lpstr>
      <vt:lpstr>ภาพนิ่ง 1</vt:lpstr>
      <vt:lpstr>แผนการพัฒนา Thai CV Risk</vt:lpstr>
      <vt:lpstr>ภาพรวมของระบบ</vt:lpstr>
      <vt:lpstr>ความต้องการของระบบ</vt:lpstr>
      <vt:lpstr>ข้อมูลที่ใช้วิเคราะห์</vt:lpstr>
      <vt:lpstr>ข้อมูลที่ใช้วิเคราะห์</vt:lpstr>
      <vt:lpstr>สูตรคำนวณ CV Risk score -&gt; มี TC</vt:lpstr>
      <vt:lpstr>สูตรคำนวณ CV Risk score -&gt; ไม่มี TC</vt:lpstr>
      <vt:lpstr>แฟ้มข้อมูลสำหรับการวิเคราะห์</vt:lpstr>
      <vt:lpstr>แหล่งข้อมูลสำหรับการวิเคราะห์</vt:lpstr>
      <vt:lpstr>แฟ้มข้อมูลสำหรับการวิเคราะห์</vt:lpstr>
      <vt:lpstr>ข้อมูล 43 แฟ้ม - NCDSCREEN</vt:lpstr>
      <vt:lpstr>ข้อมูล 43 แฟ้ม - CHRONIC</vt:lpstr>
      <vt:lpstr>ข้อมูล 43 แฟ้ม - CHRONICFU</vt:lpstr>
      <vt:lpstr>ข้อมูล 43 แฟ้ม - LABFU</vt:lpstr>
      <vt:lpstr>โครงสร้างการทำงานของโปรแกรม</vt:lpstr>
      <vt:lpstr>ภาพนิ่ง 17</vt:lpstr>
    </vt:vector>
  </TitlesOfParts>
  <Company>Home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Jame Server</dc:creator>
  <cp:lastModifiedBy>HP</cp:lastModifiedBy>
  <cp:revision>35</cp:revision>
  <dcterms:created xsi:type="dcterms:W3CDTF">2015-07-06T03:42:34Z</dcterms:created>
  <dcterms:modified xsi:type="dcterms:W3CDTF">2016-01-19T04:00:01Z</dcterms:modified>
</cp:coreProperties>
</file>