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346" r:id="rId4"/>
    <p:sldId id="332" r:id="rId5"/>
    <p:sldId id="327" r:id="rId6"/>
    <p:sldId id="328" r:id="rId7"/>
    <p:sldId id="329" r:id="rId8"/>
    <p:sldId id="348" r:id="rId9"/>
    <p:sldId id="331" r:id="rId10"/>
    <p:sldId id="305" r:id="rId11"/>
    <p:sldId id="323" r:id="rId12"/>
    <p:sldId id="306" r:id="rId13"/>
    <p:sldId id="308" r:id="rId14"/>
    <p:sldId id="310" r:id="rId15"/>
    <p:sldId id="312" r:id="rId16"/>
  </p:sldIdLst>
  <p:sldSz cx="9144000" cy="6858000" type="screen4x3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319E7"/>
    <a:srgbClr val="FFFF99"/>
    <a:srgbClr val="FF0000"/>
    <a:srgbClr val="819BC0"/>
    <a:srgbClr val="FFFF66"/>
    <a:srgbClr val="FF9966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990" autoAdjust="0"/>
    <p:restoredTop sz="94660"/>
  </p:normalViewPr>
  <p:slideViewPr>
    <p:cSldViewPr>
      <p:cViewPr varScale="1">
        <p:scale>
          <a:sx n="73" d="100"/>
          <a:sy n="73" d="100"/>
        </p:scale>
        <p:origin x="-13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892F5-8C4C-4450-AD78-5ED81F0156E8}" type="datetimeFigureOut">
              <a:rPr lang="th-TH" smtClean="0"/>
              <a:t>19/10/58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59388-D4E2-4270-B286-8C5E9AA274F1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2E63A85-D472-4A0A-AB7D-686D4D5F5787}" type="datetimeFigureOut">
              <a:rPr lang="th-TH" smtClean="0"/>
              <a:pPr/>
              <a:t>19/10/58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F9B7496-DDDD-46E0-ADA2-BB114421957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835447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3" y="3810002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10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10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10" name="Rectangle 9"/>
          <p:cNvSpPr/>
          <p:nvPr/>
        </p:nvSpPr>
        <p:spPr>
          <a:xfrm>
            <a:off x="1" y="3675529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9"/>
            <a:ext cx="8458200" cy="1470025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48006" indent="0" algn="l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2DD4EC3-BDD9-4C9B-9367-9ACA94D7E4EC}" type="datetimeFigureOut">
              <a:rPr lang="th-TH" smtClean="0"/>
              <a:pPr/>
              <a:t>19/10/58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th-TH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9" y="1136"/>
            <a:ext cx="747712" cy="365760"/>
          </a:xfrm>
        </p:spPr>
        <p:txBody>
          <a:bodyPr/>
          <a:lstStyle>
            <a:lvl1pPr algn="r">
              <a:defRPr sz="1350">
                <a:solidFill>
                  <a:schemeClr val="bg1"/>
                </a:solidFill>
              </a:defRPr>
            </a:lvl1pPr>
          </a:lstStyle>
          <a:p>
            <a:fld id="{4AE41386-7AEA-4294-A756-A4F0F8C1610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4EC3-BDD9-4C9B-9367-9ACA94D7E4EC}" type="datetimeFigureOut">
              <a:rPr lang="th-TH" smtClean="0"/>
              <a:pPr/>
              <a:t>19/10/58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1386-7AEA-4294-A756-A4F0F8C1610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4EC3-BDD9-4C9B-9367-9ACA94D7E4EC}" type="datetimeFigureOut">
              <a:rPr lang="th-TH" smtClean="0"/>
              <a:pPr/>
              <a:t>19/10/58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1386-7AEA-4294-A756-A4F0F8C1610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4EC3-BDD9-4C9B-9367-9ACA94D7E4EC}" type="datetimeFigureOut">
              <a:rPr lang="th-TH" smtClean="0"/>
              <a:pPr/>
              <a:t>19/10/58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1386-7AEA-4294-A756-A4F0F8C1610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3225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34290" indent="0">
              <a:buNone/>
              <a:defRPr sz="1575" b="0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4EC3-BDD9-4C9B-9367-9ACA94D7E4EC}" type="datetimeFigureOut">
              <a:rPr lang="th-TH" smtClean="0"/>
              <a:pPr/>
              <a:t>19/10/58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1386-7AEA-4294-A756-A4F0F8C1610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6"/>
            <a:ext cx="4038600" cy="4525963"/>
          </a:xfrm>
        </p:spPr>
        <p:txBody>
          <a:bodyPr/>
          <a:lstStyle>
            <a:lvl1pPr>
              <a:defRPr sz="1500"/>
            </a:lvl1pPr>
            <a:lvl2pPr>
              <a:defRPr sz="1425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6"/>
            <a:ext cx="4038600" cy="4525963"/>
          </a:xfrm>
        </p:spPr>
        <p:txBody>
          <a:bodyPr/>
          <a:lstStyle>
            <a:lvl1pPr>
              <a:defRPr sz="1500"/>
            </a:lvl1pPr>
            <a:lvl2pPr>
              <a:defRPr sz="1425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4EC3-BDD9-4C9B-9367-9ACA94D7E4EC}" type="datetimeFigureOut">
              <a:rPr lang="th-TH" smtClean="0"/>
              <a:pPr/>
              <a:t>19/10/58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1386-7AEA-4294-A756-A4F0F8C1610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3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34290" indent="0">
              <a:buNone/>
              <a:defRPr sz="1425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34290" indent="0">
              <a:buNone/>
              <a:defRPr sz="1425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5" y="2708519"/>
            <a:ext cx="4041775" cy="38862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2DD4EC3-BDD9-4C9B-9367-9ACA94D7E4EC}" type="datetimeFigureOut">
              <a:rPr lang="th-TH" smtClean="0"/>
              <a:pPr/>
              <a:t>19/10/58</a:t>
            </a:fld>
            <a:endParaRPr lang="th-T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E41386-7AEA-4294-A756-A4F0F8C16104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2DD4EC3-BDD9-4C9B-9367-9ACA94D7E4EC}" type="datetimeFigureOut">
              <a:rPr lang="th-TH" smtClean="0"/>
              <a:pPr/>
              <a:t>19/10/58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AE41386-7AEA-4294-A756-A4F0F8C1610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4EC3-BDD9-4C9B-9367-9ACA94D7E4EC}" type="datetimeFigureOut">
              <a:rPr lang="th-TH" smtClean="0"/>
              <a:pPr/>
              <a:t>19/10/58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1386-7AEA-4294-A756-A4F0F8C1610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35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6858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4EC3-BDD9-4C9B-9367-9ACA94D7E4EC}" type="datetimeFigureOut">
              <a:rPr lang="th-TH" smtClean="0"/>
              <a:pPr/>
              <a:t>19/10/58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1386-7AEA-4294-A756-A4F0F8C1610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2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15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10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75"/>
            </a:lvl1pPr>
            <a:lvl2pPr>
              <a:buFontTx/>
              <a:buNone/>
              <a:defRPr sz="900"/>
            </a:lvl2pPr>
            <a:lvl3pPr>
              <a:buFontTx/>
              <a:buNone/>
              <a:defRPr sz="750"/>
            </a:lvl3pPr>
            <a:lvl4pPr>
              <a:buFontTx/>
              <a:buNone/>
              <a:defRPr sz="675"/>
            </a:lvl4pPr>
            <a:lvl5pPr>
              <a:buFontTx/>
              <a:buNone/>
              <a:defRPr sz="675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4EC3-BDD9-4C9B-9367-9ACA94D7E4EC}" type="datetimeFigureOut">
              <a:rPr lang="th-TH" smtClean="0"/>
              <a:pPr/>
              <a:t>19/10/58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1386-7AEA-4294-A756-A4F0F8C1610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20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30" name="Rectangle 29"/>
          <p:cNvSpPr/>
          <p:nvPr/>
        </p:nvSpPr>
        <p:spPr>
          <a:xfrm>
            <a:off x="1" y="308278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8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4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10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10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7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1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1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1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600">
                <a:solidFill>
                  <a:schemeClr val="accent2"/>
                </a:solidFill>
              </a:defRPr>
            </a:lvl1pPr>
          </a:lstStyle>
          <a:p>
            <a:fld id="{32DD4EC3-BDD9-4C9B-9367-9ACA94D7E4EC}" type="datetimeFigureOut">
              <a:rPr lang="th-TH" smtClean="0"/>
              <a:pPr/>
              <a:t>19/10/58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600">
                <a:solidFill>
                  <a:schemeClr val="accent2"/>
                </a:solidFill>
              </a:defRPr>
            </a:lvl1pPr>
          </a:lstStyle>
          <a:p>
            <a:endParaRPr lang="th-TH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350">
                <a:solidFill>
                  <a:srgbClr val="FFFFFF"/>
                </a:solidFill>
              </a:defRPr>
            </a:lvl1pPr>
          </a:lstStyle>
          <a:p>
            <a:fld id="{4AE41386-7AEA-4294-A756-A4F0F8C16104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192024" algn="l" rtl="0" eaLnBrk="1" latinLnBrk="0" hangingPunct="1">
        <a:spcBef>
          <a:spcPts val="225"/>
        </a:spcBef>
        <a:buClr>
          <a:schemeClr val="accent3"/>
        </a:buClr>
        <a:buFont typeface="Georgia"/>
        <a:buChar char="•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185166" algn="l" rtl="0" eaLnBrk="1" latinLnBrk="0" hangingPunct="1">
        <a:spcBef>
          <a:spcPts val="225"/>
        </a:spcBef>
        <a:buClr>
          <a:schemeClr val="accent2"/>
        </a:buClr>
        <a:buFont typeface="Georgia"/>
        <a:buChar char="▫"/>
        <a:defRPr kumimoji="0" sz="195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92658" indent="-164592" algn="l" rtl="0" eaLnBrk="1" latinLnBrk="0" hangingPunct="1">
        <a:spcBef>
          <a:spcPts val="225"/>
        </a:spcBef>
        <a:buClr>
          <a:schemeClr val="accent1"/>
        </a:buClr>
        <a:buFont typeface="Wingdings 2"/>
        <a:buChar char=""/>
        <a:defRPr kumimoji="0"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84682" indent="-150876" algn="l" rtl="0" eaLnBrk="1" latinLnBrk="0" hangingPunct="1">
        <a:spcBef>
          <a:spcPts val="225"/>
        </a:spcBef>
        <a:buClr>
          <a:schemeClr val="accent1"/>
        </a:buClr>
        <a:buFont typeface="Wingdings 2"/>
        <a:buChar char=""/>
        <a:defRPr kumimoji="0" sz="165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42416" indent="-137160" algn="l" rtl="0" eaLnBrk="1" latinLnBrk="0" hangingPunct="1">
        <a:spcBef>
          <a:spcPts val="225"/>
        </a:spcBef>
        <a:buClr>
          <a:schemeClr val="accent3"/>
        </a:buClr>
        <a:buFont typeface="Georgia"/>
        <a:buChar char="▫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207008" indent="-137160" algn="l" rtl="0" eaLnBrk="1" latinLnBrk="0" hangingPunct="1">
        <a:spcBef>
          <a:spcPts val="225"/>
        </a:spcBef>
        <a:buClr>
          <a:schemeClr val="accent3"/>
        </a:buClr>
        <a:buFont typeface="Georgia"/>
        <a:buChar char="▫"/>
        <a:defRPr kumimoji="0" sz="135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371600" indent="-137160" algn="l" rtl="0" eaLnBrk="1" latinLnBrk="0" hangingPunct="1">
        <a:spcBef>
          <a:spcPts val="225"/>
        </a:spcBef>
        <a:buClr>
          <a:schemeClr val="accent3"/>
        </a:buClr>
        <a:buFont typeface="Georgia"/>
        <a:buChar char="▫"/>
        <a:defRPr kumimoji="0" sz="12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1522476" indent="-137160" algn="l" rtl="0" eaLnBrk="1" latinLnBrk="0" hangingPunct="1">
        <a:spcBef>
          <a:spcPts val="225"/>
        </a:spcBef>
        <a:buClr>
          <a:schemeClr val="accent3"/>
        </a:buClr>
        <a:buFont typeface="Georgia"/>
        <a:buChar char="◦"/>
        <a:defRPr kumimoji="0" sz="1125" kern="1200">
          <a:solidFill>
            <a:schemeClr val="accent3"/>
          </a:solidFill>
          <a:latin typeface="+mn-lt"/>
          <a:ea typeface="+mn-ea"/>
          <a:cs typeface="+mn-cs"/>
        </a:defRPr>
      </a:lvl8pPr>
      <a:lvl9pPr marL="1680210" indent="-137160" algn="l" rtl="0" eaLnBrk="1" latinLnBrk="0" hangingPunct="1">
        <a:spcBef>
          <a:spcPts val="225"/>
        </a:spcBef>
        <a:buClr>
          <a:schemeClr val="accent3"/>
        </a:buClr>
        <a:buFont typeface="Georgia"/>
        <a:buChar char="◦"/>
        <a:defRPr kumimoji="0" sz="105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016" y="260648"/>
            <a:ext cx="8856984" cy="2790310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</a:t>
            </a:r>
            <a:r>
              <a:rPr lang="th-TH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ค้นพบและ</a:t>
            </a:r>
            <a:r>
              <a:rPr lang="th-TH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ข้อเสนอแนะ</a:t>
            </a:r>
            <a:br>
              <a:rPr lang="th-TH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</a:t>
            </a:r>
            <a:r>
              <a:rPr lang="th-TH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การตรวจราชการกระทรวงสาธารณสุข ปี </a:t>
            </a:r>
            <a:r>
              <a:rPr lang="th-TH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2558</a:t>
            </a:r>
            <a:r>
              <a:rPr lang="en-US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th-TH" sz="3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โรคไม่ติดต่อและการบาดเจ็บ</a:t>
            </a:r>
            <a:r>
              <a:rPr lang="en-US" sz="3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21088"/>
            <a:ext cx="3207635" cy="2208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071934" y="4643446"/>
            <a:ext cx="4572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นพ.ทวีทรัพย์ ศิรประภาศิริ</a:t>
            </a:r>
          </a:p>
          <a:p>
            <a:pPr algn="ctr"/>
            <a:r>
              <a:rPr lang="th-TH" sz="3200" b="1" dirty="0" smtClean="0"/>
              <a:t>สำนักงานคณะกรรมการผู้ทรงคุณวุฒิ</a:t>
            </a:r>
          </a:p>
          <a:p>
            <a:pPr algn="ctr"/>
            <a:r>
              <a:rPr lang="th-TH" sz="3200" b="1" dirty="0" smtClean="0"/>
              <a:t>กรมควบคุมโรค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21167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BD7A-C09F-46A5-92E2-04179FE6C6A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 idx="4294967295"/>
          </p:nvPr>
        </p:nvSpPr>
        <p:spPr>
          <a:xfrm>
            <a:off x="251521" y="764704"/>
            <a:ext cx="8685216" cy="1008112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 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การควบคุมการบาดเจ็บ</a:t>
            </a:r>
            <a:br>
              <a:rPr lang="th-TH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(อุบัติเหตุทางถนน)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8" descr="สุขภาพดีเริ่มต้นที่นี่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5522769"/>
            <a:ext cx="1137806" cy="568903"/>
          </a:xfrm>
          <a:prstGeom prst="rect">
            <a:avLst/>
          </a:prstGeom>
        </p:spPr>
      </p:pic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01943559"/>
              </p:ext>
            </p:extLst>
          </p:nvPr>
        </p:nvGraphicFramePr>
        <p:xfrm>
          <a:off x="251521" y="1916832"/>
          <a:ext cx="8685215" cy="482453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451173"/>
                <a:gridCol w="4234042"/>
              </a:tblGrid>
              <a:tr h="345887">
                <a:tc>
                  <a:txBody>
                    <a:bodyPr/>
                    <a:lstStyle/>
                    <a:p>
                      <a:pPr marL="90170" indent="-90170"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ข้อค้นพบ</a:t>
                      </a:r>
                      <a:endParaRPr lang="en-US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41" marR="5641" marT="0" marB="0"/>
                </a:tc>
                <a:tc>
                  <a:txBody>
                    <a:bodyPr/>
                    <a:lstStyle/>
                    <a:p>
                      <a:pPr marL="90170" indent="-90170"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ข้อเสนอแนะ</a:t>
                      </a:r>
                      <a:endParaRPr lang="en-US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41" marR="5641" marT="0" marB="0"/>
                </a:tc>
              </a:tr>
              <a:tr h="4478649"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th-TH" sz="1400" b="1" kern="1200" dirty="0" smtClean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ประเด็นพฤติกรรม (ขับรถเร็วเกินกำหนด ไม่สวมหมวกนิรภัย) ยังคงเป็นสาเหตุสำคัญของการเกิดปัญหาอุบัติเหตุ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endParaRPr lang="en-US" sz="1400" b="1" kern="1200" dirty="0" smtClean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th-TH" sz="1400" b="1" kern="1200" dirty="0" smtClean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ความย่อหย่อนของการบังคับใช้กฎหมาย พบว่าประชาชนไม่สนใจ และขาดความตระหนักทั้งด้านการสวมหมวกนิรภัยและการขอใบขับขี่จากกรมการขนส่งทางบก</a:t>
                      </a:r>
                      <a:endParaRPr lang="en-US" sz="1400" b="1" kern="1200" dirty="0" smtClean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endParaRPr lang="th-TH" sz="1400" b="1" kern="1200" dirty="0" smtClean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th-TH" sz="1400" b="1" kern="1200" dirty="0" smtClean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ในระดับจังหวัดเริ่มมีการสอบสวนการบาดเจ็บจากอุบัติเหตุทางถนนแบบสหสาขาวิชาชีพ และ นำผลการสอบสวนมาแก้ไขปัญหาแบบสหสาขาในพื้นที่ 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endParaRPr lang="en-US" sz="1400" b="1" kern="1200" dirty="0" smtClean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th-TH" sz="1400" b="1" kern="1200" dirty="0" smtClean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ทีมสอบสวนอุบัติเหตุ</a:t>
                      </a:r>
                      <a:r>
                        <a:rPr lang="th-TH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แบบสห</a:t>
                      </a:r>
                      <a:r>
                        <a:rPr lang="th-TH" sz="1400" b="1" kern="1200" dirty="0" smtClean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สาขาระดับอำเภอส่วนใหญ่ยังไมได้รับการพัฒนาศักยภาพ เนื่องจากมีข้อจำกัดในด้านบุคลากรและงบประมาณ 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endParaRPr lang="th-TH" sz="1400" b="1" kern="1200" dirty="0" smtClean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Ø"/>
                      </a:pPr>
                      <a:endParaRPr lang="en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41" marR="5641" marT="0" marB="0"/>
                </a:tc>
                <a:tc>
                  <a:txBody>
                    <a:bodyPr/>
                    <a:lstStyle/>
                    <a:p>
                      <a:pPr marL="285750" indent="-285750" eaLnBrk="0" fontAlgn="base" hangingPunct="0">
                        <a:buFont typeface="Wingdings" panose="05000000000000000000" pitchFamily="2" charset="2"/>
                        <a:buChar char="Ø"/>
                      </a:pPr>
                      <a:r>
                        <a:rPr lang="th-TH" sz="14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ควรเน้นมาตรการการบังคับใช้กฎหมาย และมาตรการด่านชุมชน </a:t>
                      </a:r>
                    </a:p>
                    <a:p>
                      <a:pPr marL="0" indent="0" eaLnBrk="0" fontAlgn="base" hangingPunct="0">
                        <a:buFont typeface="Wingdings" panose="05000000000000000000" pitchFamily="2" charset="2"/>
                        <a:buNone/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th-TH" sz="14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ควรพิจารณาหามาตรการที่ได้ผลเพิ่มขึ้น เช่น บังคับใช้กฎหมายในผู้ขับขี่ยวดยานพาหนะ การปรับปรุงสิ่งแวดล้อม เป็นต้น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th-TH" sz="1400" kern="1200" dirty="0" smtClean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th-TH" sz="14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พัฒนาศักยภาพการสอบสอบสวนอุบัติเหตุแบบ   สหสาขาระดับอำเภอโดยใช้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0n the job training </a:t>
                      </a:r>
                      <a:endParaRPr lang="th-TH" sz="1400" kern="1200" dirty="0" smtClean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th-TH" sz="1400" kern="1200" dirty="0" smtClean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th-TH" sz="14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ควรติดตามและผลักดันโครงการป้องกันและแก้ไขปัญหาอุบัติเหตุทางถนนระดับอำเภอผ่านระบบ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DHS </a:t>
                      </a:r>
                      <a:r>
                        <a:rPr lang="th-TH" sz="14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หรืออำเภอควบคุมโรคเข้มแข็ง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th-TH" sz="14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สร้างทีมอำเภอต้นแบบในการป้องกันและแก้ไขปัญหาอุบัติเหตุทางถนน </a:t>
                      </a:r>
                      <a:endParaRPr lang="en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41" marR="5641" marT="0" marB="0"/>
                </a:tc>
              </a:tr>
            </a:tbl>
          </a:graphicData>
        </a:graphic>
      </p:graphicFrame>
      <p:pic>
        <p:nvPicPr>
          <p:cNvPr id="7" name="ตัวแทนเนื้อหา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580403"/>
            <a:ext cx="1118155" cy="1044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4579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169962"/>
            <a:ext cx="8820472" cy="5616624"/>
          </a:xfrm>
        </p:spPr>
      </p:pic>
      <p:sp>
        <p:nvSpPr>
          <p:cNvPr id="5" name="กล่องข้อความ 4"/>
          <p:cNvSpPr txBox="1"/>
          <p:nvPr/>
        </p:nvSpPr>
        <p:spPr>
          <a:xfrm>
            <a:off x="0" y="42860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กลุ่มเด็กวัยเรียน 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อัตรา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การเสียชีวิต จากการ</a:t>
            </a:r>
            <a:r>
              <a:rPr lang="th-TH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จมนํ้า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ของเด็ก </a:t>
            </a:r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(อา</a:t>
            </a:r>
            <a:r>
              <a:rPr lang="th-TH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ยุตํ่า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กว่า 15 ปี) </a:t>
            </a:r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เกิน 6.5 </a:t>
            </a:r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ต่อ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ประชากรเด็กแสนคน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348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BD7A-C09F-46A5-92E2-04179FE6C6A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 idx="4294967295"/>
          </p:nvPr>
        </p:nvSpPr>
        <p:spPr>
          <a:xfrm>
            <a:off x="251520" y="764704"/>
            <a:ext cx="8685216" cy="754856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 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เด็กจมน้ำ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82815903"/>
              </p:ext>
            </p:extLst>
          </p:nvPr>
        </p:nvGraphicFramePr>
        <p:xfrm>
          <a:off x="251520" y="1700808"/>
          <a:ext cx="8685216" cy="460851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451174"/>
                <a:gridCol w="4234042"/>
              </a:tblGrid>
              <a:tr h="353696">
                <a:tc>
                  <a:txBody>
                    <a:bodyPr/>
                    <a:lstStyle/>
                    <a:p>
                      <a:pPr marL="90170" indent="-90170"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ข้อค้นพบ</a:t>
                      </a:r>
                      <a:endParaRPr lang="en-US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41" marR="5641" marT="0" marB="0"/>
                </a:tc>
                <a:tc>
                  <a:txBody>
                    <a:bodyPr/>
                    <a:lstStyle/>
                    <a:p>
                      <a:pPr marL="90170" indent="-90170"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ข้อเสนอแนะ</a:t>
                      </a:r>
                      <a:endParaRPr lang="en-US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41" marR="5641" marT="0" marB="0"/>
                </a:tc>
              </a:tr>
              <a:tr h="425481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th-TH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การสํารวจแหล่งนํ้าที่เสี่ยงและปัจจัยเสี่ยงในแต่ละพื้นที่ยังไม่ชัดเจน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endParaRPr lang="th-TH" sz="1400" b="1" kern="1200" dirty="0" smtClean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th-TH" sz="1400" b="1" kern="1200" dirty="0" smtClean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จังหวัดได้เริ่มดำเนินการตามแผนงาน</a:t>
                      </a: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th-TH" sz="1400" b="1" kern="1200" dirty="0" smtClean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โครงการสร้างภาคีเครือข่ายการดำเนินงานป้องกันเด็กจมน้ำในพื้นที่เสี่ยง แต่มีข้อจำกัด ขาดทีมแกนนำ</a:t>
                      </a:r>
                      <a:r>
                        <a:rPr lang="th-TH" sz="1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ขาด</a:t>
                      </a:r>
                      <a:r>
                        <a:rPr lang="th-TH" sz="1400" b="1" kern="1200" dirty="0" smtClean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งบประมาณ และทรัพยากร </a:t>
                      </a:r>
                      <a:endParaRPr lang="th-TH" sz="1400" b="1" kern="1200" dirty="0" smtClean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n-US" sz="1400" b="1" kern="1200" dirty="0" smtClean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th-TH" sz="1400" b="1" kern="1200" dirty="0" smtClean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ขาดการรวบรวมข้อมูลเพื่อวิเคราะห์ตามหลักระบาดวิทยาในการกำหนดมาตรการแก้ไขปัญหาของพื้นที่ และขาดการบูรณาการแก้ไขปัญหาร่วมกัน </a:t>
                      </a:r>
                      <a:endParaRPr lang="th-TH" sz="1400" b="1" kern="1200" dirty="0" smtClean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endParaRPr lang="th-TH" sz="1400" b="1" kern="1200" dirty="0" smtClean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th-TH" sz="1400" b="1" kern="1200" dirty="0" smtClean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การเลือกมาตรการจัดการปัญหายังไม่ส่งผลถึงกลุ่มเป้าหมายโดยตรง</a:t>
                      </a:r>
                      <a:endParaRPr lang="en-US" sz="1400" b="1" kern="1200" dirty="0" smtClean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Ø"/>
                      </a:pPr>
                      <a:endParaRPr lang="en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41" marR="5641" marT="0" marB="0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ข้อมูลสภาพปัญหาของพื้นที่ต้องอาศัยความ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พร้อมจาก อปท. และคนในพื้นที่เอง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endParaRPr lang="th-TH" sz="1400" kern="1200" dirty="0" smtClean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th-TH" sz="14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ควรนำหลักระบาดวิทยา มาใช้แก้ปัญหาการจมน้ำของเด็กในพื้นที่ มีการ</a:t>
                      </a:r>
                      <a:r>
                        <a:rPr lang="th-TH" sz="14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วิเคราะห์ข้อมูลจากการสอบสวนสาเหตุการตายเพื่อให้ อปท. นำไปจัดตั้งทีมผู้ก่อการดี โดยเน้นพื้นที่ที่มีการเสียชีวิตแบบต่อเนื่อง 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endParaRPr lang="th-TH" sz="1400" kern="1200" dirty="0" smtClean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th-TH" sz="14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บูรณา</a:t>
                      </a:r>
                      <a:r>
                        <a:rPr lang="th-TH" sz="14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การทุกภาคส่วนและสร้างการมีส่วนร่วมในพื้นที่ </a:t>
                      </a:r>
                      <a:r>
                        <a:rPr lang="th-TH" sz="14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ผ่าน</a:t>
                      </a:r>
                    </a:p>
                    <a:p>
                      <a:pPr marL="6286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th-TH" sz="14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กลไก</a:t>
                      </a:r>
                      <a:r>
                        <a:rPr lang="th-TH" sz="14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การดำเนินงานอำเภอควบคุมโรคเข้มแข็งฯ และ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DHS </a:t>
                      </a:r>
                      <a:endParaRPr lang="th-TH" sz="1400" kern="1200" dirty="0" smtClean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6286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th-TH" sz="14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ร่วมกับงานอนามัยโรงเรียน และโรงเรียนส่งเสริมสุขภาพ และโครงการอบรมหลักสูตร “ว่ายน้ำเพื่อชีวิต” ในกลุ่มเด็กนักเรียนสังกัด สพฐ.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4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th-TH" sz="14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นำ</a:t>
                      </a:r>
                      <a:r>
                        <a:rPr lang="th-TH" sz="14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พื้นที่ที่มีผลการดำเนินงานดี มาเป็นแบบอย่างการแลกเปลี่ยนเรียนรู้ 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endParaRPr lang="th-TH" sz="1400" kern="1200" dirty="0" smtClean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41" marR="5641" marT="0" marB="0"/>
                </a:tc>
              </a:tr>
            </a:tbl>
          </a:graphicData>
        </a:graphic>
      </p:graphicFrame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44" y="5145795"/>
            <a:ext cx="1675534" cy="10692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2954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856984" cy="696192"/>
          </a:xfrm>
          <a:solidFill>
            <a:schemeClr val="accent3">
              <a:lumMod val="50000"/>
            </a:schemeClr>
          </a:solidFill>
          <a:ln>
            <a:solidFill>
              <a:schemeClr val="bg1"/>
            </a:solidFill>
            <a:prstDash val="sysDot"/>
          </a:ln>
          <a:effectLst/>
        </p:spPr>
        <p:txBody>
          <a:bodyPr anchor="ctr">
            <a:normAutofit/>
          </a:bodyPr>
          <a:lstStyle/>
          <a:p>
            <a:pPr algn="ctr"/>
            <a:r>
              <a:rPr lang="th-TH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ประเด็นเชิงระบบ </a:t>
            </a: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23744450"/>
              </p:ext>
            </p:extLst>
          </p:nvPr>
        </p:nvGraphicFramePr>
        <p:xfrm>
          <a:off x="0" y="1714488"/>
          <a:ext cx="8856984" cy="4647391"/>
        </p:xfrm>
        <a:graphic>
          <a:graphicData uri="http://schemas.openxmlformats.org/drawingml/2006/table">
            <a:tbl>
              <a:tblPr firstRow="1" firstCol="1" bandRow="1" bandCol="1">
                <a:tableStyleId>{F5AB1C69-6EDB-4FF4-983F-18BD219EF322}</a:tableStyleId>
              </a:tblPr>
              <a:tblGrid>
                <a:gridCol w="1681886"/>
                <a:gridCol w="3684761"/>
                <a:gridCol w="3490337"/>
              </a:tblGrid>
              <a:tr h="380191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ประเด็น/เรื่อง</a:t>
                      </a:r>
                      <a:endParaRPr lang="en-US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4607" marR="14607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ข้อค้นพบ</a:t>
                      </a:r>
                      <a:endParaRPr lang="en-US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4607" marR="14607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ข้อเสนอแนะ</a:t>
                      </a:r>
                      <a:endParaRPr lang="en-US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4607" marR="14607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2549089">
                <a:tc>
                  <a:txBody>
                    <a:bodyPr/>
                    <a:lstStyle/>
                    <a:p>
                      <a:pPr marL="457200" indent="-90170" algn="l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Service </a:t>
                      </a: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</a:t>
                      </a:r>
                    </a:p>
                    <a:p>
                      <a:pPr marL="457200" indent="-90170" algn="thaiDist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4607" marR="14607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th-TH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บทบาท</a:t>
                      </a:r>
                      <a:r>
                        <a:rPr lang="th-TH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ของการส่งเสริมป้องกันกับ </a:t>
                      </a:r>
                      <a:r>
                        <a:rPr lang="en-U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Service plan </a:t>
                      </a:r>
                      <a:r>
                        <a:rPr lang="th-TH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ยัง</a:t>
                      </a:r>
                      <a:r>
                        <a:rPr lang="th-TH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ไม่เป็น</a:t>
                      </a:r>
                      <a:r>
                        <a:rPr lang="th-TH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รูปธรรมชัดเจน </a:t>
                      </a:r>
                      <a:r>
                        <a:rPr lang="en-US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th-TH" sz="16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lvl="0" indent="-28575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endParaRPr lang="th-TH" sz="16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lvl="0" indent="-28575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PM </a:t>
                      </a:r>
                      <a:r>
                        <a:rPr lang="th-TH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ส่วนกลางและ </a:t>
                      </a:r>
                      <a:r>
                        <a:rPr lang="th-TH" sz="16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สคร</a:t>
                      </a:r>
                      <a:r>
                        <a:rPr lang="th-TH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th-TH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ทำงาน</a:t>
                      </a:r>
                      <a:r>
                        <a:rPr lang="th-TH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แบบเดิม</a:t>
                      </a:r>
                      <a:r>
                        <a:rPr lang="th-TH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และไม่</a:t>
                      </a:r>
                      <a:r>
                        <a:rPr lang="th-TH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เข้าใจ </a:t>
                      </a:r>
                      <a:r>
                        <a:rPr lang="en-U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Service plan </a:t>
                      </a:r>
                      <a:r>
                        <a:rPr lang="th-TH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ส่วนใหญ่จัดทำยุทธศาสตร์ในมุมมองตนเอง ไม่เห็นภาพ</a:t>
                      </a:r>
                      <a:r>
                        <a:rPr lang="th-TH" sz="16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บูรณา</a:t>
                      </a:r>
                      <a:r>
                        <a:rPr lang="th-TH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การกับงาน </a:t>
                      </a:r>
                      <a:r>
                        <a:rPr lang="en-U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Service </a:t>
                      </a:r>
                      <a:r>
                        <a:rPr lang="en-US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endParaRPr lang="th-TH" sz="16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lvl="0" indent="-28575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th-TH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เขต</a:t>
                      </a:r>
                      <a:r>
                        <a:rPr lang="th-TH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สุขภาพ และภาคสถานพยาบาลไม่ให้</a:t>
                      </a:r>
                      <a:r>
                        <a:rPr lang="th-TH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ความสำคัญกับ</a:t>
                      </a:r>
                      <a:r>
                        <a:rPr lang="th-TH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งานส่งเสริมป้องกัน และการทำงานร่วมกับ </a:t>
                      </a:r>
                      <a:r>
                        <a:rPr lang="en-U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Service plan</a:t>
                      </a:r>
                      <a:r>
                        <a:rPr lang="th-TH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indent="-90170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4607" marR="1460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th-TH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ผู้บริหารและบุคลากรทุกระดับ รวมทั้งผู้ทรงคุณวุฒิที่รับผิดชอบตรวจราชการควร</a:t>
                      </a:r>
                      <a:r>
                        <a:rPr lang="th-TH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ศึกษาและวิเคราะห์การเชื่อมต่องานกับ </a:t>
                      </a:r>
                      <a:r>
                        <a:rPr lang="en-U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Service plan </a:t>
                      </a:r>
                      <a:endParaRPr lang="en-US" sz="16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endParaRPr lang="th-TH" sz="16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th-TH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บทบาท</a:t>
                      </a:r>
                      <a:r>
                        <a:rPr lang="th-TH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ของ</a:t>
                      </a:r>
                      <a:r>
                        <a:rPr lang="th-TH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กรมควรจะ</a:t>
                      </a:r>
                      <a:r>
                        <a:rPr lang="th-TH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มีการพัฒนา </a:t>
                      </a:r>
                      <a:r>
                        <a:rPr lang="en-U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Service plan </a:t>
                      </a:r>
                      <a:r>
                        <a:rPr lang="th-TH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ในโรคอื่นๆ</a:t>
                      </a:r>
                      <a:r>
                        <a:rPr lang="th-TH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เพิ่มเติม</a:t>
                      </a:r>
                      <a:r>
                        <a:rPr lang="th-TH" sz="16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เช่น </a:t>
                      </a:r>
                      <a:r>
                        <a:rPr lang="th-TH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โรคจากการประกอบอาชีพและสิ่งแวดล้อมในบางพื้นที่ที่เป็นจุดเสี่ยง เป็นต้น </a:t>
                      </a:r>
                      <a:endParaRPr lang="th-TH" sz="16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endParaRPr lang="en-US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4607" marR="14607" marT="0" marB="0"/>
                </a:tc>
              </a:tr>
            </a:tbl>
          </a:graphicData>
        </a:graphic>
      </p:graphicFrame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BD7A-C09F-46A5-92E2-04179FE6C6A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115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72248551"/>
              </p:ext>
            </p:extLst>
          </p:nvPr>
        </p:nvGraphicFramePr>
        <p:xfrm>
          <a:off x="107504" y="1357298"/>
          <a:ext cx="8928993" cy="5394960"/>
        </p:xfrm>
        <a:graphic>
          <a:graphicData uri="http://schemas.openxmlformats.org/drawingml/2006/table">
            <a:tbl>
              <a:tblPr firstRow="1" firstCol="1" bandRow="1" bandCol="1">
                <a:tableStyleId>{F5AB1C69-6EDB-4FF4-983F-18BD219EF322}</a:tableStyleId>
              </a:tblPr>
              <a:tblGrid>
                <a:gridCol w="1778784"/>
                <a:gridCol w="3542968"/>
                <a:gridCol w="3607241"/>
              </a:tblGrid>
              <a:tr h="262337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ประเด็น/เรื่อง</a:t>
                      </a:r>
                      <a:endParaRPr lang="en-US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4607" marR="14607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ข้อค้นพบ</a:t>
                      </a:r>
                      <a:endParaRPr lang="en-US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4607" marR="14607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ข้อเสนอแนะ</a:t>
                      </a:r>
                      <a:endParaRPr lang="en-US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4607" marR="14607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4016783">
                <a:tc>
                  <a:txBody>
                    <a:bodyPr/>
                    <a:lstStyle/>
                    <a:p>
                      <a:r>
                        <a:rPr lang="th-TH" sz="2000" b="1" kern="1200" dirty="0" smtClean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ระบบข้อมูล การวิเคราะห์ และให้ข้อเสนอแนะการตรวจราชการ </a:t>
                      </a:r>
                      <a:endParaRPr lang="en-US" sz="2000" b="1" kern="1200" dirty="0" smtClean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indent="-90170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17780" marR="177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th-TH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ข้อมูลที่ได้จากโปรแกรมไม่ตรงกับที่ปฏิบัติจริง บางโรงพยาบาลมีโปรแกรมที่พัฒนาขึ้นเองและยังไม่เชื่อมกับระบบส่วนกลาง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ขาดแหล่งข้อมูล</a:t>
                      </a:r>
                      <a:r>
                        <a:rPr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กลางที่ช่วยสนับสนุนการนิเทศ/ตรวจ</a:t>
                      </a:r>
                      <a:r>
                        <a:rPr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ราชการ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endParaRPr lang="th-TH" sz="1600" kern="1200" dirty="0" smtClean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v"/>
                      </a:pPr>
                      <a:r>
                        <a:rPr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ทีมงานเขต</a:t>
                      </a:r>
                      <a:r>
                        <a:rPr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มีความแตกต่างในด้านคุณภาพการรวบรวมและวิเคราะห์</a:t>
                      </a:r>
                      <a:r>
                        <a:rPr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ข้อมูลการตรวจราชการ </a:t>
                      </a:r>
                      <a:r>
                        <a:rPr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ทำ</a:t>
                      </a:r>
                      <a:r>
                        <a:rPr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ให้มีข้อมูลหลากหลาย </a:t>
                      </a:r>
                      <a:r>
                        <a:rPr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สามารถใช้เพื่อเสนอแนวทางพัฒนาให้แก่หน่วยงานในพื้นที่ได้บาง</a:t>
                      </a:r>
                      <a:r>
                        <a:rPr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แผนงาน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โรค</a:t>
                      </a:r>
                      <a:r>
                        <a:rPr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ที่มีรายงานการป่วยเป็นอันดับ</a:t>
                      </a:r>
                      <a:r>
                        <a:rPr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แรกและเป็นปัญหาของพื้นที่ไม่ได้</a:t>
                      </a:r>
                      <a:r>
                        <a:rPr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กำหนดเป็นนโยบายในการดำเนินการในพื้นที่ แต่ไปกำหนดโรคที่เป็นตัวชี้วัดแทน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การสรุปผลการตรวจราชการและให้ข้อเสนอแนะเป็นแบบกว้างๆทั่วไป 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ขาดความเจาะจง</a:t>
                      </a:r>
                      <a:r>
                        <a:rPr lang="th-TH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และใช้ประโยชน์ได้</a:t>
                      </a:r>
                      <a:endParaRPr lang="th-TH" sz="1600" kern="1200" dirty="0" smtClean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26797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th-TH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ควรทบทวนข้อมูลจาก </a:t>
                      </a:r>
                      <a:r>
                        <a:rPr lang="en-US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 </a:t>
                      </a:r>
                      <a:r>
                        <a:rPr lang="th-TH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แฟ้มและระบบที่มีอยู่ปัจจุบัน ว่าเพียงพอสำหรับการติดตามวิเคราะห์งานหรือไม่ หากไม่เหมาะสมจะดำเนินการอย่างไรที่ไม่เป็นภาระแก่พื้นที่</a:t>
                      </a:r>
                      <a:endParaRPr lang="en-US" sz="16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6797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6797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ลงทุน</a:t>
                      </a:r>
                      <a:r>
                        <a:rPr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พัฒนาฐานข้อมูลและเว็บไซต์ของกรมฯ ที่ใช้เป็นแหล่งอ้างอิง และความรู้เกี่ยวกับแผนงานและความก้าวหน้าของ</a:t>
                      </a:r>
                      <a:r>
                        <a:rPr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งาน</a:t>
                      </a:r>
                    </a:p>
                    <a:p>
                      <a:pPr marL="26797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</a:t>
                      </a:r>
                      <a:r>
                        <a:rPr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มีการตกลงร่วมกันในทีมตรวจราชการและผู้ทรงคุณวุฒิของแต่ละกรม ในด้านขอบเขตของการวิเคราะห์ข้อมูล และการให้ข้อเสนอแนะเพื่อการพัฒนาที่ชัดเจน</a:t>
                      </a:r>
                    </a:p>
                    <a:p>
                      <a:pPr marL="26797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endParaRPr lang="th-TH" sz="1600" kern="1200" dirty="0" smtClean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6797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ทำ</a:t>
                      </a:r>
                      <a:r>
                        <a:rPr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เข้าใจในเรื่องข้อมูลสถานการณ์ปัญหาของพื้นที่กับเรื่องนโยบายตัวชี้วัดให้กับบุคลากรทั้งในระดับ สคร.และจังหวัด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780" marR="17780" marT="0" marB="0"/>
                </a:tc>
              </a:tr>
            </a:tbl>
          </a:graphicData>
        </a:graphic>
      </p:graphicFrame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BD7A-C09F-46A5-92E2-04179FE6C6A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800100" y="571480"/>
            <a:ext cx="7543800" cy="69619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  <a:prstDash val="sysDot"/>
          </a:ln>
          <a:effectLst/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ประเด็นเชิงระบบ </a:t>
            </a:r>
            <a:r>
              <a:rPr lang="th-TH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(ต่อ)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39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64632" y="591337"/>
            <a:ext cx="7791104" cy="960305"/>
          </a:xfrm>
          <a:solidFill>
            <a:srgbClr val="002060"/>
          </a:solidFill>
        </p:spPr>
        <p:txBody>
          <a:bodyPr anchor="ctr">
            <a:normAutofit/>
          </a:bodyPr>
          <a:lstStyle/>
          <a:p>
            <a:pPr algn="ctr"/>
            <a:r>
              <a:rPr lang="th-TH" sz="3200" b="1" u="sng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</a:t>
            </a:r>
            <a:r>
              <a:rPr lang="th-TH" sz="3200" b="1" u="sng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สังเกต</a:t>
            </a:r>
            <a:r>
              <a:rPr lang="th-TH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จาก</a:t>
            </a:r>
            <a:r>
              <a:rPr lang="th-TH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การร่วมตรวจราชการ</a:t>
            </a:r>
            <a:endParaRPr lang="en-US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47" cy="48875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3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</a:t>
            </a:r>
            <a:r>
              <a:rPr lang="th-TH" sz="3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จุดเชื่อมสำคัญ</a:t>
            </a:r>
            <a:r>
              <a:rPr lang="th-TH" sz="31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ของกรม</a:t>
            </a:r>
            <a:r>
              <a:rPr lang="th-TH" sz="3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ควบคุมโรคกับ</a:t>
            </a:r>
            <a:r>
              <a:rPr lang="th-TH" sz="31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งานของ</a:t>
            </a:r>
            <a:r>
              <a:rPr lang="th-TH" sz="3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กรม</a:t>
            </a:r>
            <a:r>
              <a:rPr lang="th-TH" sz="31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อื่นๆ กับภาพรวมของกระทรวง และการเชื่อมระหว่าง สคร</a:t>
            </a:r>
            <a:r>
              <a:rPr lang="en-US" sz="3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 </a:t>
            </a:r>
            <a:r>
              <a:rPr lang="th-TH" sz="3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กับเขตสุขภาพ</a:t>
            </a:r>
            <a:r>
              <a:rPr lang="en-US" sz="3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3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และจังหวัด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th-TH" sz="3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th-TH" sz="31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โอกาสในการแลกเปลี่ยนเรียนรู้ เข้าใจการปฏิบัติงานในพื้นที่จริง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th-TH" sz="31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th-TH" sz="31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โอกาส</a:t>
            </a:r>
            <a:r>
              <a:rPr lang="th-TH" sz="3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ในการ</a:t>
            </a:r>
            <a:r>
              <a:rPr lang="th-TH" sz="31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พัฒนาทีมงาน และ</a:t>
            </a:r>
            <a:r>
              <a:rPr lang="th-TH" sz="31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เครือข่าย</a:t>
            </a:r>
          </a:p>
          <a:p>
            <a:pPr>
              <a:lnSpc>
                <a:spcPct val="120000"/>
              </a:lnSpc>
              <a:buNone/>
            </a:pPr>
            <a:endParaRPr lang="th-TH" sz="31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th-TH" sz="31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ต่อยอดพัฒนากระบวนการและเนื้อหาจากเดิมแบบต่อเนื่อง ไม่ควรเริ่มต้นใหม่</a:t>
            </a:r>
            <a:endParaRPr lang="th-TH" sz="31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BD7A-C09F-46A5-92E2-04179FE6C6A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360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568952" cy="864096"/>
          </a:xfrm>
          <a:solidFill>
            <a:schemeClr val="accent2">
              <a:lumMod val="75000"/>
            </a:schemeClr>
          </a:solidFill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th-TH" sz="3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ความเป็นมา</a:t>
            </a:r>
            <a:endParaRPr lang="th-TH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446604" y="2169230"/>
            <a:ext cx="8517884" cy="8640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th-TH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กระทรวงสาธารณสุขได้พัฒนาระบบบริการสุขภาพในรูปแบบเขตบริการสุขภาพ รวม</a:t>
            </a: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12 </a:t>
            </a:r>
            <a:r>
              <a:rPr lang="th-TH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เขต และมีแนวนโยบายให้ปรับระบบการตรวจราชการ กำกับ ติดตามนโยบาย สำคัญของกระทรวงเพื่อก่อให้เกิดประโยชน์สูงสุดต่อ</a:t>
            </a:r>
            <a:r>
              <a:rPr lang="th-TH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ประชาชน</a:t>
            </a:r>
            <a:endParaRPr lang="th-TH" sz="1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67544" y="3252395"/>
            <a:ext cx="8477878" cy="9303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13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กรมควบคุมโรคได้มอบหมายให้ผู้ทรงคุณวุฒิเป็นผู้ตรวจราชการกรม</a:t>
            </a: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ร่วมกับทางสำนักงานป้องกันและควบคุมโรคเขต โดยแบ่งพื้นที่รับผิดชอบการตรวจราชการให้กับผู้ทรงคุณวุฒิ เขตสุขภาพละ </a:t>
            </a: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ท่าน</a:t>
            </a:r>
            <a:endParaRPr lang="th-TH" sz="1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05894" y="4423450"/>
            <a:ext cx="8491445" cy="8777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th-TH" sz="13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ระยะเวลาการตรวจราชการ แบ่งเป็น 2 รอบ</a:t>
            </a:r>
          </a:p>
          <a:p>
            <a:r>
              <a:rPr lang="th-TH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รอบที่ 1 ระหว่างเดือนกุมภาพันธ์ – เมษายน 2558</a:t>
            </a:r>
          </a:p>
          <a:p>
            <a:r>
              <a:rPr lang="th-TH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รอบที่ 2 ระหว่างเดือนมิถุนายน – สิงหาคม 2558</a:t>
            </a:r>
            <a:endParaRPr lang="en-US" sz="1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86610" y="5589240"/>
            <a:ext cx="8477878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buFont typeface="Wingdings" pitchFamily="2" charset="2"/>
              <a:buChar char="Ø"/>
            </a:pPr>
            <a:r>
              <a:rPr lang="en-US" sz="135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คณะกรรมการผู้ทรงคุณวุฒิได้รวบรวมและสรุปข้อค้นพบและข้อเสนอแนะจากการตรวจ </a:t>
            </a:r>
          </a:p>
          <a:p>
            <a:pPr algn="thaiDist"/>
            <a:r>
              <a:rPr lang="th-TH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ราชการกระทรวงสาธารณสุข ปี </a:t>
            </a: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2558</a:t>
            </a:r>
          </a:p>
        </p:txBody>
      </p:sp>
    </p:spTree>
    <p:extLst>
      <p:ext uri="{BB962C8B-B14F-4D97-AF65-F5344CB8AC3E}">
        <p14:creationId xmlns="" xmlns:p14="http://schemas.microsoft.com/office/powerpoint/2010/main" val="83426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85813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th-TH" sz="5400" b="1" dirty="0" smtClean="0">
                <a:solidFill>
                  <a:schemeClr val="tx1"/>
                </a:solidFill>
              </a:rPr>
              <a:t>มุมมองจากภายนอก</a:t>
            </a:r>
            <a:endParaRPr lang="en-US" sz="5400" b="1" dirty="0">
              <a:solidFill>
                <a:schemeClr val="tx1"/>
              </a:solidFill>
            </a:endParaRPr>
          </a:p>
        </p:txBody>
      </p:sp>
      <p:pic>
        <p:nvPicPr>
          <p:cNvPr id="15362" name="Picture 2" descr="ผลการค้นหารูปภาพสำหรับ Look from outs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71678"/>
            <a:ext cx="2828925" cy="161925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00034" y="414338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พื้นที่เป็นฐาน </a:t>
            </a:r>
          </a:p>
          <a:p>
            <a:pPr algn="ctr"/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ประชาชนเป็นศูนย์กลาง สนับสนุนและร่วมปฏิบัติงาน </a:t>
            </a:r>
          </a:p>
          <a:p>
            <a:pPr algn="ctr"/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มุ่งสู่เป้าหมายร่วม</a:t>
            </a:r>
            <a:endParaRPr lang="en-US" dirty="0"/>
          </a:p>
        </p:txBody>
      </p:sp>
      <p:pic>
        <p:nvPicPr>
          <p:cNvPr id="15364" name="Picture 4" descr="Thinking Outside the Box with Premium Web C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071678"/>
            <a:ext cx="3500438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453336"/>
          </a:xfrm>
        </p:spPr>
      </p:pic>
    </p:spTree>
    <p:extLst>
      <p:ext uri="{BB962C8B-B14F-4D97-AF65-F5344CB8AC3E}">
        <p14:creationId xmlns="" xmlns:p14="http://schemas.microsoft.com/office/powerpoint/2010/main" val="199751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525344"/>
          </a:xfrm>
        </p:spPr>
      </p:pic>
    </p:spTree>
    <p:extLst>
      <p:ext uri="{BB962C8B-B14F-4D97-AF65-F5344CB8AC3E}">
        <p14:creationId xmlns="" xmlns:p14="http://schemas.microsoft.com/office/powerpoint/2010/main" val="290650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669360"/>
          </a:xfrm>
        </p:spPr>
      </p:pic>
    </p:spTree>
    <p:extLst>
      <p:ext uri="{BB962C8B-B14F-4D97-AF65-F5344CB8AC3E}">
        <p14:creationId xmlns="" xmlns:p14="http://schemas.microsoft.com/office/powerpoint/2010/main" val="139233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2664296"/>
          </a:xfrm>
        </p:spPr>
      </p:pic>
      <p:sp>
        <p:nvSpPr>
          <p:cNvPr id="5" name="กล่องข้อความ 4"/>
          <p:cNvSpPr txBox="1"/>
          <p:nvPr/>
        </p:nvSpPr>
        <p:spPr>
          <a:xfrm>
            <a:off x="179512" y="3140968"/>
            <a:ext cx="8784976" cy="34470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คลินิก </a:t>
            </a:r>
            <a:r>
              <a:rPr 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NCD </a:t>
            </a:r>
            <a:r>
              <a:rPr lang="th-TH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คุณภาพ </a:t>
            </a:r>
            <a:endParaRPr lang="th-TH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เป้าหมาย</a:t>
            </a: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การดำเนินงาน 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 2557, 2558 และ 2559 ประเมินผ่านเกณฑ์ ร้อยละ 70 และ ในปี 2559 ประเมินรับรองฯครบร้อยละ 100 </a:t>
            </a:r>
            <a:endParaRPr lang="th-TH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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เป้าหมาย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 57 จำนวนรพ.ที่ประเมิน จำนวน 380 แห่ง ผ่าน 70 % จำนวน 338 แห่ง </a:t>
            </a:r>
          </a:p>
          <a:p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 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เป้าหมาย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 58 จำนวนรพ.ที่ประเมิน จำนวน 329 แห่ง </a:t>
            </a:r>
            <a:endParaRPr lang="th-TH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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สถาน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บริการสาธารณสุข (รพศ. </a:t>
            </a:r>
            <a:r>
              <a:rPr lang="th-TH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รพท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th-TH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รพช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 ได้ประเมินตนเองตามเกณฑ์คลินิก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NCD 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คุณภาพ รอบที่ 1 แล้ว อยู่ระหว่างรวบรวมการประเมินรับรองฯ </a:t>
            </a:r>
            <a:endParaRPr lang="th-TH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 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ใหญ่ยังต้องพัฒนาเรื่อง การสนับสนุนการจัดการตนเอง แลกเปลี่ยนเรียนรู้เพิ่มขึ้นการดูแลตนเองในชุมชน </a:t>
            </a:r>
          </a:p>
        </p:txBody>
      </p:sp>
    </p:spTree>
    <p:extLst>
      <p:ext uri="{BB962C8B-B14F-4D97-AF65-F5344CB8AC3E}">
        <p14:creationId xmlns="" xmlns:p14="http://schemas.microsoft.com/office/powerpoint/2010/main" val="39232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BD7A-C09F-46A5-92E2-04179FE6C6A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 idx="4294967295"/>
          </p:nvPr>
        </p:nvSpPr>
        <p:spPr>
          <a:xfrm>
            <a:off x="251520" y="692696"/>
            <a:ext cx="8685216" cy="936104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 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การควบคุมโรคไม่ติดต่อ (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NCD)</a:t>
            </a:r>
          </a:p>
        </p:txBody>
      </p:sp>
      <p:pic>
        <p:nvPicPr>
          <p:cNvPr id="6" name="Picture 8" descr="สุขภาพดีเริ่มต้นที่นี่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5522769"/>
            <a:ext cx="1137806" cy="568903"/>
          </a:xfrm>
          <a:prstGeom prst="rect">
            <a:avLst/>
          </a:prstGeom>
        </p:spPr>
      </p:pic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82387218"/>
              </p:ext>
            </p:extLst>
          </p:nvPr>
        </p:nvGraphicFramePr>
        <p:xfrm>
          <a:off x="179512" y="1772816"/>
          <a:ext cx="8757224" cy="508518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488077"/>
                <a:gridCol w="4269147"/>
              </a:tblGrid>
              <a:tr h="307502">
                <a:tc>
                  <a:txBody>
                    <a:bodyPr/>
                    <a:lstStyle/>
                    <a:p>
                      <a:pPr marL="90170" indent="-90170"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ข้อค้นพบ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41" marR="5641" marT="0" marB="0"/>
                </a:tc>
                <a:tc>
                  <a:txBody>
                    <a:bodyPr/>
                    <a:lstStyle/>
                    <a:p>
                      <a:pPr marL="90170" indent="-90170"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ข้อเสนอแนะ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41" marR="5641" marT="0" marB="0"/>
                </a:tc>
              </a:tr>
              <a:tr h="4777682">
                <a:tc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Ø"/>
                      </a:pPr>
                      <a:r>
                        <a:rPr lang="th-TH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อัตราตายด้วยโรคหลอดเลือดหัวใจ และอัตราป่วยรายใหม่ยังสูงและคุณภาพบริการ</a:t>
                      </a:r>
                      <a:r>
                        <a:rPr lang="en-US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DM/HT </a:t>
                      </a:r>
                      <a:r>
                        <a:rPr lang="th-TH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ยังไม่ถึงเกณฑ์ และยังไม่มีสัญญาน</a:t>
                      </a:r>
                      <a:r>
                        <a:rPr lang="th-TH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ว่าจะบรรลุเป้าหมาย</a:t>
                      </a:r>
                      <a:endParaRPr lang="th-TH" sz="14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th-TH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ความก้าวหน้าของ </a:t>
                      </a:r>
                      <a:r>
                        <a:rPr lang="en-US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PM </a:t>
                      </a:r>
                      <a:r>
                        <a:rPr lang="th-TH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 </a:t>
                      </a:r>
                      <a:r>
                        <a:rPr lang="en-US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Case manager</a:t>
                      </a:r>
                      <a:r>
                        <a:rPr lang="th-TH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ของพื้นที่มีการพัฒนาไปในทิศทางที่ดีขึ้น</a:t>
                      </a:r>
                      <a:endParaRPr lang="en-US" sz="14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th-TH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หน่วยบริการและหน่วยบริหารมีความตื่นตัวในการดำเนินงาน แต่ยังไม่ทราบแนวทางการดำเนินงานให้ผลงานมี</a:t>
                      </a:r>
                      <a:r>
                        <a:rPr lang="th-TH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ประสิทธิผลมาก</a:t>
                      </a:r>
                      <a:r>
                        <a:rPr lang="th-TH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ขึ้น รวมทั้งการวิเคราะห์และ</a:t>
                      </a:r>
                      <a:r>
                        <a:rPr lang="th-TH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ใช้ประโยขน์ข้อมูล</a:t>
                      </a:r>
                      <a:r>
                        <a:rPr lang="th-TH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ยังทำได้น้อย</a:t>
                      </a:r>
                      <a:endParaRPr lang="en-US" sz="14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>
                        <a:spcBef>
                          <a:spcPts val="0"/>
                        </a:spcBef>
                        <a:buClrTx/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th-TH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มาตรการคลินิก</a:t>
                      </a:r>
                      <a:r>
                        <a:rPr lang="en-US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NCD </a:t>
                      </a:r>
                      <a:r>
                        <a:rPr lang="th-TH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คุณภาพ ยังไม่เชื่อมโยงและส่งผลโดยตรงต่อคุณภาพของบริการและการลดโรคได้อย่างเป็นรูปธรรมสำหรับการแก้ปัญหาในพื้นที่</a:t>
                      </a:r>
                      <a:r>
                        <a:rPr lang="en-US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endParaRPr lang="th-TH" sz="14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Ø"/>
                      </a:pPr>
                      <a:r>
                        <a:rPr lang="th-TH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การวิเคราะห์ข้อมูลและความยุ่งยากในการเข้าถึงการประมวลผลระบบฐานข้อมูล 43 แฟ้มของผู้ปฏิบัติงาน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Ø"/>
                      </a:pPr>
                      <a:r>
                        <a:rPr lang="th-TH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การเชื่อมต่อกับ </a:t>
                      </a:r>
                      <a:r>
                        <a:rPr lang="en-US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Service plan </a:t>
                      </a:r>
                      <a:r>
                        <a:rPr lang="th-TH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น้อย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Ø"/>
                      </a:pPr>
                      <a:r>
                        <a:rPr lang="th-TH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มาตรการการ</a:t>
                      </a:r>
                      <a:r>
                        <a:rPr lang="th-TH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ปรับเปลี่ยนพฤติกรรม พบว่า</a:t>
                      </a:r>
                      <a:endParaRPr lang="en-US" sz="14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1. กลุ่มที่มีความเสี่ยงสูงยังทำได้น้อย</a:t>
                      </a:r>
                      <a:r>
                        <a:rPr lang="en-US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th-TH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ขาดการติดตามประเมินผล ขาดความต่อเนื่อง   </a:t>
                      </a:r>
                      <a:endParaRPr lang="en-US" sz="14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2. มีการใช้มาตรการ</a:t>
                      </a:r>
                      <a:r>
                        <a:rPr lang="en-US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</a:t>
                      </a:r>
                      <a:r>
                        <a:rPr lang="th-TH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อ. </a:t>
                      </a:r>
                      <a:r>
                        <a:rPr lang="en-US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th-TH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ส. ได้รับการสนับสนุนงบประมาณ จาก อปท. และรพสต. แต่ขาดการนำไปปฏิบัติอย่าง</a:t>
                      </a:r>
                      <a:r>
                        <a:rPr lang="th-TH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ต่อเนื่อง และครอบคลุม</a:t>
                      </a:r>
                      <a:endParaRPr lang="en-US" sz="14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Ø"/>
                      </a:pPr>
                      <a:endParaRPr lang="en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41" marR="5641" marT="0" marB="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th-TH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ควรทบทวนมาตรการ </a:t>
                      </a:r>
                      <a:r>
                        <a:rPr lang="en-US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“</a:t>
                      </a:r>
                      <a:r>
                        <a:rPr lang="th-TH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คลินิก </a:t>
                      </a:r>
                      <a:r>
                        <a:rPr lang="en-US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NCD </a:t>
                      </a:r>
                      <a:r>
                        <a:rPr lang="th-TH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คุณภาพ</a:t>
                      </a:r>
                      <a:r>
                        <a:rPr lang="en-US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”</a:t>
                      </a:r>
                      <a:r>
                        <a:rPr lang="th-TH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ให้เป็นเครื่องมือในการพัฒนาคุณภาพบริการและการลดโรค </a:t>
                      </a:r>
                      <a:r>
                        <a:rPr lang="en-US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NCD </a:t>
                      </a:r>
                      <a:r>
                        <a:rPr lang="th-TH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ได้มีประสิทธิภาพ</a:t>
                      </a:r>
                      <a:r>
                        <a:rPr lang="th-TH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จริง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th-TH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ควรทบทวนเป้าหมายความสำเร็จของการลดโรค ลดตาย และคุณภาพบริการให้สอดคล้องกับกับประสิทธิผลของมาตรการ  </a:t>
                      </a:r>
                      <a:endParaRPr lang="th-TH" sz="14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th-TH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จังหวัดควรมุ่งเน้นมาตรการที่มีประสิทธิผลทั้ง ด้านการจัดการผู้ป่วยรายกรณี และมาตรการลดพฤติกรรมและปัจจัยเสี่ยงในชุมชนที่ตรงกับปัญหาตนเอง 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th-TH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พัฒนา</a:t>
                      </a:r>
                      <a:r>
                        <a:rPr lang="th-TH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ระบบฐานข้อมูล และพัฒนาการเข้าถึงการประมวลผลข้อมูลโรคไม่ติดต่อเรื้อรังจาก 43 แฟ้ม ให้ง่ายต่อผู้ปฏิบัติงาน เพื่อให้การทำงานมี</a:t>
                      </a:r>
                      <a:r>
                        <a:rPr lang="th-TH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ประสิทธิภาพ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th-TH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ควรพัฒนาการใช้ประโยชน์ของข้อมูล โดย สำนัก</a:t>
                      </a:r>
                      <a:r>
                        <a:rPr lang="th-TH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โรคไม่ติดต่อ ศนย. </a:t>
                      </a: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NCD </a:t>
                      </a:r>
                      <a:r>
                        <a:rPr lang="th-TH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และสำนักระบาด </a:t>
                      </a:r>
                      <a:r>
                        <a:rPr lang="th-TH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ร่วมมือ</a:t>
                      </a:r>
                      <a:r>
                        <a:rPr lang="th-TH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กันในการจัดการชุด</a:t>
                      </a:r>
                      <a:r>
                        <a:rPr lang="th-TH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ข้อมูลระบาดวิทยาโรค</a:t>
                      </a:r>
                      <a:r>
                        <a:rPr lang="th-TH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ไม่ติดต่อที่ควรมีการวิเคราะห์เป็นพื้นฐาน และเพิ่มศักยภาพให้แก่ </a:t>
                      </a:r>
                      <a:r>
                        <a:rPr lang="th-TH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สคร. </a:t>
                      </a:r>
                      <a:r>
                        <a:rPr lang="th-TH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สสจ.และ </a:t>
                      </a:r>
                      <a:r>
                        <a:rPr lang="th-TH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หน่วยบริการสุขภาพใน</a:t>
                      </a:r>
                      <a:r>
                        <a:rPr lang="th-TH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การใช้</a:t>
                      </a:r>
                      <a:r>
                        <a:rPr lang="th-TH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ประกอบในการวางแผนและติดตามผลคุณภาพบริการ </a:t>
                      </a:r>
                      <a:endParaRPr lang="th-TH" sz="14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None/>
                      </a:pPr>
                      <a:endParaRPr lang="en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90170" indent="-9017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1" marR="5641" marT="0" marB="0"/>
                </a:tc>
              </a:tr>
            </a:tbl>
          </a:graphicData>
        </a:graphic>
      </p:graphicFrame>
      <p:pic>
        <p:nvPicPr>
          <p:cNvPr id="9" name="รูปภาพ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021288"/>
            <a:ext cx="1649877" cy="721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57506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6453336"/>
          </a:xfrm>
        </p:spPr>
      </p:pic>
    </p:spTree>
    <p:extLst>
      <p:ext uri="{BB962C8B-B14F-4D97-AF65-F5344CB8AC3E}">
        <p14:creationId xmlns="" xmlns:p14="http://schemas.microsoft.com/office/powerpoint/2010/main" val="415689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1419</TotalTime>
  <Words>1349</Words>
  <Application>Microsoft Office PowerPoint</Application>
  <PresentationFormat>On-screen Show (4:3)</PresentationFormat>
  <Paragraphs>135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Urban</vt:lpstr>
      <vt:lpstr>      ข้อค้นพบและข้อเสนอแนะ จากการตรวจราชการกระทรวงสาธารณสุข ปี 2558  “โรคไม่ติดต่อและการบาดเจ็บ”   </vt:lpstr>
      <vt:lpstr>ความเป็นมา</vt:lpstr>
      <vt:lpstr>มุมมองจากภายนอก</vt:lpstr>
      <vt:lpstr>Slide 4</vt:lpstr>
      <vt:lpstr>Slide 5</vt:lpstr>
      <vt:lpstr>Slide 6</vt:lpstr>
      <vt:lpstr>Slide 7</vt:lpstr>
      <vt:lpstr>ประเด็น : การควบคุมโรคไม่ติดต่อ (NCD)</vt:lpstr>
      <vt:lpstr>Slide 9</vt:lpstr>
      <vt:lpstr>ประเด็น : การควบคุมการบาดเจ็บ (อุบัติเหตุทางถนน)</vt:lpstr>
      <vt:lpstr>Slide 11</vt:lpstr>
      <vt:lpstr>ประเด็น : เด็กจมน้ำ</vt:lpstr>
      <vt:lpstr>ประเด็นเชิงระบบ </vt:lpstr>
      <vt:lpstr>Slide 14</vt:lpstr>
      <vt:lpstr>ข้อสังเกตจากการร่วมตรวจราชการ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การพัฒนาความเข้มแข็ง                 แผนงานควบคุมโรค ปี 2558  (Revitalizing Disease Control Program : RDCP)</dc:title>
  <dc:creator>Samsung</dc:creator>
  <cp:lastModifiedBy>Windows User</cp:lastModifiedBy>
  <cp:revision>178</cp:revision>
  <cp:lastPrinted>2015-10-15T06:16:14Z</cp:lastPrinted>
  <dcterms:created xsi:type="dcterms:W3CDTF">2015-08-15T06:00:45Z</dcterms:created>
  <dcterms:modified xsi:type="dcterms:W3CDTF">2015-10-19T00:43:58Z</dcterms:modified>
</cp:coreProperties>
</file>