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0"/>
  </p:notesMasterIdLst>
  <p:handoutMasterIdLst>
    <p:handoutMasterId r:id="rId31"/>
  </p:handoutMasterIdLst>
  <p:sldIdLst>
    <p:sldId id="311" r:id="rId2"/>
    <p:sldId id="342" r:id="rId3"/>
    <p:sldId id="258" r:id="rId4"/>
    <p:sldId id="279" r:id="rId5"/>
    <p:sldId id="314" r:id="rId6"/>
    <p:sldId id="322" r:id="rId7"/>
    <p:sldId id="308" r:id="rId8"/>
    <p:sldId id="315" r:id="rId9"/>
    <p:sldId id="283" r:id="rId10"/>
    <p:sldId id="343" r:id="rId11"/>
    <p:sldId id="301" r:id="rId12"/>
    <p:sldId id="325" r:id="rId13"/>
    <p:sldId id="324" r:id="rId14"/>
    <p:sldId id="335" r:id="rId15"/>
    <p:sldId id="336" r:id="rId16"/>
    <p:sldId id="337" r:id="rId17"/>
    <p:sldId id="338" r:id="rId18"/>
    <p:sldId id="339" r:id="rId19"/>
    <p:sldId id="326" r:id="rId20"/>
    <p:sldId id="327" r:id="rId21"/>
    <p:sldId id="341" r:id="rId22"/>
    <p:sldId id="332" r:id="rId23"/>
    <p:sldId id="344" r:id="rId24"/>
    <p:sldId id="345" r:id="rId25"/>
    <p:sldId id="328" r:id="rId26"/>
    <p:sldId id="333" r:id="rId27"/>
    <p:sldId id="346" r:id="rId28"/>
    <p:sldId id="340" r:id="rId29"/>
  </p:sldIdLst>
  <p:sldSz cx="9144000" cy="6858000" type="screen4x3"/>
  <p:notesSz cx="681355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2B8D"/>
    <a:srgbClr val="FFFFFF"/>
    <a:srgbClr val="0099FF"/>
    <a:srgbClr val="B2B2B2"/>
    <a:srgbClr val="692A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ลักษณะชุดรูปแบบ 2 - เน้น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ลักษณะชุดรูปแบบ 2 - เน้น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ลักษณะชุดรูปแบบ 2 - เน้น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ลักษณะชุดรูปแบบ 2 - เน้น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ลักษณะ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49" autoAdjust="0"/>
    <p:restoredTop sz="94660"/>
  </p:normalViewPr>
  <p:slideViewPr>
    <p:cSldViewPr>
      <p:cViewPr>
        <p:scale>
          <a:sx n="55" d="100"/>
          <a:sy n="55" d="100"/>
        </p:scale>
        <p:origin x="-91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35143-7E77-43E3-B634-74D9542F55FD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2FB4B1AB-BD0D-4B52-967D-B0D5BC63C6CF}">
      <dgm:prSet custT="1"/>
      <dgm:spPr/>
      <dgm:t>
        <a:bodyPr/>
        <a:lstStyle/>
        <a:p>
          <a:r>
            <a:rPr lang="th-TH" sz="2400" b="1" dirty="0" smtClean="0">
              <a:latin typeface="Tahoma" pitchFamily="34" charset="0"/>
              <a:cs typeface="Tahoma" pitchFamily="34" charset="0"/>
            </a:rPr>
            <a:t>อัตราการสูบบุหรี่แบ่งตามรายภาคยังสูงโดยเฉพาะ</a:t>
          </a:r>
          <a:r>
            <a:rPr lang="en-US" sz="2400" b="1" dirty="0" smtClean="0">
              <a:latin typeface="Tahoma" pitchFamily="34" charset="0"/>
              <a:cs typeface="Tahoma" pitchFamily="34" charset="0"/>
            </a:rPr>
            <a:t>  </a:t>
          </a:r>
          <a:r>
            <a:rPr lang="th-TH" sz="2400" b="1" dirty="0" smtClean="0">
              <a:latin typeface="Tahoma" pitchFamily="34" charset="0"/>
              <a:cs typeface="Tahoma" pitchFamily="34" charset="0"/>
            </a:rPr>
            <a:t>1)ภาคใต้ (ร้อยละ </a:t>
          </a:r>
          <a:r>
            <a:rPr lang="en-US" sz="2400" b="1" dirty="0" smtClean="0">
              <a:latin typeface="Tahoma" pitchFamily="34" charset="0"/>
              <a:cs typeface="Tahoma" pitchFamily="34" charset="0"/>
            </a:rPr>
            <a:t>29.9)</a:t>
          </a:r>
          <a:r>
            <a:rPr lang="th-TH" sz="2400" b="1" dirty="0" smtClean="0">
              <a:latin typeface="Tahoma" pitchFamily="34" charset="0"/>
              <a:cs typeface="Tahoma" pitchFamily="34" charset="0"/>
            </a:rPr>
            <a:t> </a:t>
          </a:r>
          <a:r>
            <a:rPr lang="en-US" sz="2400" b="1" dirty="0" smtClean="0">
              <a:latin typeface="Tahoma" pitchFamily="34" charset="0"/>
              <a:cs typeface="Tahoma" pitchFamily="34" charset="0"/>
            </a:rPr>
            <a:t>  2</a:t>
          </a:r>
          <a:r>
            <a:rPr lang="th-TH" sz="2400" b="1" dirty="0" smtClean="0">
              <a:latin typeface="Tahoma" pitchFamily="34" charset="0"/>
              <a:cs typeface="Tahoma" pitchFamily="34" charset="0"/>
            </a:rPr>
            <a:t>)ภาคตะวันออกเฉียงเหนือ (ร้อยละ </a:t>
          </a:r>
          <a:r>
            <a:rPr lang="en-US" sz="2400" b="1" dirty="0" smtClean="0">
              <a:latin typeface="Tahoma" pitchFamily="34" charset="0"/>
              <a:cs typeface="Tahoma" pitchFamily="34" charset="0"/>
            </a:rPr>
            <a:t>25.1)</a:t>
          </a:r>
          <a:r>
            <a:rPr lang="th-TH" sz="2400" b="1" dirty="0" smtClean="0">
              <a:latin typeface="Tahoma" pitchFamily="34" charset="0"/>
              <a:cs typeface="Tahoma" pitchFamily="34" charset="0"/>
            </a:rPr>
            <a:t>  </a:t>
          </a:r>
          <a:endParaRPr lang="en-US" sz="2400" b="1" dirty="0" smtClean="0">
            <a:latin typeface="Tahoma" pitchFamily="34" charset="0"/>
            <a:cs typeface="Tahoma" pitchFamily="34" charset="0"/>
          </a:endParaRPr>
        </a:p>
        <a:p>
          <a:r>
            <a:rPr lang="th-TH" sz="2400" b="1" dirty="0" smtClean="0">
              <a:latin typeface="Tahoma" pitchFamily="34" charset="0"/>
              <a:cs typeface="Tahoma" pitchFamily="34" charset="0"/>
            </a:rPr>
            <a:t>3)ภาคกลาง (ร้อยละ 23</a:t>
          </a:r>
          <a:r>
            <a:rPr lang="en-US" sz="2400" b="1" dirty="0" smtClean="0">
              <a:latin typeface="Tahoma" pitchFamily="34" charset="0"/>
              <a:cs typeface="Tahoma" pitchFamily="34" charset="0"/>
            </a:rPr>
            <a:t>.</a:t>
          </a:r>
          <a:r>
            <a:rPr lang="th-TH" sz="2400" b="1" dirty="0" smtClean="0">
              <a:latin typeface="Tahoma" pitchFamily="34" charset="0"/>
              <a:cs typeface="Tahoma" pitchFamily="34" charset="0"/>
            </a:rPr>
            <a:t>4</a:t>
          </a:r>
          <a:r>
            <a:rPr lang="en-US" sz="2400" b="1" dirty="0" smtClean="0">
              <a:latin typeface="Tahoma" pitchFamily="34" charset="0"/>
              <a:cs typeface="Tahoma" pitchFamily="34" charset="0"/>
            </a:rPr>
            <a:t>)</a:t>
          </a:r>
          <a:r>
            <a:rPr lang="th-TH" sz="2400" b="1" dirty="0" smtClean="0">
              <a:latin typeface="Tahoma" pitchFamily="34" charset="0"/>
              <a:cs typeface="Tahoma" pitchFamily="34" charset="0"/>
            </a:rPr>
            <a:t> และ 4)ภาคเหนือ (ร้อยละ </a:t>
          </a:r>
          <a:r>
            <a:rPr lang="en-US" sz="2400" b="1" dirty="0" smtClean="0">
              <a:latin typeface="Tahoma" pitchFamily="34" charset="0"/>
              <a:cs typeface="Tahoma" pitchFamily="34" charset="0"/>
            </a:rPr>
            <a:t>21.7)</a:t>
          </a:r>
          <a:endParaRPr lang="en-US" sz="2400" b="1" dirty="0">
            <a:latin typeface="Tahoma" pitchFamily="34" charset="0"/>
            <a:cs typeface="Tahoma" pitchFamily="34" charset="0"/>
          </a:endParaRPr>
        </a:p>
      </dgm:t>
    </dgm:pt>
    <dgm:pt modelId="{36E72154-C1A9-425F-A5B6-639FBFAD49C6}" type="parTrans" cxnId="{43EBA2EB-E81B-4B3B-B754-6D690065962F}">
      <dgm:prSet/>
      <dgm:spPr/>
      <dgm:t>
        <a:bodyPr/>
        <a:lstStyle/>
        <a:p>
          <a:endParaRPr lang="th-TH"/>
        </a:p>
      </dgm:t>
    </dgm:pt>
    <dgm:pt modelId="{9CAD408F-40C8-435A-B498-FD2088DB3DF1}" type="sibTrans" cxnId="{43EBA2EB-E81B-4B3B-B754-6D690065962F}">
      <dgm:prSet/>
      <dgm:spPr/>
      <dgm:t>
        <a:bodyPr/>
        <a:lstStyle/>
        <a:p>
          <a:endParaRPr lang="th-TH"/>
        </a:p>
      </dgm:t>
    </dgm:pt>
    <dgm:pt modelId="{AD24E9D4-7610-4481-8BE6-6472A84D2C6F}">
      <dgm:prSet phldrT="[ข้อความ]" custT="1"/>
      <dgm:spPr/>
      <dgm:t>
        <a:bodyPr/>
        <a:lstStyle/>
        <a:p>
          <a:r>
            <a:rPr lang="th-TH" sz="2400" b="1" dirty="0" smtClean="0">
              <a:latin typeface="Tahoma" pitchFamily="34" charset="0"/>
              <a:cs typeface="Tahoma" pitchFamily="34" charset="0"/>
            </a:rPr>
            <a:t>เยาวชนเริ่มสูบบุหรี่เป็นประจำที่อายุน้อยลง จาก 18.5 ปี </a:t>
          </a:r>
          <a:endParaRPr lang="en-US" sz="2400" b="1" dirty="0" smtClean="0">
            <a:latin typeface="Tahoma" pitchFamily="34" charset="0"/>
            <a:cs typeface="Tahoma" pitchFamily="34" charset="0"/>
          </a:endParaRPr>
        </a:p>
        <a:p>
          <a:r>
            <a:rPr lang="th-TH" sz="2400" b="1" dirty="0" smtClean="0">
              <a:latin typeface="Tahoma" pitchFamily="34" charset="0"/>
              <a:cs typeface="Tahoma" pitchFamily="34" charset="0"/>
            </a:rPr>
            <a:t>เป็น 17.4 ปี</a:t>
          </a:r>
          <a:endParaRPr lang="th-TH" sz="2400" b="1" dirty="0">
            <a:latin typeface="Tahoma" pitchFamily="34" charset="0"/>
            <a:cs typeface="Tahoma" pitchFamily="34" charset="0"/>
          </a:endParaRPr>
        </a:p>
      </dgm:t>
    </dgm:pt>
    <dgm:pt modelId="{A4069399-8D7D-4F54-B919-BBD02EEE27D9}" type="parTrans" cxnId="{8E5D323C-4A1A-4930-9133-FECF66F57DA1}">
      <dgm:prSet/>
      <dgm:spPr/>
      <dgm:t>
        <a:bodyPr/>
        <a:lstStyle/>
        <a:p>
          <a:endParaRPr lang="th-TH"/>
        </a:p>
      </dgm:t>
    </dgm:pt>
    <dgm:pt modelId="{8585D536-D2AE-4642-9922-A0805C8965D8}" type="sibTrans" cxnId="{8E5D323C-4A1A-4930-9133-FECF66F57DA1}">
      <dgm:prSet/>
      <dgm:spPr/>
      <dgm:t>
        <a:bodyPr/>
        <a:lstStyle/>
        <a:p>
          <a:endParaRPr lang="th-TH"/>
        </a:p>
      </dgm:t>
    </dgm:pt>
    <dgm:pt modelId="{C410FA34-94EF-4ED3-B016-7481ACB88DB7}">
      <dgm:prSet phldrT="[ข้อความ]" custT="1"/>
      <dgm:spPr/>
      <dgm:t>
        <a:bodyPr/>
        <a:lstStyle/>
        <a:p>
          <a:r>
            <a:rPr lang="th-TH" sz="2400" b="1" dirty="0" smtClean="0">
              <a:latin typeface="Tahoma" pitchFamily="34" charset="0"/>
              <a:cs typeface="Tahoma" pitchFamily="34" charset="0"/>
            </a:rPr>
            <a:t>จำนวนและอัตราการสูบบุหรี่ มีแนวโน้มเพิ่มขึ้น โดยเฉพาะกลุ่มอายุ 15</a:t>
          </a:r>
          <a:r>
            <a:rPr lang="en-US" sz="2400" b="1" dirty="0" smtClean="0">
              <a:latin typeface="Tahoma" pitchFamily="34" charset="0"/>
              <a:cs typeface="Tahoma" pitchFamily="34" charset="0"/>
            </a:rPr>
            <a:t> – </a:t>
          </a:r>
          <a:r>
            <a:rPr lang="th-TH" sz="2400" b="1" dirty="0" smtClean="0">
              <a:latin typeface="Tahoma" pitchFamily="34" charset="0"/>
              <a:cs typeface="Tahoma" pitchFamily="34" charset="0"/>
            </a:rPr>
            <a:t>17 ปี เพิ่มจากร้อยละ 19.8 เป็นร้อยละ 21.7</a:t>
          </a:r>
          <a:endParaRPr lang="th-TH" sz="2400" b="1" dirty="0">
            <a:latin typeface="Tahoma" pitchFamily="34" charset="0"/>
            <a:cs typeface="Tahoma" pitchFamily="34" charset="0"/>
          </a:endParaRPr>
        </a:p>
      </dgm:t>
    </dgm:pt>
    <dgm:pt modelId="{740E619F-8278-42CC-BAD6-E33E1F88BF74}" type="parTrans" cxnId="{9669A9BC-8FFC-437B-892B-29F868C2D372}">
      <dgm:prSet/>
      <dgm:spPr/>
      <dgm:t>
        <a:bodyPr/>
        <a:lstStyle/>
        <a:p>
          <a:endParaRPr lang="th-TH"/>
        </a:p>
      </dgm:t>
    </dgm:pt>
    <dgm:pt modelId="{C5DCB0EE-AE68-4E3D-9701-CF58563AB229}" type="sibTrans" cxnId="{9669A9BC-8FFC-437B-892B-29F868C2D372}">
      <dgm:prSet/>
      <dgm:spPr/>
      <dgm:t>
        <a:bodyPr/>
        <a:lstStyle/>
        <a:p>
          <a:endParaRPr lang="th-TH"/>
        </a:p>
      </dgm:t>
    </dgm:pt>
    <dgm:pt modelId="{D29AD892-460C-42AD-9EF1-D0475A7A9410}">
      <dgm:prSet phldrT="[ข้อความ]" custT="1"/>
      <dgm:spPr/>
      <dgm:t>
        <a:bodyPr/>
        <a:lstStyle/>
        <a:p>
          <a:r>
            <a:rPr lang="th-TH" sz="2400" b="1" dirty="0" smtClean="0">
              <a:latin typeface="Tahoma" pitchFamily="34" charset="0"/>
              <a:cs typeface="Tahoma" pitchFamily="34" charset="0"/>
            </a:rPr>
            <a:t>เยาวชนอายุน้อยกว่า 18 ปี ยังคงเข้าถึงและซื้อบุหรี่ซิกา</a:t>
          </a:r>
          <a:r>
            <a:rPr lang="th-TH" sz="2400" b="1" dirty="0" err="1" smtClean="0">
              <a:latin typeface="Tahoma" pitchFamily="34" charset="0"/>
              <a:cs typeface="Tahoma" pitchFamily="34" charset="0"/>
            </a:rPr>
            <a:t>แรต</a:t>
          </a:r>
          <a:r>
            <a:rPr lang="th-TH" sz="2400" b="1" dirty="0" smtClean="0">
              <a:latin typeface="Tahoma" pitchFamily="34" charset="0"/>
              <a:cs typeface="Tahoma" pitchFamily="34" charset="0"/>
            </a:rPr>
            <a:t>ได้โดยง่าย โดยเฉพาะอย่างยิ่งจากร้านขายของชำ ใกล้ที่พักอาศัย  ซึ่งมีการซื้อบุหรี่แบบแบ่งมวนขายเพิ่มขึ้นจากร้อยละ  84.3 </a:t>
          </a:r>
          <a:endParaRPr lang="en-US" sz="2400" b="1" dirty="0" smtClean="0">
            <a:latin typeface="Tahoma" pitchFamily="34" charset="0"/>
            <a:cs typeface="Tahoma" pitchFamily="34" charset="0"/>
          </a:endParaRPr>
        </a:p>
        <a:p>
          <a:r>
            <a:rPr lang="th-TH" sz="2400" b="1" dirty="0" smtClean="0">
              <a:latin typeface="Tahoma" pitchFamily="34" charset="0"/>
              <a:cs typeface="Tahoma" pitchFamily="34" charset="0"/>
            </a:rPr>
            <a:t>เป็นร้อยละ 88.3  </a:t>
          </a:r>
          <a:endParaRPr lang="th-TH" sz="2400" b="1" dirty="0">
            <a:latin typeface="Tahoma" pitchFamily="34" charset="0"/>
            <a:cs typeface="Tahoma" pitchFamily="34" charset="0"/>
          </a:endParaRPr>
        </a:p>
      </dgm:t>
    </dgm:pt>
    <dgm:pt modelId="{7BED5CF4-DA5F-4B89-BDAD-442E04C0BFAC}" type="parTrans" cxnId="{71D77FD8-008F-4545-801B-A067BB69FEA3}">
      <dgm:prSet/>
      <dgm:spPr/>
      <dgm:t>
        <a:bodyPr/>
        <a:lstStyle/>
        <a:p>
          <a:endParaRPr lang="th-TH"/>
        </a:p>
      </dgm:t>
    </dgm:pt>
    <dgm:pt modelId="{B8FDC07E-8AB1-46FD-979A-5FE1A7D457B8}" type="sibTrans" cxnId="{71D77FD8-008F-4545-801B-A067BB69FEA3}">
      <dgm:prSet/>
      <dgm:spPr/>
      <dgm:t>
        <a:bodyPr/>
        <a:lstStyle/>
        <a:p>
          <a:endParaRPr lang="th-TH"/>
        </a:p>
      </dgm:t>
    </dgm:pt>
    <dgm:pt modelId="{4CC9F2D5-753F-4C35-84E0-008EEF49C43B}" type="pres">
      <dgm:prSet presAssocID="{F1A35143-7E77-43E3-B634-74D9542F55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0EE716B-7FF8-448C-BFF6-91840F8EDFF6}" type="pres">
      <dgm:prSet presAssocID="{AD24E9D4-7610-4481-8BE6-6472A84D2C6F}" presName="parentText" presStyleLbl="node1" presStyleIdx="0" presStyleCnt="4" custScaleY="4652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D88DEA-DBAC-4C6A-A098-BEF50DCB68FC}" type="pres">
      <dgm:prSet presAssocID="{8585D536-D2AE-4642-9922-A0805C8965D8}" presName="spacer" presStyleCnt="0"/>
      <dgm:spPr/>
      <dgm:t>
        <a:bodyPr/>
        <a:lstStyle/>
        <a:p>
          <a:endParaRPr lang="th-TH"/>
        </a:p>
      </dgm:t>
    </dgm:pt>
    <dgm:pt modelId="{F0E5109C-2B16-4C59-A01D-AEA8C46D2AB5}" type="pres">
      <dgm:prSet presAssocID="{C410FA34-94EF-4ED3-B016-7481ACB88DB7}" presName="parentText" presStyleLbl="node1" presStyleIdx="1" presStyleCnt="4" custScaleY="6574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A172E0-9A46-49D6-9E2F-46347F8D7379}" type="pres">
      <dgm:prSet presAssocID="{C5DCB0EE-AE68-4E3D-9701-CF58563AB229}" presName="spacer" presStyleCnt="0"/>
      <dgm:spPr/>
      <dgm:t>
        <a:bodyPr/>
        <a:lstStyle/>
        <a:p>
          <a:endParaRPr lang="th-TH"/>
        </a:p>
      </dgm:t>
    </dgm:pt>
    <dgm:pt modelId="{3D405FB3-C6C8-41EB-A136-7038ED307C48}" type="pres">
      <dgm:prSet presAssocID="{D29AD892-460C-42AD-9EF1-D0475A7A941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A385EA-59B9-4F9B-8F6C-D00DEC682B06}" type="pres">
      <dgm:prSet presAssocID="{B8FDC07E-8AB1-46FD-979A-5FE1A7D457B8}" presName="spacer" presStyleCnt="0"/>
      <dgm:spPr/>
      <dgm:t>
        <a:bodyPr/>
        <a:lstStyle/>
        <a:p>
          <a:endParaRPr lang="th-TH"/>
        </a:p>
      </dgm:t>
    </dgm:pt>
    <dgm:pt modelId="{596D1746-6C45-4047-AF52-A7FAFAA68BA4}" type="pres">
      <dgm:prSet presAssocID="{2FB4B1AB-BD0D-4B52-967D-B0D5BC63C6CF}" presName="parentText" presStyleLbl="node1" presStyleIdx="3" presStyleCnt="4" custScaleY="87940" custLinFactY="19329" custLinFactNeighborX="-187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810BA6D-FF42-414D-9B67-CBE2A552F531}" type="presOf" srcId="{C410FA34-94EF-4ED3-B016-7481ACB88DB7}" destId="{F0E5109C-2B16-4C59-A01D-AEA8C46D2AB5}" srcOrd="0" destOrd="0" presId="urn:microsoft.com/office/officeart/2005/8/layout/vList2"/>
    <dgm:cxn modelId="{4C28E0A0-7D7F-4E69-898A-7686DD33E4ED}" type="presOf" srcId="{AD24E9D4-7610-4481-8BE6-6472A84D2C6F}" destId="{60EE716B-7FF8-448C-BFF6-91840F8EDFF6}" srcOrd="0" destOrd="0" presId="urn:microsoft.com/office/officeart/2005/8/layout/vList2"/>
    <dgm:cxn modelId="{6E03BB1F-8904-4E24-9C90-D758AE98C05F}" type="presOf" srcId="{F1A35143-7E77-43E3-B634-74D9542F55FD}" destId="{4CC9F2D5-753F-4C35-84E0-008EEF49C43B}" srcOrd="0" destOrd="0" presId="urn:microsoft.com/office/officeart/2005/8/layout/vList2"/>
    <dgm:cxn modelId="{8E5D323C-4A1A-4930-9133-FECF66F57DA1}" srcId="{F1A35143-7E77-43E3-B634-74D9542F55FD}" destId="{AD24E9D4-7610-4481-8BE6-6472A84D2C6F}" srcOrd="0" destOrd="0" parTransId="{A4069399-8D7D-4F54-B919-BBD02EEE27D9}" sibTransId="{8585D536-D2AE-4642-9922-A0805C8965D8}"/>
    <dgm:cxn modelId="{9669A9BC-8FFC-437B-892B-29F868C2D372}" srcId="{F1A35143-7E77-43E3-B634-74D9542F55FD}" destId="{C410FA34-94EF-4ED3-B016-7481ACB88DB7}" srcOrd="1" destOrd="0" parTransId="{740E619F-8278-42CC-BAD6-E33E1F88BF74}" sibTransId="{C5DCB0EE-AE68-4E3D-9701-CF58563AB229}"/>
    <dgm:cxn modelId="{1E2561A3-764A-466C-820E-6658E2E6C3AC}" type="presOf" srcId="{D29AD892-460C-42AD-9EF1-D0475A7A9410}" destId="{3D405FB3-C6C8-41EB-A136-7038ED307C48}" srcOrd="0" destOrd="0" presId="urn:microsoft.com/office/officeart/2005/8/layout/vList2"/>
    <dgm:cxn modelId="{21C9672A-CE9D-4F3C-8715-AC93434A172E}" type="presOf" srcId="{2FB4B1AB-BD0D-4B52-967D-B0D5BC63C6CF}" destId="{596D1746-6C45-4047-AF52-A7FAFAA68BA4}" srcOrd="0" destOrd="0" presId="urn:microsoft.com/office/officeart/2005/8/layout/vList2"/>
    <dgm:cxn modelId="{71D77FD8-008F-4545-801B-A067BB69FEA3}" srcId="{F1A35143-7E77-43E3-B634-74D9542F55FD}" destId="{D29AD892-460C-42AD-9EF1-D0475A7A9410}" srcOrd="2" destOrd="0" parTransId="{7BED5CF4-DA5F-4B89-BDAD-442E04C0BFAC}" sibTransId="{B8FDC07E-8AB1-46FD-979A-5FE1A7D457B8}"/>
    <dgm:cxn modelId="{43EBA2EB-E81B-4B3B-B754-6D690065962F}" srcId="{F1A35143-7E77-43E3-B634-74D9542F55FD}" destId="{2FB4B1AB-BD0D-4B52-967D-B0D5BC63C6CF}" srcOrd="3" destOrd="0" parTransId="{36E72154-C1A9-425F-A5B6-639FBFAD49C6}" sibTransId="{9CAD408F-40C8-435A-B498-FD2088DB3DF1}"/>
    <dgm:cxn modelId="{43EECB31-2290-4B5F-9CC3-37FEC344FC13}" type="presParOf" srcId="{4CC9F2D5-753F-4C35-84E0-008EEF49C43B}" destId="{60EE716B-7FF8-448C-BFF6-91840F8EDFF6}" srcOrd="0" destOrd="0" presId="urn:microsoft.com/office/officeart/2005/8/layout/vList2"/>
    <dgm:cxn modelId="{FA26509C-1953-44E6-96E7-38629EAC4B41}" type="presParOf" srcId="{4CC9F2D5-753F-4C35-84E0-008EEF49C43B}" destId="{AFD88DEA-DBAC-4C6A-A098-BEF50DCB68FC}" srcOrd="1" destOrd="0" presId="urn:microsoft.com/office/officeart/2005/8/layout/vList2"/>
    <dgm:cxn modelId="{95461E60-D25F-4540-BCF2-BF33423436F1}" type="presParOf" srcId="{4CC9F2D5-753F-4C35-84E0-008EEF49C43B}" destId="{F0E5109C-2B16-4C59-A01D-AEA8C46D2AB5}" srcOrd="2" destOrd="0" presId="urn:microsoft.com/office/officeart/2005/8/layout/vList2"/>
    <dgm:cxn modelId="{6E5FDA6B-2D19-4E19-B46F-FC1BFAE68699}" type="presParOf" srcId="{4CC9F2D5-753F-4C35-84E0-008EEF49C43B}" destId="{DEA172E0-9A46-49D6-9E2F-46347F8D7379}" srcOrd="3" destOrd="0" presId="urn:microsoft.com/office/officeart/2005/8/layout/vList2"/>
    <dgm:cxn modelId="{D4DFBF9D-6B16-409D-8D13-4F09EAE226BD}" type="presParOf" srcId="{4CC9F2D5-753F-4C35-84E0-008EEF49C43B}" destId="{3D405FB3-C6C8-41EB-A136-7038ED307C48}" srcOrd="4" destOrd="0" presId="urn:microsoft.com/office/officeart/2005/8/layout/vList2"/>
    <dgm:cxn modelId="{EE383E24-CA01-40E4-A328-896638752577}" type="presParOf" srcId="{4CC9F2D5-753F-4C35-84E0-008EEF49C43B}" destId="{39A385EA-59B9-4F9B-8F6C-D00DEC682B06}" srcOrd="5" destOrd="0" presId="urn:microsoft.com/office/officeart/2005/8/layout/vList2"/>
    <dgm:cxn modelId="{54EE5DEA-3ED7-4724-942C-8B2A3178C56B}" type="presParOf" srcId="{4CC9F2D5-753F-4C35-84E0-008EEF49C43B}" destId="{596D1746-6C45-4047-AF52-A7FAFAA68BA4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35143-7E77-43E3-B634-74D9542F55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AECC761-4D06-421E-9A9F-C2B8B151D0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h-TH" sz="2400" b="1" dirty="0" smtClean="0">
              <a:latin typeface="Tahoma" pitchFamily="34" charset="0"/>
              <a:cs typeface="Tahoma" pitchFamily="34" charset="0"/>
            </a:rPr>
            <a:t>อัตราการบริโภคยาสูบชนิดมีควัน ในปี 2554 พบชนบทสูบมากกว่าในเมือง (ร้อยละ 25.9 และร้อยละ 20.3 ) โดยแบ่งเป็นบุหรี่โรงงาน ร้อยละ 15.2 และบุหรี่มวนเอง    ร้อยละ 14.4 </a:t>
          </a:r>
          <a:endParaRPr lang="th-TH" sz="2400" b="1" dirty="0">
            <a:latin typeface="Tahoma" pitchFamily="34" charset="0"/>
            <a:cs typeface="Tahoma" pitchFamily="34" charset="0"/>
          </a:endParaRPr>
        </a:p>
      </dgm:t>
    </dgm:pt>
    <dgm:pt modelId="{15752474-7601-4987-AAA4-6C85885F9B44}" type="parTrans" cxnId="{ACD3C7C5-8120-426D-946F-031CB119FB72}">
      <dgm:prSet/>
      <dgm:spPr/>
      <dgm:t>
        <a:bodyPr/>
        <a:lstStyle/>
        <a:p>
          <a:endParaRPr lang="th-TH"/>
        </a:p>
      </dgm:t>
    </dgm:pt>
    <dgm:pt modelId="{5F1B51CE-FF5C-4386-B89A-7029D9EC12E8}" type="sibTrans" cxnId="{ACD3C7C5-8120-426D-946F-031CB119FB72}">
      <dgm:prSet/>
      <dgm:spPr/>
      <dgm:t>
        <a:bodyPr/>
        <a:lstStyle/>
        <a:p>
          <a:endParaRPr lang="th-TH"/>
        </a:p>
      </dgm:t>
    </dgm:pt>
    <dgm:pt modelId="{E36AD1BE-EC8D-40CC-829C-EB1B29D1911A}">
      <dgm:prSet phldrT="[ข้อความ]" custT="1"/>
      <dgm:spPr>
        <a:solidFill>
          <a:srgbClr val="00B0F0"/>
        </a:solidFill>
      </dgm:spPr>
      <dgm:t>
        <a:bodyPr/>
        <a:lstStyle/>
        <a:p>
          <a:r>
            <a: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ผู้ที่สูบบุหรี่ นิยมซื้อบุหรี่ราคาถูกเพิ่มขึ้น จาก 2 ใน 10 </a:t>
          </a:r>
          <a:endParaRPr lang="en-US" sz="2400" b="1" dirty="0" smtClean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  <a:p>
          <a:r>
            <a: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เป็น 4 ใน 10 </a:t>
          </a:r>
          <a:endParaRPr lang="th-TH" sz="2400" b="1" dirty="0">
            <a:latin typeface="Tahoma" pitchFamily="34" charset="0"/>
            <a:cs typeface="Tahoma" pitchFamily="34" charset="0"/>
          </a:endParaRPr>
        </a:p>
      </dgm:t>
    </dgm:pt>
    <dgm:pt modelId="{24C6DC7C-31A2-4B83-8F67-11685060518C}" type="parTrans" cxnId="{8B08D32A-90E9-4243-9AD6-88B3F777A875}">
      <dgm:prSet/>
      <dgm:spPr/>
      <dgm:t>
        <a:bodyPr/>
        <a:lstStyle/>
        <a:p>
          <a:endParaRPr lang="th-TH"/>
        </a:p>
      </dgm:t>
    </dgm:pt>
    <dgm:pt modelId="{565CD9B0-2F3F-4DEF-8C2E-F71472BD3FD3}" type="sibTrans" cxnId="{8B08D32A-90E9-4243-9AD6-88B3F777A875}">
      <dgm:prSet/>
      <dgm:spPr/>
      <dgm:t>
        <a:bodyPr/>
        <a:lstStyle/>
        <a:p>
          <a:endParaRPr lang="th-TH"/>
        </a:p>
      </dgm:t>
    </dgm:pt>
    <dgm:pt modelId="{C8F463E8-9F1C-4AE6-B270-ABF3B21E5073}">
      <dgm:prSet phldrT="[ข้อความ]" custT="1"/>
      <dgm:spPr>
        <a:solidFill>
          <a:srgbClr val="7030A0"/>
        </a:solidFill>
      </dgm:spPr>
      <dgm:t>
        <a:bodyPr/>
        <a:lstStyle/>
        <a:p>
          <a:r>
            <a:rPr lang="th-TH" sz="2400" b="1" dirty="0" smtClean="0">
              <a:latin typeface="Tahoma" pitchFamily="34" charset="0"/>
              <a:cs typeface="Tahoma" pitchFamily="34" charset="0"/>
            </a:rPr>
            <a:t>ผู้ใช้ผลิตภัณฑ์ยาสูบปัจจุบันชนิดมีควันที่คิดจะเลิกสูบในปี 2554 โดยรวมร้อยละ 54.0 (ในเมืองร้อยละ 58.8 </a:t>
          </a:r>
          <a:endParaRPr lang="en-US" sz="2400" b="1" dirty="0" smtClean="0">
            <a:latin typeface="Tahoma" pitchFamily="34" charset="0"/>
            <a:cs typeface="Tahoma" pitchFamily="34" charset="0"/>
          </a:endParaRPr>
        </a:p>
        <a:p>
          <a:r>
            <a:rPr lang="th-TH" sz="2400" b="1" dirty="0" smtClean="0">
              <a:latin typeface="Tahoma" pitchFamily="34" charset="0"/>
              <a:cs typeface="Tahoma" pitchFamily="34" charset="0"/>
            </a:rPr>
            <a:t>ชนบทร้อยละ 52.0)</a:t>
          </a:r>
          <a:r>
            <a: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 </a:t>
          </a:r>
          <a:endParaRPr lang="th-TH" sz="2400" b="1" dirty="0">
            <a:latin typeface="Tahoma" pitchFamily="34" charset="0"/>
            <a:cs typeface="Tahoma" pitchFamily="34" charset="0"/>
          </a:endParaRPr>
        </a:p>
      </dgm:t>
    </dgm:pt>
    <dgm:pt modelId="{D5168A31-F852-4A82-A784-0A30DDE759BA}" type="parTrans" cxnId="{908F9832-48C2-4AD9-BB6E-73CD18C03AE7}">
      <dgm:prSet/>
      <dgm:spPr/>
      <dgm:t>
        <a:bodyPr/>
        <a:lstStyle/>
        <a:p>
          <a:endParaRPr lang="th-TH"/>
        </a:p>
      </dgm:t>
    </dgm:pt>
    <dgm:pt modelId="{872A0607-DC3E-49B4-B2E1-0CBE06A9BB8D}" type="sibTrans" cxnId="{908F9832-48C2-4AD9-BB6E-73CD18C03AE7}">
      <dgm:prSet/>
      <dgm:spPr/>
      <dgm:t>
        <a:bodyPr/>
        <a:lstStyle/>
        <a:p>
          <a:endParaRPr lang="th-TH"/>
        </a:p>
      </dgm:t>
    </dgm:pt>
    <dgm:pt modelId="{5D3B1701-F476-45B9-9BA6-A232F04A78D6}">
      <dgm:prSet phldrT="[ข้อความ]" custT="1"/>
      <dgm:spPr>
        <a:solidFill>
          <a:srgbClr val="0070C0"/>
        </a:solidFill>
      </dgm:spPr>
      <dgm:t>
        <a:bodyPr/>
        <a:lstStyle/>
        <a:p>
          <a:r>
            <a:rPr lang="th-TH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บุหรี่เลี่ยงภาษี มีจำนวนเพิ่มขึ้นจากร้อยละ  2.6 เป็นร้อยละ 4.8 โดยเฉพาะกทม.และภาคใต้</a:t>
          </a:r>
          <a:endParaRPr lang="th-TH" sz="2400" b="1" dirty="0">
            <a:latin typeface="Tahoma" pitchFamily="34" charset="0"/>
            <a:cs typeface="Tahoma" pitchFamily="34" charset="0"/>
          </a:endParaRPr>
        </a:p>
      </dgm:t>
    </dgm:pt>
    <dgm:pt modelId="{3843A81D-BA05-4438-8088-1B72BD605FA7}" type="parTrans" cxnId="{12E65CE2-D927-450B-B641-30779D75F57B}">
      <dgm:prSet/>
      <dgm:spPr/>
      <dgm:t>
        <a:bodyPr/>
        <a:lstStyle/>
        <a:p>
          <a:endParaRPr lang="th-TH"/>
        </a:p>
      </dgm:t>
    </dgm:pt>
    <dgm:pt modelId="{0CBC6D89-1F97-4208-B686-F1B621E83A8C}" type="sibTrans" cxnId="{12E65CE2-D927-450B-B641-30779D75F57B}">
      <dgm:prSet/>
      <dgm:spPr/>
      <dgm:t>
        <a:bodyPr/>
        <a:lstStyle/>
        <a:p>
          <a:endParaRPr lang="th-TH"/>
        </a:p>
      </dgm:t>
    </dgm:pt>
    <dgm:pt modelId="{4CC9F2D5-753F-4C35-84E0-008EEF49C43B}" type="pres">
      <dgm:prSet presAssocID="{F1A35143-7E77-43E3-B634-74D9542F55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1B69251-0DD4-48CC-9489-9F19360974F9}" type="pres">
      <dgm:prSet presAssocID="{4AECC761-4D06-421E-9A9F-C2B8B151D044}" presName="parentText" presStyleLbl="node1" presStyleIdx="0" presStyleCnt="4" custScaleY="111987" custLinFactY="25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7C101C-2B4A-46C7-B379-4D80A3287EBD}" type="pres">
      <dgm:prSet presAssocID="{5F1B51CE-FF5C-4386-B89A-7029D9EC12E8}" presName="spacer" presStyleCnt="0"/>
      <dgm:spPr/>
      <dgm:t>
        <a:bodyPr/>
        <a:lstStyle/>
        <a:p>
          <a:endParaRPr lang="th-TH"/>
        </a:p>
      </dgm:t>
    </dgm:pt>
    <dgm:pt modelId="{94513F73-3CC9-45DA-9B23-EAEAF41C5D6F}" type="pres">
      <dgm:prSet presAssocID="{E36AD1BE-EC8D-40CC-829C-EB1B29D1911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3B08D4-D963-4247-AC82-81D1171D0993}" type="pres">
      <dgm:prSet presAssocID="{565CD9B0-2F3F-4DEF-8C2E-F71472BD3FD3}" presName="spacer" presStyleCnt="0"/>
      <dgm:spPr/>
      <dgm:t>
        <a:bodyPr/>
        <a:lstStyle/>
        <a:p>
          <a:endParaRPr lang="th-TH"/>
        </a:p>
      </dgm:t>
    </dgm:pt>
    <dgm:pt modelId="{2C8076BD-5777-41B1-9B5C-45103E1B6D7B}" type="pres">
      <dgm:prSet presAssocID="{5D3B1701-F476-45B9-9BA6-A232F04A78D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5E5B81-7477-4ED5-BC1C-849E06F03BC7}" type="pres">
      <dgm:prSet presAssocID="{0CBC6D89-1F97-4208-B686-F1B621E83A8C}" presName="spacer" presStyleCnt="0"/>
      <dgm:spPr/>
      <dgm:t>
        <a:bodyPr/>
        <a:lstStyle/>
        <a:p>
          <a:endParaRPr lang="th-TH"/>
        </a:p>
      </dgm:t>
    </dgm:pt>
    <dgm:pt modelId="{9C06CB57-6FB1-4013-B807-4A272170C69E}" type="pres">
      <dgm:prSet presAssocID="{C8F463E8-9F1C-4AE6-B270-ABF3B21E5073}" presName="parentText" presStyleLbl="node1" presStyleIdx="3" presStyleCnt="4" custLinFactNeighborX="-1632" custLinFactNeighborY="3914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08F9832-48C2-4AD9-BB6E-73CD18C03AE7}" srcId="{F1A35143-7E77-43E3-B634-74D9542F55FD}" destId="{C8F463E8-9F1C-4AE6-B270-ABF3B21E5073}" srcOrd="3" destOrd="0" parTransId="{D5168A31-F852-4A82-A784-0A30DDE759BA}" sibTransId="{872A0607-DC3E-49B4-B2E1-0CBE06A9BB8D}"/>
    <dgm:cxn modelId="{ACD3C7C5-8120-426D-946F-031CB119FB72}" srcId="{F1A35143-7E77-43E3-B634-74D9542F55FD}" destId="{4AECC761-4D06-421E-9A9F-C2B8B151D044}" srcOrd="0" destOrd="0" parTransId="{15752474-7601-4987-AAA4-6C85885F9B44}" sibTransId="{5F1B51CE-FF5C-4386-B89A-7029D9EC12E8}"/>
    <dgm:cxn modelId="{4046EDDE-3DEE-455A-9D7F-0AE904A52AB7}" type="presOf" srcId="{4AECC761-4D06-421E-9A9F-C2B8B151D044}" destId="{C1B69251-0DD4-48CC-9489-9F19360974F9}" srcOrd="0" destOrd="0" presId="urn:microsoft.com/office/officeart/2005/8/layout/vList2"/>
    <dgm:cxn modelId="{76191DD2-5593-44ED-9A1A-D2B9E671FDD0}" type="presOf" srcId="{C8F463E8-9F1C-4AE6-B270-ABF3B21E5073}" destId="{9C06CB57-6FB1-4013-B807-4A272170C69E}" srcOrd="0" destOrd="0" presId="urn:microsoft.com/office/officeart/2005/8/layout/vList2"/>
    <dgm:cxn modelId="{4E9A6BC3-9D58-4BC8-AC0A-3AA1C0ACEC39}" type="presOf" srcId="{5D3B1701-F476-45B9-9BA6-A232F04A78D6}" destId="{2C8076BD-5777-41B1-9B5C-45103E1B6D7B}" srcOrd="0" destOrd="0" presId="urn:microsoft.com/office/officeart/2005/8/layout/vList2"/>
    <dgm:cxn modelId="{2CDCF178-ECCD-45AF-891D-71F3322056EA}" type="presOf" srcId="{F1A35143-7E77-43E3-B634-74D9542F55FD}" destId="{4CC9F2D5-753F-4C35-84E0-008EEF49C43B}" srcOrd="0" destOrd="0" presId="urn:microsoft.com/office/officeart/2005/8/layout/vList2"/>
    <dgm:cxn modelId="{8B08D32A-90E9-4243-9AD6-88B3F777A875}" srcId="{F1A35143-7E77-43E3-B634-74D9542F55FD}" destId="{E36AD1BE-EC8D-40CC-829C-EB1B29D1911A}" srcOrd="1" destOrd="0" parTransId="{24C6DC7C-31A2-4B83-8F67-11685060518C}" sibTransId="{565CD9B0-2F3F-4DEF-8C2E-F71472BD3FD3}"/>
    <dgm:cxn modelId="{6E33EA06-498E-4FC3-8ED7-88D90FE3AA87}" type="presOf" srcId="{E36AD1BE-EC8D-40CC-829C-EB1B29D1911A}" destId="{94513F73-3CC9-45DA-9B23-EAEAF41C5D6F}" srcOrd="0" destOrd="0" presId="urn:microsoft.com/office/officeart/2005/8/layout/vList2"/>
    <dgm:cxn modelId="{12E65CE2-D927-450B-B641-30779D75F57B}" srcId="{F1A35143-7E77-43E3-B634-74D9542F55FD}" destId="{5D3B1701-F476-45B9-9BA6-A232F04A78D6}" srcOrd="2" destOrd="0" parTransId="{3843A81D-BA05-4438-8088-1B72BD605FA7}" sibTransId="{0CBC6D89-1F97-4208-B686-F1B621E83A8C}"/>
    <dgm:cxn modelId="{63033EBB-2A7B-4379-B1B5-5552DEFD1422}" type="presParOf" srcId="{4CC9F2D5-753F-4C35-84E0-008EEF49C43B}" destId="{C1B69251-0DD4-48CC-9489-9F19360974F9}" srcOrd="0" destOrd="0" presId="urn:microsoft.com/office/officeart/2005/8/layout/vList2"/>
    <dgm:cxn modelId="{1E7CC3E9-AEC8-4B87-AF23-CE4F1174D51B}" type="presParOf" srcId="{4CC9F2D5-753F-4C35-84E0-008EEF49C43B}" destId="{D27C101C-2B4A-46C7-B379-4D80A3287EBD}" srcOrd="1" destOrd="0" presId="urn:microsoft.com/office/officeart/2005/8/layout/vList2"/>
    <dgm:cxn modelId="{0C702DD0-9B3F-4786-97A5-7ED2CD0280EE}" type="presParOf" srcId="{4CC9F2D5-753F-4C35-84E0-008EEF49C43B}" destId="{94513F73-3CC9-45DA-9B23-EAEAF41C5D6F}" srcOrd="2" destOrd="0" presId="urn:microsoft.com/office/officeart/2005/8/layout/vList2"/>
    <dgm:cxn modelId="{B208D730-416C-436B-939D-93578AE50560}" type="presParOf" srcId="{4CC9F2D5-753F-4C35-84E0-008EEF49C43B}" destId="{6E3B08D4-D963-4247-AC82-81D1171D0993}" srcOrd="3" destOrd="0" presId="urn:microsoft.com/office/officeart/2005/8/layout/vList2"/>
    <dgm:cxn modelId="{9A8D1680-435E-474D-931C-88A13060ACEC}" type="presParOf" srcId="{4CC9F2D5-753F-4C35-84E0-008EEF49C43B}" destId="{2C8076BD-5777-41B1-9B5C-45103E1B6D7B}" srcOrd="4" destOrd="0" presId="urn:microsoft.com/office/officeart/2005/8/layout/vList2"/>
    <dgm:cxn modelId="{6F609981-E642-4D20-82CF-813396868879}" type="presParOf" srcId="{4CC9F2D5-753F-4C35-84E0-008EEF49C43B}" destId="{475E5B81-7477-4ED5-BC1C-849E06F03BC7}" srcOrd="5" destOrd="0" presId="urn:microsoft.com/office/officeart/2005/8/layout/vList2"/>
    <dgm:cxn modelId="{0A5AA211-0AE7-4BA3-9CF3-D8C934A645D0}" type="presParOf" srcId="{4CC9F2D5-753F-4C35-84E0-008EEF49C43B}" destId="{9C06CB57-6FB1-4013-B807-4A272170C69E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34ECF-6ADD-4760-9ADC-0A1836C8725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6DE17596-5A50-4117-A717-614583DD2043}">
      <dgm:prSet custT="1"/>
      <dgm:spPr/>
      <dgm:t>
        <a:bodyPr/>
        <a:lstStyle/>
        <a:p>
          <a:pPr rtl="0"/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จังหวัดยังไม่เห็นความสำคัญของปัญหาการควบคุมยาสูบ</a:t>
          </a:r>
          <a:endParaRPr lang="th-TH" sz="2400" b="1" dirty="0">
            <a:latin typeface="FreesiaUPC" pitchFamily="34" charset="-34"/>
            <a:cs typeface="FreesiaUPC" pitchFamily="34" charset="-34"/>
          </a:endParaRPr>
        </a:p>
      </dgm:t>
    </dgm:pt>
    <dgm:pt modelId="{1396B854-3BDB-4CA3-863D-50A789DA6550}" type="parTrans" cxnId="{AF65EBF7-7EFF-4E0C-A237-48E44A9CFEDD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14623A73-E062-40AF-A1F6-F43756F7A549}" type="sibTrans" cxnId="{AF65EBF7-7EFF-4E0C-A237-48E44A9CFEDD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5D73821C-8312-4005-8EE2-F6A26D9E2EB1}">
      <dgm:prSet custT="1"/>
      <dgm:spPr/>
      <dgm:t>
        <a:bodyPr/>
        <a:lstStyle/>
        <a:p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การบังคับใช้กฎหมายยังไม่มีประสิทธิภาพ </a:t>
          </a:r>
          <a:endParaRPr lang="en-US" sz="2400" b="1" dirty="0">
            <a:latin typeface="FreesiaUPC" pitchFamily="34" charset="-34"/>
            <a:cs typeface="FreesiaUPC" pitchFamily="34" charset="-34"/>
          </a:endParaRPr>
        </a:p>
      </dgm:t>
    </dgm:pt>
    <dgm:pt modelId="{589121A3-EC9F-4E5E-9D4A-AEFEB4E32A1C}" type="parTrans" cxnId="{B3A8E074-30A1-4BA9-A224-C69EFA0E8916}">
      <dgm:prSet/>
      <dgm:spPr/>
      <dgm:t>
        <a:bodyPr/>
        <a:lstStyle/>
        <a:p>
          <a:endParaRPr lang="th-TH" sz="2400" b="1"/>
        </a:p>
      </dgm:t>
    </dgm:pt>
    <dgm:pt modelId="{3C2DCB4E-246D-452F-A481-FE958A480B8A}" type="sibTrans" cxnId="{B3A8E074-30A1-4BA9-A224-C69EFA0E8916}">
      <dgm:prSet/>
      <dgm:spPr/>
      <dgm:t>
        <a:bodyPr/>
        <a:lstStyle/>
        <a:p>
          <a:endParaRPr lang="th-TH" sz="2400" b="1"/>
        </a:p>
      </dgm:t>
    </dgm:pt>
    <dgm:pt modelId="{129BAE14-941F-44E5-852E-5FFCA1E2902D}">
      <dgm:prSet custT="1"/>
      <dgm:spPr/>
      <dgm:t>
        <a:bodyPr/>
        <a:lstStyle/>
        <a:p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กลยุทธ์การตลาดของอุตสาหกรรมยาสูบเพิ่มมากขึ้น</a:t>
          </a:r>
          <a:endParaRPr lang="en-US" sz="2400" b="1" dirty="0">
            <a:latin typeface="FreesiaUPC" pitchFamily="34" charset="-34"/>
            <a:cs typeface="FreesiaUPC" pitchFamily="34" charset="-34"/>
          </a:endParaRPr>
        </a:p>
      </dgm:t>
    </dgm:pt>
    <dgm:pt modelId="{AA01A3FB-4E3F-41C3-ADBA-5CD5B0E3544A}" type="parTrans" cxnId="{045FFD3D-7367-4604-B045-636F00AB03A0}">
      <dgm:prSet/>
      <dgm:spPr/>
      <dgm:t>
        <a:bodyPr/>
        <a:lstStyle/>
        <a:p>
          <a:endParaRPr lang="th-TH" sz="2400" b="1"/>
        </a:p>
      </dgm:t>
    </dgm:pt>
    <dgm:pt modelId="{16C55F99-6629-4F84-85D6-3079DC39A076}" type="sibTrans" cxnId="{045FFD3D-7367-4604-B045-636F00AB03A0}">
      <dgm:prSet/>
      <dgm:spPr/>
      <dgm:t>
        <a:bodyPr/>
        <a:lstStyle/>
        <a:p>
          <a:endParaRPr lang="th-TH" sz="2400" b="1"/>
        </a:p>
      </dgm:t>
    </dgm:pt>
    <dgm:pt modelId="{D75DD2D1-6D37-4E13-AE7D-7E19459FF483}">
      <dgm:prSet custT="1"/>
      <dgm:spPr/>
      <dgm:t>
        <a:bodyPr/>
        <a:lstStyle/>
        <a:p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กฎหมายที่ใช้ปัจจุบันไม่ทันสมัย</a:t>
          </a:r>
          <a:endParaRPr lang="en-US" sz="2400" b="1" dirty="0">
            <a:latin typeface="FreesiaUPC" pitchFamily="34" charset="-34"/>
            <a:cs typeface="FreesiaUPC" pitchFamily="34" charset="-34"/>
          </a:endParaRPr>
        </a:p>
      </dgm:t>
    </dgm:pt>
    <dgm:pt modelId="{557961FD-4B84-46D6-9AC5-C7C2FB6D1665}" type="parTrans" cxnId="{B3914880-F83C-4C89-91F2-794B80E4A4C1}">
      <dgm:prSet/>
      <dgm:spPr/>
      <dgm:t>
        <a:bodyPr/>
        <a:lstStyle/>
        <a:p>
          <a:endParaRPr lang="th-TH" sz="2400" b="1"/>
        </a:p>
      </dgm:t>
    </dgm:pt>
    <dgm:pt modelId="{F7AB00CF-66D6-4EF3-8A99-50E0C8F95D49}" type="sibTrans" cxnId="{B3914880-F83C-4C89-91F2-794B80E4A4C1}">
      <dgm:prSet/>
      <dgm:spPr/>
      <dgm:t>
        <a:bodyPr/>
        <a:lstStyle/>
        <a:p>
          <a:endParaRPr lang="th-TH" sz="2400" b="1"/>
        </a:p>
      </dgm:t>
    </dgm:pt>
    <dgm:pt modelId="{D3B54B2F-B347-405D-BDBC-4A193B008A5D}">
      <dgm:prSet custT="1"/>
      <dgm:spPr/>
      <dgm:t>
        <a:bodyPr/>
        <a:lstStyle/>
        <a:p>
          <a:r>
            <a:rPr lang="th-TH" sz="2400" b="1" spc="-100" baseline="0" dirty="0" smtClean="0">
              <a:latin typeface="FreesiaUPC" pitchFamily="34" charset="-34"/>
              <a:cs typeface="FreesiaUPC" pitchFamily="34" charset="-34"/>
            </a:rPr>
            <a:t>การให้บริการเลิกบุหรี่ยังไม่เป็นระบบ และครอบคลุมทุกระดับ</a:t>
          </a:r>
          <a:endParaRPr lang="en-US" sz="2400" b="1" spc="-100" baseline="0" dirty="0">
            <a:latin typeface="FreesiaUPC" pitchFamily="34" charset="-34"/>
            <a:cs typeface="FreesiaUPC" pitchFamily="34" charset="-34"/>
          </a:endParaRPr>
        </a:p>
      </dgm:t>
    </dgm:pt>
    <dgm:pt modelId="{751E9215-9011-406B-93CF-E61D242F7FBA}" type="parTrans" cxnId="{3AACF6B9-A505-4AC2-8B88-DE5DB5D3FD43}">
      <dgm:prSet/>
      <dgm:spPr/>
      <dgm:t>
        <a:bodyPr/>
        <a:lstStyle/>
        <a:p>
          <a:endParaRPr lang="th-TH" sz="2400" b="1"/>
        </a:p>
      </dgm:t>
    </dgm:pt>
    <dgm:pt modelId="{1DA4B510-FEA8-4B04-A3C7-63DCF472AD7D}" type="sibTrans" cxnId="{3AACF6B9-A505-4AC2-8B88-DE5DB5D3FD43}">
      <dgm:prSet/>
      <dgm:spPr/>
      <dgm:t>
        <a:bodyPr/>
        <a:lstStyle/>
        <a:p>
          <a:endParaRPr lang="th-TH" sz="2400" b="1"/>
        </a:p>
      </dgm:t>
    </dgm:pt>
    <dgm:pt modelId="{945A3DD5-6AB4-40E0-A626-21E683A5C7BB}" type="pres">
      <dgm:prSet presAssocID="{58434ECF-6ADD-4760-9ADC-0A1836C872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96724F6-1438-4B0A-B133-85E643025177}" type="pres">
      <dgm:prSet presAssocID="{6DE17596-5A50-4117-A717-614583DD2043}" presName="parentLin" presStyleCnt="0"/>
      <dgm:spPr/>
      <dgm:t>
        <a:bodyPr/>
        <a:lstStyle/>
        <a:p>
          <a:endParaRPr lang="th-TH"/>
        </a:p>
      </dgm:t>
    </dgm:pt>
    <dgm:pt modelId="{2811B191-AAE4-405C-9C1F-C42FFDCCCD30}" type="pres">
      <dgm:prSet presAssocID="{6DE17596-5A50-4117-A717-614583DD2043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10E681BE-39D1-4A31-B7C5-F3774B52685C}" type="pres">
      <dgm:prSet presAssocID="{6DE17596-5A50-4117-A717-614583DD204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12D7AB-57DE-4434-B1B7-68B27EA41AF2}" type="pres">
      <dgm:prSet presAssocID="{6DE17596-5A50-4117-A717-614583DD2043}" presName="negativeSpace" presStyleCnt="0"/>
      <dgm:spPr/>
      <dgm:t>
        <a:bodyPr/>
        <a:lstStyle/>
        <a:p>
          <a:endParaRPr lang="th-TH"/>
        </a:p>
      </dgm:t>
    </dgm:pt>
    <dgm:pt modelId="{137AE41A-056E-446C-8428-AD0E1DCC45A9}" type="pres">
      <dgm:prSet presAssocID="{6DE17596-5A50-4117-A717-614583DD2043}" presName="childText" presStyleLbl="conFgAcc1" presStyleIdx="0" presStyleCnt="5" custLinFactNeighborX="-445" custLinFactNeighborY="968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1909AF-ACB3-4204-A7EC-F110FD7B96A5}" type="pres">
      <dgm:prSet presAssocID="{14623A73-E062-40AF-A1F6-F43756F7A549}" presName="spaceBetweenRectangles" presStyleCnt="0"/>
      <dgm:spPr/>
      <dgm:t>
        <a:bodyPr/>
        <a:lstStyle/>
        <a:p>
          <a:endParaRPr lang="th-TH"/>
        </a:p>
      </dgm:t>
    </dgm:pt>
    <dgm:pt modelId="{0FAF4856-D8F6-49A8-924F-8C510D7E1BCF}" type="pres">
      <dgm:prSet presAssocID="{5D73821C-8312-4005-8EE2-F6A26D9E2EB1}" presName="parentLin" presStyleCnt="0"/>
      <dgm:spPr/>
      <dgm:t>
        <a:bodyPr/>
        <a:lstStyle/>
        <a:p>
          <a:endParaRPr lang="th-TH"/>
        </a:p>
      </dgm:t>
    </dgm:pt>
    <dgm:pt modelId="{4604E5EA-E1A7-4BDD-AC30-CF3C855930C1}" type="pres">
      <dgm:prSet presAssocID="{5D73821C-8312-4005-8EE2-F6A26D9E2EB1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D4C47E79-0B9C-4703-8629-D3C1B2AC128E}" type="pres">
      <dgm:prSet presAssocID="{5D73821C-8312-4005-8EE2-F6A26D9E2EB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EA6BB6-1761-4986-85D7-3F3EE9F9E8B6}" type="pres">
      <dgm:prSet presAssocID="{5D73821C-8312-4005-8EE2-F6A26D9E2EB1}" presName="negativeSpace" presStyleCnt="0"/>
      <dgm:spPr/>
      <dgm:t>
        <a:bodyPr/>
        <a:lstStyle/>
        <a:p>
          <a:endParaRPr lang="th-TH"/>
        </a:p>
      </dgm:t>
    </dgm:pt>
    <dgm:pt modelId="{626D6693-2A0F-407D-A2DB-2AC61DFE4202}" type="pres">
      <dgm:prSet presAssocID="{5D73821C-8312-4005-8EE2-F6A26D9E2EB1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047060-57BF-4491-9E88-44D844FF1EFC}" type="pres">
      <dgm:prSet presAssocID="{3C2DCB4E-246D-452F-A481-FE958A480B8A}" presName="spaceBetweenRectangles" presStyleCnt="0"/>
      <dgm:spPr/>
      <dgm:t>
        <a:bodyPr/>
        <a:lstStyle/>
        <a:p>
          <a:endParaRPr lang="th-TH"/>
        </a:p>
      </dgm:t>
    </dgm:pt>
    <dgm:pt modelId="{F6C69B95-95BA-4323-80DE-EC9503DB0AB3}" type="pres">
      <dgm:prSet presAssocID="{129BAE14-941F-44E5-852E-5FFCA1E2902D}" presName="parentLin" presStyleCnt="0"/>
      <dgm:spPr/>
      <dgm:t>
        <a:bodyPr/>
        <a:lstStyle/>
        <a:p>
          <a:endParaRPr lang="th-TH"/>
        </a:p>
      </dgm:t>
    </dgm:pt>
    <dgm:pt modelId="{8E4034AD-CCC3-440F-97A7-147F78877922}" type="pres">
      <dgm:prSet presAssocID="{129BAE14-941F-44E5-852E-5FFCA1E2902D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F1A3FD1A-3DF0-4EC2-BA0E-AC6034F187BA}" type="pres">
      <dgm:prSet presAssocID="{129BAE14-941F-44E5-852E-5FFCA1E290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D62DF9E-A729-4207-90BB-AC1C5D7D5DF4}" type="pres">
      <dgm:prSet presAssocID="{129BAE14-941F-44E5-852E-5FFCA1E2902D}" presName="negativeSpace" presStyleCnt="0"/>
      <dgm:spPr/>
      <dgm:t>
        <a:bodyPr/>
        <a:lstStyle/>
        <a:p>
          <a:endParaRPr lang="th-TH"/>
        </a:p>
      </dgm:t>
    </dgm:pt>
    <dgm:pt modelId="{796017A8-5FA6-4EDD-9F98-4F6717BCCA31}" type="pres">
      <dgm:prSet presAssocID="{129BAE14-941F-44E5-852E-5FFCA1E2902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3CCACF-676B-44CC-BAE9-DDD016BC18FC}" type="pres">
      <dgm:prSet presAssocID="{16C55F99-6629-4F84-85D6-3079DC39A076}" presName="spaceBetweenRectangles" presStyleCnt="0"/>
      <dgm:spPr/>
      <dgm:t>
        <a:bodyPr/>
        <a:lstStyle/>
        <a:p>
          <a:endParaRPr lang="th-TH"/>
        </a:p>
      </dgm:t>
    </dgm:pt>
    <dgm:pt modelId="{08894746-403A-40B8-9E90-EED3BFAE00B4}" type="pres">
      <dgm:prSet presAssocID="{D75DD2D1-6D37-4E13-AE7D-7E19459FF483}" presName="parentLin" presStyleCnt="0"/>
      <dgm:spPr/>
      <dgm:t>
        <a:bodyPr/>
        <a:lstStyle/>
        <a:p>
          <a:endParaRPr lang="th-TH"/>
        </a:p>
      </dgm:t>
    </dgm:pt>
    <dgm:pt modelId="{86B78F26-18AA-48D1-B444-C04CC17C881F}" type="pres">
      <dgm:prSet presAssocID="{D75DD2D1-6D37-4E13-AE7D-7E19459FF483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41998141-0CAA-4331-A95F-02C964C8B442}" type="pres">
      <dgm:prSet presAssocID="{D75DD2D1-6D37-4E13-AE7D-7E19459FF48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13B0B8-636D-486F-9B25-8F6602EB8AD8}" type="pres">
      <dgm:prSet presAssocID="{D75DD2D1-6D37-4E13-AE7D-7E19459FF483}" presName="negativeSpace" presStyleCnt="0"/>
      <dgm:spPr/>
      <dgm:t>
        <a:bodyPr/>
        <a:lstStyle/>
        <a:p>
          <a:endParaRPr lang="th-TH"/>
        </a:p>
      </dgm:t>
    </dgm:pt>
    <dgm:pt modelId="{5FE3D6F3-35B9-49AB-8625-F65B91808A49}" type="pres">
      <dgm:prSet presAssocID="{D75DD2D1-6D37-4E13-AE7D-7E19459FF48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9F88B7-2C76-4DD9-8AEA-0784E83EEBE1}" type="pres">
      <dgm:prSet presAssocID="{F7AB00CF-66D6-4EF3-8A99-50E0C8F95D49}" presName="spaceBetweenRectangles" presStyleCnt="0"/>
      <dgm:spPr/>
      <dgm:t>
        <a:bodyPr/>
        <a:lstStyle/>
        <a:p>
          <a:endParaRPr lang="th-TH"/>
        </a:p>
      </dgm:t>
    </dgm:pt>
    <dgm:pt modelId="{969FA310-3403-4F45-9B63-FCF0369AF67C}" type="pres">
      <dgm:prSet presAssocID="{D3B54B2F-B347-405D-BDBC-4A193B008A5D}" presName="parentLin" presStyleCnt="0"/>
      <dgm:spPr/>
      <dgm:t>
        <a:bodyPr/>
        <a:lstStyle/>
        <a:p>
          <a:endParaRPr lang="th-TH"/>
        </a:p>
      </dgm:t>
    </dgm:pt>
    <dgm:pt modelId="{41330DC3-E8A6-4396-9246-4FD633488277}" type="pres">
      <dgm:prSet presAssocID="{D3B54B2F-B347-405D-BDBC-4A193B008A5D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8F21254E-01E8-424B-8BF8-F4CF85F0728A}" type="pres">
      <dgm:prSet presAssocID="{D3B54B2F-B347-405D-BDBC-4A193B008A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349803-4DE1-4B6C-BC95-A857CEAA9DFC}" type="pres">
      <dgm:prSet presAssocID="{D3B54B2F-B347-405D-BDBC-4A193B008A5D}" presName="negativeSpace" presStyleCnt="0"/>
      <dgm:spPr/>
      <dgm:t>
        <a:bodyPr/>
        <a:lstStyle/>
        <a:p>
          <a:endParaRPr lang="th-TH"/>
        </a:p>
      </dgm:t>
    </dgm:pt>
    <dgm:pt modelId="{AD0D6CB3-27E9-40E2-BD31-A07260FA3498}" type="pres">
      <dgm:prSet presAssocID="{D3B54B2F-B347-405D-BDBC-4A193B008A5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54EA982-C9D1-4577-BB43-4099A852B427}" type="presOf" srcId="{6DE17596-5A50-4117-A717-614583DD2043}" destId="{2811B191-AAE4-405C-9C1F-C42FFDCCCD30}" srcOrd="0" destOrd="0" presId="urn:microsoft.com/office/officeart/2005/8/layout/list1"/>
    <dgm:cxn modelId="{74E67AA4-A48D-4842-84F2-98F8A937B987}" type="presOf" srcId="{D75DD2D1-6D37-4E13-AE7D-7E19459FF483}" destId="{86B78F26-18AA-48D1-B444-C04CC17C881F}" srcOrd="0" destOrd="0" presId="urn:microsoft.com/office/officeart/2005/8/layout/list1"/>
    <dgm:cxn modelId="{B3A8E074-30A1-4BA9-A224-C69EFA0E8916}" srcId="{58434ECF-6ADD-4760-9ADC-0A1836C87258}" destId="{5D73821C-8312-4005-8EE2-F6A26D9E2EB1}" srcOrd="1" destOrd="0" parTransId="{589121A3-EC9F-4E5E-9D4A-AEFEB4E32A1C}" sibTransId="{3C2DCB4E-246D-452F-A481-FE958A480B8A}"/>
    <dgm:cxn modelId="{023709A3-2B27-4914-93A8-2F9F2B57E553}" type="presOf" srcId="{5D73821C-8312-4005-8EE2-F6A26D9E2EB1}" destId="{D4C47E79-0B9C-4703-8629-D3C1B2AC128E}" srcOrd="1" destOrd="0" presId="urn:microsoft.com/office/officeart/2005/8/layout/list1"/>
    <dgm:cxn modelId="{82FE79B2-168A-41A2-9232-8E6DEA207B61}" type="presOf" srcId="{5D73821C-8312-4005-8EE2-F6A26D9E2EB1}" destId="{4604E5EA-E1A7-4BDD-AC30-CF3C855930C1}" srcOrd="0" destOrd="0" presId="urn:microsoft.com/office/officeart/2005/8/layout/list1"/>
    <dgm:cxn modelId="{B3914880-F83C-4C89-91F2-794B80E4A4C1}" srcId="{58434ECF-6ADD-4760-9ADC-0A1836C87258}" destId="{D75DD2D1-6D37-4E13-AE7D-7E19459FF483}" srcOrd="3" destOrd="0" parTransId="{557961FD-4B84-46D6-9AC5-C7C2FB6D1665}" sibTransId="{F7AB00CF-66D6-4EF3-8A99-50E0C8F95D49}"/>
    <dgm:cxn modelId="{73B8A0BC-E953-4BDE-B761-261B0C7F1BE4}" type="presOf" srcId="{58434ECF-6ADD-4760-9ADC-0A1836C87258}" destId="{945A3DD5-6AB4-40E0-A626-21E683A5C7BB}" srcOrd="0" destOrd="0" presId="urn:microsoft.com/office/officeart/2005/8/layout/list1"/>
    <dgm:cxn modelId="{C7AF26E4-A6D3-4C29-832E-5AD97822F1AB}" type="presOf" srcId="{D3B54B2F-B347-405D-BDBC-4A193B008A5D}" destId="{41330DC3-E8A6-4396-9246-4FD633488277}" srcOrd="0" destOrd="0" presId="urn:microsoft.com/office/officeart/2005/8/layout/list1"/>
    <dgm:cxn modelId="{BDB6F8D7-920E-473D-B47B-A0126C5BE443}" type="presOf" srcId="{D75DD2D1-6D37-4E13-AE7D-7E19459FF483}" destId="{41998141-0CAA-4331-A95F-02C964C8B442}" srcOrd="1" destOrd="0" presId="urn:microsoft.com/office/officeart/2005/8/layout/list1"/>
    <dgm:cxn modelId="{045FFD3D-7367-4604-B045-636F00AB03A0}" srcId="{58434ECF-6ADD-4760-9ADC-0A1836C87258}" destId="{129BAE14-941F-44E5-852E-5FFCA1E2902D}" srcOrd="2" destOrd="0" parTransId="{AA01A3FB-4E3F-41C3-ADBA-5CD5B0E3544A}" sibTransId="{16C55F99-6629-4F84-85D6-3079DC39A076}"/>
    <dgm:cxn modelId="{1BBBF319-7606-4A49-850A-F924E42AA550}" type="presOf" srcId="{129BAE14-941F-44E5-852E-5FFCA1E2902D}" destId="{F1A3FD1A-3DF0-4EC2-BA0E-AC6034F187BA}" srcOrd="1" destOrd="0" presId="urn:microsoft.com/office/officeart/2005/8/layout/list1"/>
    <dgm:cxn modelId="{3AACF6B9-A505-4AC2-8B88-DE5DB5D3FD43}" srcId="{58434ECF-6ADD-4760-9ADC-0A1836C87258}" destId="{D3B54B2F-B347-405D-BDBC-4A193B008A5D}" srcOrd="4" destOrd="0" parTransId="{751E9215-9011-406B-93CF-E61D242F7FBA}" sibTransId="{1DA4B510-FEA8-4B04-A3C7-63DCF472AD7D}"/>
    <dgm:cxn modelId="{57DD53E8-C828-4700-88C9-2A9F1CA99831}" type="presOf" srcId="{6DE17596-5A50-4117-A717-614583DD2043}" destId="{10E681BE-39D1-4A31-B7C5-F3774B52685C}" srcOrd="1" destOrd="0" presId="urn:microsoft.com/office/officeart/2005/8/layout/list1"/>
    <dgm:cxn modelId="{2614EE85-F825-44B8-B5B2-4D59351EDA84}" type="presOf" srcId="{D3B54B2F-B347-405D-BDBC-4A193B008A5D}" destId="{8F21254E-01E8-424B-8BF8-F4CF85F0728A}" srcOrd="1" destOrd="0" presId="urn:microsoft.com/office/officeart/2005/8/layout/list1"/>
    <dgm:cxn modelId="{D0CC44E6-594D-4317-8412-798A30F054EA}" type="presOf" srcId="{129BAE14-941F-44E5-852E-5FFCA1E2902D}" destId="{8E4034AD-CCC3-440F-97A7-147F78877922}" srcOrd="0" destOrd="0" presId="urn:microsoft.com/office/officeart/2005/8/layout/list1"/>
    <dgm:cxn modelId="{AF65EBF7-7EFF-4E0C-A237-48E44A9CFEDD}" srcId="{58434ECF-6ADD-4760-9ADC-0A1836C87258}" destId="{6DE17596-5A50-4117-A717-614583DD2043}" srcOrd="0" destOrd="0" parTransId="{1396B854-3BDB-4CA3-863D-50A789DA6550}" sibTransId="{14623A73-E062-40AF-A1F6-F43756F7A549}"/>
    <dgm:cxn modelId="{E5E85F88-9BA8-43D2-B506-7A0578FB39A6}" type="presParOf" srcId="{945A3DD5-6AB4-40E0-A626-21E683A5C7BB}" destId="{C96724F6-1438-4B0A-B133-85E643025177}" srcOrd="0" destOrd="0" presId="urn:microsoft.com/office/officeart/2005/8/layout/list1"/>
    <dgm:cxn modelId="{35872D50-CB6B-461A-ADEC-60B1A8428127}" type="presParOf" srcId="{C96724F6-1438-4B0A-B133-85E643025177}" destId="{2811B191-AAE4-405C-9C1F-C42FFDCCCD30}" srcOrd="0" destOrd="0" presId="urn:microsoft.com/office/officeart/2005/8/layout/list1"/>
    <dgm:cxn modelId="{761E001A-2D96-4329-850B-61D642F094EE}" type="presParOf" srcId="{C96724F6-1438-4B0A-B133-85E643025177}" destId="{10E681BE-39D1-4A31-B7C5-F3774B52685C}" srcOrd="1" destOrd="0" presId="urn:microsoft.com/office/officeart/2005/8/layout/list1"/>
    <dgm:cxn modelId="{56533740-ACDF-4BE9-B4A3-A382A7C5BF33}" type="presParOf" srcId="{945A3DD5-6AB4-40E0-A626-21E683A5C7BB}" destId="{AA12D7AB-57DE-4434-B1B7-68B27EA41AF2}" srcOrd="1" destOrd="0" presId="urn:microsoft.com/office/officeart/2005/8/layout/list1"/>
    <dgm:cxn modelId="{29D8F087-EC83-4EFF-91E1-441DD05FCD2B}" type="presParOf" srcId="{945A3DD5-6AB4-40E0-A626-21E683A5C7BB}" destId="{137AE41A-056E-446C-8428-AD0E1DCC45A9}" srcOrd="2" destOrd="0" presId="urn:microsoft.com/office/officeart/2005/8/layout/list1"/>
    <dgm:cxn modelId="{43D7A698-D5A6-430A-BA50-8D951B7BBA51}" type="presParOf" srcId="{945A3DD5-6AB4-40E0-A626-21E683A5C7BB}" destId="{5B1909AF-ACB3-4204-A7EC-F110FD7B96A5}" srcOrd="3" destOrd="0" presId="urn:microsoft.com/office/officeart/2005/8/layout/list1"/>
    <dgm:cxn modelId="{4A99A50A-92C8-4501-B2F7-2AA240465510}" type="presParOf" srcId="{945A3DD5-6AB4-40E0-A626-21E683A5C7BB}" destId="{0FAF4856-D8F6-49A8-924F-8C510D7E1BCF}" srcOrd="4" destOrd="0" presId="urn:microsoft.com/office/officeart/2005/8/layout/list1"/>
    <dgm:cxn modelId="{C099DFCE-B006-42D9-B634-48BE0B326CAD}" type="presParOf" srcId="{0FAF4856-D8F6-49A8-924F-8C510D7E1BCF}" destId="{4604E5EA-E1A7-4BDD-AC30-CF3C855930C1}" srcOrd="0" destOrd="0" presId="urn:microsoft.com/office/officeart/2005/8/layout/list1"/>
    <dgm:cxn modelId="{1B894849-BB1D-433D-8783-06BEB80FB6A1}" type="presParOf" srcId="{0FAF4856-D8F6-49A8-924F-8C510D7E1BCF}" destId="{D4C47E79-0B9C-4703-8629-D3C1B2AC128E}" srcOrd="1" destOrd="0" presId="urn:microsoft.com/office/officeart/2005/8/layout/list1"/>
    <dgm:cxn modelId="{60507A76-8AA7-4187-8CAB-2F50581EE0B3}" type="presParOf" srcId="{945A3DD5-6AB4-40E0-A626-21E683A5C7BB}" destId="{85EA6BB6-1761-4986-85D7-3F3EE9F9E8B6}" srcOrd="5" destOrd="0" presId="urn:microsoft.com/office/officeart/2005/8/layout/list1"/>
    <dgm:cxn modelId="{486A2C9C-F8BD-466C-8721-26A68B04203D}" type="presParOf" srcId="{945A3DD5-6AB4-40E0-A626-21E683A5C7BB}" destId="{626D6693-2A0F-407D-A2DB-2AC61DFE4202}" srcOrd="6" destOrd="0" presId="urn:microsoft.com/office/officeart/2005/8/layout/list1"/>
    <dgm:cxn modelId="{737ED37C-E9A2-40C1-8670-C5D777FB6E5F}" type="presParOf" srcId="{945A3DD5-6AB4-40E0-A626-21E683A5C7BB}" destId="{F7047060-57BF-4491-9E88-44D844FF1EFC}" srcOrd="7" destOrd="0" presId="urn:microsoft.com/office/officeart/2005/8/layout/list1"/>
    <dgm:cxn modelId="{69F12544-B2EF-46DC-A158-58849D6A0A0E}" type="presParOf" srcId="{945A3DD5-6AB4-40E0-A626-21E683A5C7BB}" destId="{F6C69B95-95BA-4323-80DE-EC9503DB0AB3}" srcOrd="8" destOrd="0" presId="urn:microsoft.com/office/officeart/2005/8/layout/list1"/>
    <dgm:cxn modelId="{7D9F257F-B0CB-4539-A88A-7FB61BA5966A}" type="presParOf" srcId="{F6C69B95-95BA-4323-80DE-EC9503DB0AB3}" destId="{8E4034AD-CCC3-440F-97A7-147F78877922}" srcOrd="0" destOrd="0" presId="urn:microsoft.com/office/officeart/2005/8/layout/list1"/>
    <dgm:cxn modelId="{A328C48D-A57E-466D-B8C9-E0FB8C5F1E9A}" type="presParOf" srcId="{F6C69B95-95BA-4323-80DE-EC9503DB0AB3}" destId="{F1A3FD1A-3DF0-4EC2-BA0E-AC6034F187BA}" srcOrd="1" destOrd="0" presId="urn:microsoft.com/office/officeart/2005/8/layout/list1"/>
    <dgm:cxn modelId="{FBAF5FD0-79B9-4A9D-8730-3D9D77113571}" type="presParOf" srcId="{945A3DD5-6AB4-40E0-A626-21E683A5C7BB}" destId="{7D62DF9E-A729-4207-90BB-AC1C5D7D5DF4}" srcOrd="9" destOrd="0" presId="urn:microsoft.com/office/officeart/2005/8/layout/list1"/>
    <dgm:cxn modelId="{BA5DFCE3-37F4-4E08-BE5C-0CE8A74CFDAB}" type="presParOf" srcId="{945A3DD5-6AB4-40E0-A626-21E683A5C7BB}" destId="{796017A8-5FA6-4EDD-9F98-4F6717BCCA31}" srcOrd="10" destOrd="0" presId="urn:microsoft.com/office/officeart/2005/8/layout/list1"/>
    <dgm:cxn modelId="{085DEEAA-1B9A-4A96-83AF-5320A3B64C1C}" type="presParOf" srcId="{945A3DD5-6AB4-40E0-A626-21E683A5C7BB}" destId="{983CCACF-676B-44CC-BAE9-DDD016BC18FC}" srcOrd="11" destOrd="0" presId="urn:microsoft.com/office/officeart/2005/8/layout/list1"/>
    <dgm:cxn modelId="{C9FA2895-1756-47BA-B4E5-59A2937EAB27}" type="presParOf" srcId="{945A3DD5-6AB4-40E0-A626-21E683A5C7BB}" destId="{08894746-403A-40B8-9E90-EED3BFAE00B4}" srcOrd="12" destOrd="0" presId="urn:microsoft.com/office/officeart/2005/8/layout/list1"/>
    <dgm:cxn modelId="{D4486E8A-BA94-4379-9891-C9AB6E4EC6DF}" type="presParOf" srcId="{08894746-403A-40B8-9E90-EED3BFAE00B4}" destId="{86B78F26-18AA-48D1-B444-C04CC17C881F}" srcOrd="0" destOrd="0" presId="urn:microsoft.com/office/officeart/2005/8/layout/list1"/>
    <dgm:cxn modelId="{1C216532-306A-468F-841F-BFBB0CBB5111}" type="presParOf" srcId="{08894746-403A-40B8-9E90-EED3BFAE00B4}" destId="{41998141-0CAA-4331-A95F-02C964C8B442}" srcOrd="1" destOrd="0" presId="urn:microsoft.com/office/officeart/2005/8/layout/list1"/>
    <dgm:cxn modelId="{AEA5CAC3-75E2-49C7-B8D0-5EB3E5A4484F}" type="presParOf" srcId="{945A3DD5-6AB4-40E0-A626-21E683A5C7BB}" destId="{6E13B0B8-636D-486F-9B25-8F6602EB8AD8}" srcOrd="13" destOrd="0" presId="urn:microsoft.com/office/officeart/2005/8/layout/list1"/>
    <dgm:cxn modelId="{DD736D7E-C1B3-4033-A258-C6C300BD9278}" type="presParOf" srcId="{945A3DD5-6AB4-40E0-A626-21E683A5C7BB}" destId="{5FE3D6F3-35B9-49AB-8625-F65B91808A49}" srcOrd="14" destOrd="0" presId="urn:microsoft.com/office/officeart/2005/8/layout/list1"/>
    <dgm:cxn modelId="{C4246CB5-C116-4C9C-8284-F8B147D9558B}" type="presParOf" srcId="{945A3DD5-6AB4-40E0-A626-21E683A5C7BB}" destId="{559F88B7-2C76-4DD9-8AEA-0784E83EEBE1}" srcOrd="15" destOrd="0" presId="urn:microsoft.com/office/officeart/2005/8/layout/list1"/>
    <dgm:cxn modelId="{7AFC2B88-748A-4685-BD9E-C89383B6AD06}" type="presParOf" srcId="{945A3DD5-6AB4-40E0-A626-21E683A5C7BB}" destId="{969FA310-3403-4F45-9B63-FCF0369AF67C}" srcOrd="16" destOrd="0" presId="urn:microsoft.com/office/officeart/2005/8/layout/list1"/>
    <dgm:cxn modelId="{31576AF4-08D3-4EEA-9723-AC6F1B35BD88}" type="presParOf" srcId="{969FA310-3403-4F45-9B63-FCF0369AF67C}" destId="{41330DC3-E8A6-4396-9246-4FD633488277}" srcOrd="0" destOrd="0" presId="urn:microsoft.com/office/officeart/2005/8/layout/list1"/>
    <dgm:cxn modelId="{71288427-EEBC-4D27-9635-4BB0A4A8C530}" type="presParOf" srcId="{969FA310-3403-4F45-9B63-FCF0369AF67C}" destId="{8F21254E-01E8-424B-8BF8-F4CF85F0728A}" srcOrd="1" destOrd="0" presId="urn:microsoft.com/office/officeart/2005/8/layout/list1"/>
    <dgm:cxn modelId="{BDB2053B-FCD6-43AD-B908-3A3BFBBEB3E8}" type="presParOf" srcId="{945A3DD5-6AB4-40E0-A626-21E683A5C7BB}" destId="{82349803-4DE1-4B6C-BC95-A857CEAA9DFC}" srcOrd="17" destOrd="0" presId="urn:microsoft.com/office/officeart/2005/8/layout/list1"/>
    <dgm:cxn modelId="{10C00666-F8DA-4A4A-BB7A-6C1326011551}" type="presParOf" srcId="{945A3DD5-6AB4-40E0-A626-21E683A5C7BB}" destId="{AD0D6CB3-27E9-40E2-BD31-A07260FA3498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C6607C-5ADD-42A0-81E1-58AAE887C26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675D969F-9116-4AB4-A4A6-04608A3FDFCC}">
      <dgm:prSet custT="1"/>
      <dgm:spPr/>
      <dgm:t>
        <a:bodyPr/>
        <a:lstStyle/>
        <a:p>
          <a:pPr rtl="0"/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1 </a:t>
          </a:r>
          <a:endParaRPr lang="th-TH" sz="2400" b="1" dirty="0">
            <a:latin typeface="FreesiaUPC" pitchFamily="34" charset="-34"/>
            <a:cs typeface="FreesiaUPC" pitchFamily="34" charset="-34"/>
          </a:endParaRPr>
        </a:p>
      </dgm:t>
    </dgm:pt>
    <dgm:pt modelId="{1AA438C7-A4E3-4E57-A4F3-E40623069C2A}" type="parTrans" cxnId="{4D1EC454-EE5C-4A12-BC19-05D4AB1395CF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28B5FBB4-220C-42AE-94BF-399238D381FF}" type="sibTrans" cxnId="{4D1EC454-EE5C-4A12-BC19-05D4AB1395CF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955ABD92-2E41-4534-8B65-598D6080CA88}">
      <dgm:prSet custT="1"/>
      <dgm:spPr/>
      <dgm:t>
        <a:bodyPr/>
        <a:lstStyle/>
        <a:p>
          <a:pPr rtl="0"/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2 </a:t>
          </a:r>
          <a:endParaRPr lang="th-TH" sz="2400" b="1" dirty="0">
            <a:latin typeface="FreesiaUPC" pitchFamily="34" charset="-34"/>
            <a:cs typeface="FreesiaUPC" pitchFamily="34" charset="-34"/>
          </a:endParaRPr>
        </a:p>
      </dgm:t>
    </dgm:pt>
    <dgm:pt modelId="{14AFD8E4-E06F-4F84-9EEE-22F7B2E35796}" type="parTrans" cxnId="{51C60225-C114-4832-A3E5-0AF17DC4C0BB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5043295E-9662-470B-8B69-9073BCA9EDDB}" type="sibTrans" cxnId="{51C60225-C114-4832-A3E5-0AF17DC4C0BB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C5F381CF-2645-4675-8A55-F046405BD025}">
      <dgm:prSet custT="1"/>
      <dgm:spPr/>
      <dgm:t>
        <a:bodyPr/>
        <a:lstStyle/>
        <a:p>
          <a:pPr rtl="0"/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3 </a:t>
          </a:r>
          <a:endParaRPr lang="th-TH" sz="2400" b="1" dirty="0">
            <a:latin typeface="FreesiaUPC" pitchFamily="34" charset="-34"/>
            <a:cs typeface="FreesiaUPC" pitchFamily="34" charset="-34"/>
          </a:endParaRPr>
        </a:p>
      </dgm:t>
    </dgm:pt>
    <dgm:pt modelId="{329E3F9B-4BEB-4EA4-B535-768272462D33}" type="parTrans" cxnId="{51BB1067-6A1A-4A4D-BC31-10EA284B01C6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F92E2B2F-10C6-4AA8-B0BE-9EB49E5906B0}" type="sibTrans" cxnId="{51BB1067-6A1A-4A4D-BC31-10EA284B01C6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D04C53CF-5C3D-4025-B8AF-8875CB3DB21A}">
      <dgm:prSet custT="1"/>
      <dgm:spPr/>
      <dgm:t>
        <a:bodyPr/>
        <a:lstStyle/>
        <a:p>
          <a:pPr rtl="0"/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4 </a:t>
          </a:r>
          <a:endParaRPr lang="th-TH" sz="2400" b="1" dirty="0">
            <a:latin typeface="FreesiaUPC" pitchFamily="34" charset="-34"/>
            <a:cs typeface="FreesiaUPC" pitchFamily="34" charset="-34"/>
          </a:endParaRPr>
        </a:p>
      </dgm:t>
    </dgm:pt>
    <dgm:pt modelId="{7EDF587D-FD60-4F39-AB04-DA0EE6022EAC}" type="parTrans" cxnId="{2DBFEFEC-5F96-435A-8700-8BDB368765BD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8CE87D62-3DF7-494F-8F6E-1D0F54496854}" type="sibTrans" cxnId="{2DBFEFEC-5F96-435A-8700-8BDB368765BD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BE7FB376-B0F7-4D2A-9B25-C69C868A1E7B}">
      <dgm:prSet custT="1"/>
      <dgm:spPr/>
      <dgm:t>
        <a:bodyPr/>
        <a:lstStyle/>
        <a:p>
          <a:pPr rtl="0"/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อัตราการสูบบุหรี่ปัจจุบันของประชากรไทยอายุ </a:t>
          </a: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15</a:t>
          </a:r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 ปีขึ้นไป โดยรวมและประชากรชาย ลดลงร้อยละ </a:t>
          </a: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10</a:t>
          </a:r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 จากปี พ.ศ. </a:t>
          </a: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2552</a:t>
          </a:r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 </a:t>
          </a:r>
          <a:r>
            <a:rPr lang="th-TH" sz="24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(โดยรวม </a:t>
          </a:r>
          <a:r>
            <a:rPr lang="th-TH" sz="2400" b="1" u="none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18.7</a:t>
          </a:r>
          <a:r>
            <a:rPr lang="en-US" sz="2400" b="1" u="none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%, </a:t>
          </a:r>
          <a:r>
            <a:rPr lang="th-TH" sz="2400" b="1" u="none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ชาย </a:t>
          </a:r>
          <a:r>
            <a:rPr lang="th-TH" sz="24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37.5</a:t>
          </a:r>
          <a:r>
            <a:rPr lang="en-US" sz="24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% ) </a:t>
          </a:r>
          <a:r>
            <a:rPr lang="th-TH" sz="24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  </a:t>
          </a:r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ขณะที่อัตราการสูบบุหรี่ปัจจุบันของประชากรหญิงอายุ </a:t>
          </a: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15</a:t>
          </a:r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 ปีขึ้นไป ไม่เพิ่มขึ้นจากฐานข้อมูลการสำรวจปี พ.ศ. </a:t>
          </a: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2552   </a:t>
          </a:r>
          <a:r>
            <a:rPr lang="en-US" sz="24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(</a:t>
          </a:r>
          <a:r>
            <a:rPr lang="th-TH" sz="24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หญิง </a:t>
          </a:r>
          <a:r>
            <a:rPr lang="en-US" sz="24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2%)</a:t>
          </a:r>
          <a:endParaRPr lang="th-TH" sz="2400" b="1" dirty="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gm:t>
    </dgm:pt>
    <dgm:pt modelId="{A12785AC-6726-4E95-A144-E262FEB8E2AF}" type="parTrans" cxnId="{E622EC56-CF97-458A-9CDC-5940182A8F87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1452ED49-5821-45F5-B484-CAE2CF9643A6}" type="sibTrans" cxnId="{E622EC56-CF97-458A-9CDC-5940182A8F87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33107204-7390-481D-9225-4233CAF729AD}">
      <dgm:prSet custT="1"/>
      <dgm:spPr/>
      <dgm:t>
        <a:bodyPr/>
        <a:lstStyle/>
        <a:p>
          <a:pPr rtl="0"/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ปริมาณการบริโภคยาสูบต่อหัวประชากรต่อปี ลดลงไม่น้อยกว่าร้อยละ </a:t>
          </a: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20</a:t>
          </a:r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 จากปี พ.ศ. </a:t>
          </a: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2552 </a:t>
          </a:r>
          <a:r>
            <a:rPr lang="th-TH" sz="24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(</a:t>
          </a:r>
          <a:r>
            <a:rPr lang="th-TH" sz="2400" b="1" dirty="0" smtClean="0">
              <a:solidFill>
                <a:srgbClr val="FF0000"/>
              </a:solidFill>
            </a:rPr>
            <a:t>547 มวนต่อคนต่อปี)</a:t>
          </a:r>
          <a:endParaRPr lang="th-TH" sz="2400" b="1" dirty="0">
            <a:solidFill>
              <a:srgbClr val="FF0000"/>
            </a:solidFill>
            <a:latin typeface="FreesiaUPC" pitchFamily="34" charset="-34"/>
            <a:cs typeface="FreesiaUPC" pitchFamily="34" charset="-34"/>
          </a:endParaRPr>
        </a:p>
      </dgm:t>
    </dgm:pt>
    <dgm:pt modelId="{FF2B875F-18F7-4A05-8A78-A2D3D0ED00A6}" type="parTrans" cxnId="{A462D57D-C92C-4842-94FB-EBB0F0F441D6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15E09064-1832-41B6-A700-7812EBDB0CCA}" type="sibTrans" cxnId="{A462D57D-C92C-4842-94FB-EBB0F0F441D6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FBE3C795-93AE-4369-AA9C-A7EE2345D8C5}">
      <dgm:prSet custT="1"/>
      <dgm:spPr/>
      <dgm:t>
        <a:bodyPr/>
        <a:lstStyle/>
        <a:p>
          <a:pPr rtl="0"/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ควบคุมมิให้อัตราการบริโภคยาสูบชนิดอื่นๆ (บุหรี่ไร้ควัน) เพิ่มขึ้นจากฐานข้อมูลการสำรวจปี พ.ศ. </a:t>
          </a: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2552  </a:t>
          </a:r>
          <a:r>
            <a:rPr lang="en-US" sz="24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(</a:t>
          </a:r>
          <a:r>
            <a:rPr lang="th-TH" sz="2400" dirty="0" smtClean="0">
              <a:solidFill>
                <a:srgbClr val="FF0000"/>
              </a:solidFill>
            </a:rPr>
            <a:t>3.9</a:t>
          </a:r>
          <a:r>
            <a:rPr lang="en-US" sz="2400" dirty="0" smtClean="0">
              <a:solidFill>
                <a:srgbClr val="FF0000"/>
              </a:solidFill>
            </a:rPr>
            <a:t>%)</a:t>
          </a:r>
          <a:endParaRPr lang="th-TH" sz="2400" b="1" dirty="0">
            <a:solidFill>
              <a:srgbClr val="FF0000"/>
            </a:solidFill>
            <a:latin typeface="FreesiaUPC" pitchFamily="34" charset="-34"/>
            <a:cs typeface="FreesiaUPC" pitchFamily="34" charset="-34"/>
          </a:endParaRPr>
        </a:p>
      </dgm:t>
    </dgm:pt>
    <dgm:pt modelId="{88FEC1BB-7D5D-4B25-8EA6-7C448EA3F9B7}" type="parTrans" cxnId="{B07F5E05-5CBD-43C9-95F7-685E6EDC0038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E4F6CD8F-5CFC-49BC-AF2B-D27D026F4CDB}" type="sibTrans" cxnId="{B07F5E05-5CBD-43C9-95F7-685E6EDC0038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AACA5061-F856-4CD6-BBA2-EF2108B95EB3}">
      <dgm:prSet custT="1"/>
      <dgm:spPr/>
      <dgm:t>
        <a:bodyPr/>
        <a:lstStyle/>
        <a:p>
          <a:pPr rtl="0"/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อัตราการได้รับควันบุหรี่มือสองของประชาชนลดลงร้อยละ</a:t>
          </a: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50 </a:t>
          </a:r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จากปี พ.ศ. </a:t>
          </a: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2552 </a:t>
          </a:r>
          <a:r>
            <a:rPr lang="en-US" sz="24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(</a:t>
          </a:r>
          <a:r>
            <a:rPr lang="en-US" sz="24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32.8 %)</a:t>
          </a:r>
          <a:endParaRPr lang="th-TH" sz="2400" b="1" dirty="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gm:t>
    </dgm:pt>
    <dgm:pt modelId="{CF2912AB-E637-48F5-A2E0-866A8D461367}" type="parTrans" cxnId="{57262974-485B-4501-856B-BB595971DFDA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197F78F3-19CF-4124-B5EE-2F856F5FFEB2}" type="sibTrans" cxnId="{57262974-485B-4501-856B-BB595971DFDA}">
      <dgm:prSet/>
      <dgm:spPr/>
      <dgm:t>
        <a:bodyPr/>
        <a:lstStyle/>
        <a:p>
          <a:endParaRPr lang="th-TH" sz="2400" b="1">
            <a:latin typeface="FreesiaUPC" pitchFamily="34" charset="-34"/>
            <a:cs typeface="FreesiaUPC" pitchFamily="34" charset="-34"/>
          </a:endParaRPr>
        </a:p>
      </dgm:t>
    </dgm:pt>
    <dgm:pt modelId="{BA51F6AF-A356-41D9-84CB-F31A0020132C}" type="pres">
      <dgm:prSet presAssocID="{04C6607C-5ADD-42A0-81E1-58AAE887C2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87DB17C-E855-45D9-86DF-22736C1899D6}" type="pres">
      <dgm:prSet presAssocID="{675D969F-9116-4AB4-A4A6-04608A3FDFCC}" presName="composite" presStyleCnt="0"/>
      <dgm:spPr/>
    </dgm:pt>
    <dgm:pt modelId="{81521AE3-31D1-42EF-859B-6CC22EB63AE4}" type="pres">
      <dgm:prSet presAssocID="{675D969F-9116-4AB4-A4A6-04608A3FDFC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BE11FA-45D5-4CD8-AABF-FB00C8FBF234}" type="pres">
      <dgm:prSet presAssocID="{675D969F-9116-4AB4-A4A6-04608A3FDFCC}" presName="descendantText" presStyleLbl="alignAcc1" presStyleIdx="0" presStyleCnt="4" custScaleY="15072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B4F4AC-E41C-4F08-8B23-86F8B5552A33}" type="pres">
      <dgm:prSet presAssocID="{28B5FBB4-220C-42AE-94BF-399238D381FF}" presName="sp" presStyleCnt="0"/>
      <dgm:spPr/>
    </dgm:pt>
    <dgm:pt modelId="{ECB47376-80EE-4E0D-BFB3-3C79D419F78F}" type="pres">
      <dgm:prSet presAssocID="{955ABD92-2E41-4534-8B65-598D6080CA88}" presName="composite" presStyleCnt="0"/>
      <dgm:spPr/>
    </dgm:pt>
    <dgm:pt modelId="{60CF5F8E-7630-45C1-B7CA-1CF6AB27360C}" type="pres">
      <dgm:prSet presAssocID="{955ABD92-2E41-4534-8B65-598D6080CA88}" presName="parentText" presStyleLbl="alignNode1" presStyleIdx="1" presStyleCnt="4" custLinFactNeighborX="-11152" custLinFactNeighborY="11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C149A7-7E6A-451C-BF28-38BD436AAD46}" type="pres">
      <dgm:prSet presAssocID="{955ABD92-2E41-4534-8B65-598D6080CA8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1A1580F-B363-4CB1-8FC1-FD074583984C}" type="pres">
      <dgm:prSet presAssocID="{5043295E-9662-470B-8B69-9073BCA9EDDB}" presName="sp" presStyleCnt="0"/>
      <dgm:spPr/>
    </dgm:pt>
    <dgm:pt modelId="{6883E53E-60CF-411E-9F9D-521E2017E622}" type="pres">
      <dgm:prSet presAssocID="{C5F381CF-2645-4675-8A55-F046405BD025}" presName="composite" presStyleCnt="0"/>
      <dgm:spPr/>
    </dgm:pt>
    <dgm:pt modelId="{79A1E5D3-81D5-4A71-B8DC-CF6F0EB2C21B}" type="pres">
      <dgm:prSet presAssocID="{C5F381CF-2645-4675-8A55-F046405BD02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8D32E3E-4CA3-4C60-86B7-55C4B89CE28C}" type="pres">
      <dgm:prSet presAssocID="{C5F381CF-2645-4675-8A55-F046405BD02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A62C6C-BBFE-4096-A25A-03D4DF41E552}" type="pres">
      <dgm:prSet presAssocID="{F92E2B2F-10C6-4AA8-B0BE-9EB49E5906B0}" presName="sp" presStyleCnt="0"/>
      <dgm:spPr/>
    </dgm:pt>
    <dgm:pt modelId="{E238800E-2340-4179-A3B8-9EEAEC708008}" type="pres">
      <dgm:prSet presAssocID="{D04C53CF-5C3D-4025-B8AF-8875CB3DB21A}" presName="composite" presStyleCnt="0"/>
      <dgm:spPr/>
    </dgm:pt>
    <dgm:pt modelId="{4C129D68-08DE-4656-9A9D-721372FF03D8}" type="pres">
      <dgm:prSet presAssocID="{D04C53CF-5C3D-4025-B8AF-8875CB3DB21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70A762-51B1-41EF-B2F7-D9A7385370A9}" type="pres">
      <dgm:prSet presAssocID="{D04C53CF-5C3D-4025-B8AF-8875CB3DB21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462D57D-C92C-4842-94FB-EBB0F0F441D6}" srcId="{955ABD92-2E41-4534-8B65-598D6080CA88}" destId="{33107204-7390-481D-9225-4233CAF729AD}" srcOrd="0" destOrd="0" parTransId="{FF2B875F-18F7-4A05-8A78-A2D3D0ED00A6}" sibTransId="{15E09064-1832-41B6-A700-7812EBDB0CCA}"/>
    <dgm:cxn modelId="{D2E51965-84F5-406E-8A9A-2E0FF7EEB924}" type="presOf" srcId="{675D969F-9116-4AB4-A4A6-04608A3FDFCC}" destId="{81521AE3-31D1-42EF-859B-6CC22EB63AE4}" srcOrd="0" destOrd="0" presId="urn:microsoft.com/office/officeart/2005/8/layout/chevron2"/>
    <dgm:cxn modelId="{74A4C050-6E49-4775-BB23-78CA5FB8C657}" type="presOf" srcId="{BE7FB376-B0F7-4D2A-9B25-C69C868A1E7B}" destId="{F6BE11FA-45D5-4CD8-AABF-FB00C8FBF234}" srcOrd="0" destOrd="0" presId="urn:microsoft.com/office/officeart/2005/8/layout/chevron2"/>
    <dgm:cxn modelId="{4D1EC454-EE5C-4A12-BC19-05D4AB1395CF}" srcId="{04C6607C-5ADD-42A0-81E1-58AAE887C262}" destId="{675D969F-9116-4AB4-A4A6-04608A3FDFCC}" srcOrd="0" destOrd="0" parTransId="{1AA438C7-A4E3-4E57-A4F3-E40623069C2A}" sibTransId="{28B5FBB4-220C-42AE-94BF-399238D381FF}"/>
    <dgm:cxn modelId="{51BB1067-6A1A-4A4D-BC31-10EA284B01C6}" srcId="{04C6607C-5ADD-42A0-81E1-58AAE887C262}" destId="{C5F381CF-2645-4675-8A55-F046405BD025}" srcOrd="2" destOrd="0" parTransId="{329E3F9B-4BEB-4EA4-B535-768272462D33}" sibTransId="{F92E2B2F-10C6-4AA8-B0BE-9EB49E5906B0}"/>
    <dgm:cxn modelId="{267ECA77-5BCA-4AAA-89C0-7EB425BCB16E}" type="presOf" srcId="{D04C53CF-5C3D-4025-B8AF-8875CB3DB21A}" destId="{4C129D68-08DE-4656-9A9D-721372FF03D8}" srcOrd="0" destOrd="0" presId="urn:microsoft.com/office/officeart/2005/8/layout/chevron2"/>
    <dgm:cxn modelId="{E622EC56-CF97-458A-9CDC-5940182A8F87}" srcId="{675D969F-9116-4AB4-A4A6-04608A3FDFCC}" destId="{BE7FB376-B0F7-4D2A-9B25-C69C868A1E7B}" srcOrd="0" destOrd="0" parTransId="{A12785AC-6726-4E95-A144-E262FEB8E2AF}" sibTransId="{1452ED49-5821-45F5-B484-CAE2CF9643A6}"/>
    <dgm:cxn modelId="{52E921A5-F0D6-4C15-840D-297316E0C0C2}" type="presOf" srcId="{C5F381CF-2645-4675-8A55-F046405BD025}" destId="{79A1E5D3-81D5-4A71-B8DC-CF6F0EB2C21B}" srcOrd="0" destOrd="0" presId="urn:microsoft.com/office/officeart/2005/8/layout/chevron2"/>
    <dgm:cxn modelId="{C062D566-822C-4653-A9D0-E6BDBF4A4548}" type="presOf" srcId="{FBE3C795-93AE-4369-AA9C-A7EE2345D8C5}" destId="{A8D32E3E-4CA3-4C60-86B7-55C4B89CE28C}" srcOrd="0" destOrd="0" presId="urn:microsoft.com/office/officeart/2005/8/layout/chevron2"/>
    <dgm:cxn modelId="{C66ADD1D-75F2-4078-A7F0-F5E7998042B5}" type="presOf" srcId="{33107204-7390-481D-9225-4233CAF729AD}" destId="{3BC149A7-7E6A-451C-BF28-38BD436AAD46}" srcOrd="0" destOrd="0" presId="urn:microsoft.com/office/officeart/2005/8/layout/chevron2"/>
    <dgm:cxn modelId="{82DFE6C0-17E6-446B-AD46-9BE484F83744}" type="presOf" srcId="{955ABD92-2E41-4534-8B65-598D6080CA88}" destId="{60CF5F8E-7630-45C1-B7CA-1CF6AB27360C}" srcOrd="0" destOrd="0" presId="urn:microsoft.com/office/officeart/2005/8/layout/chevron2"/>
    <dgm:cxn modelId="{2DBFEFEC-5F96-435A-8700-8BDB368765BD}" srcId="{04C6607C-5ADD-42A0-81E1-58AAE887C262}" destId="{D04C53CF-5C3D-4025-B8AF-8875CB3DB21A}" srcOrd="3" destOrd="0" parTransId="{7EDF587D-FD60-4F39-AB04-DA0EE6022EAC}" sibTransId="{8CE87D62-3DF7-494F-8F6E-1D0F54496854}"/>
    <dgm:cxn modelId="{57262974-485B-4501-856B-BB595971DFDA}" srcId="{D04C53CF-5C3D-4025-B8AF-8875CB3DB21A}" destId="{AACA5061-F856-4CD6-BBA2-EF2108B95EB3}" srcOrd="0" destOrd="0" parTransId="{CF2912AB-E637-48F5-A2E0-866A8D461367}" sibTransId="{197F78F3-19CF-4124-B5EE-2F856F5FFEB2}"/>
    <dgm:cxn modelId="{8EC4B02C-781F-485B-8933-E742E4704EC8}" type="presOf" srcId="{AACA5061-F856-4CD6-BBA2-EF2108B95EB3}" destId="{9D70A762-51B1-41EF-B2F7-D9A7385370A9}" srcOrd="0" destOrd="0" presId="urn:microsoft.com/office/officeart/2005/8/layout/chevron2"/>
    <dgm:cxn modelId="{B07F5E05-5CBD-43C9-95F7-685E6EDC0038}" srcId="{C5F381CF-2645-4675-8A55-F046405BD025}" destId="{FBE3C795-93AE-4369-AA9C-A7EE2345D8C5}" srcOrd="0" destOrd="0" parTransId="{88FEC1BB-7D5D-4B25-8EA6-7C448EA3F9B7}" sibTransId="{E4F6CD8F-5CFC-49BC-AF2B-D27D026F4CDB}"/>
    <dgm:cxn modelId="{747B6F67-AD1C-4460-B450-03BDF3BB53B1}" type="presOf" srcId="{04C6607C-5ADD-42A0-81E1-58AAE887C262}" destId="{BA51F6AF-A356-41D9-84CB-F31A0020132C}" srcOrd="0" destOrd="0" presId="urn:microsoft.com/office/officeart/2005/8/layout/chevron2"/>
    <dgm:cxn modelId="{51C60225-C114-4832-A3E5-0AF17DC4C0BB}" srcId="{04C6607C-5ADD-42A0-81E1-58AAE887C262}" destId="{955ABD92-2E41-4534-8B65-598D6080CA88}" srcOrd="1" destOrd="0" parTransId="{14AFD8E4-E06F-4F84-9EEE-22F7B2E35796}" sibTransId="{5043295E-9662-470B-8B69-9073BCA9EDDB}"/>
    <dgm:cxn modelId="{86F7EA06-A952-4CD0-AF9E-6EAE6AA87D27}" type="presParOf" srcId="{BA51F6AF-A356-41D9-84CB-F31A0020132C}" destId="{D87DB17C-E855-45D9-86DF-22736C1899D6}" srcOrd="0" destOrd="0" presId="urn:microsoft.com/office/officeart/2005/8/layout/chevron2"/>
    <dgm:cxn modelId="{CF1E6829-9001-4B9C-BD29-BE0AC2321F72}" type="presParOf" srcId="{D87DB17C-E855-45D9-86DF-22736C1899D6}" destId="{81521AE3-31D1-42EF-859B-6CC22EB63AE4}" srcOrd="0" destOrd="0" presId="urn:microsoft.com/office/officeart/2005/8/layout/chevron2"/>
    <dgm:cxn modelId="{1AD133BC-D856-4F35-ABA2-B59A2A24BD4C}" type="presParOf" srcId="{D87DB17C-E855-45D9-86DF-22736C1899D6}" destId="{F6BE11FA-45D5-4CD8-AABF-FB00C8FBF234}" srcOrd="1" destOrd="0" presId="urn:microsoft.com/office/officeart/2005/8/layout/chevron2"/>
    <dgm:cxn modelId="{7E09C382-154F-44E6-B64D-6F88CDA33C6B}" type="presParOf" srcId="{BA51F6AF-A356-41D9-84CB-F31A0020132C}" destId="{3CB4F4AC-E41C-4F08-8B23-86F8B5552A33}" srcOrd="1" destOrd="0" presId="urn:microsoft.com/office/officeart/2005/8/layout/chevron2"/>
    <dgm:cxn modelId="{9C123BB6-2913-4A33-87C5-48003BE1F430}" type="presParOf" srcId="{BA51F6AF-A356-41D9-84CB-F31A0020132C}" destId="{ECB47376-80EE-4E0D-BFB3-3C79D419F78F}" srcOrd="2" destOrd="0" presId="urn:microsoft.com/office/officeart/2005/8/layout/chevron2"/>
    <dgm:cxn modelId="{F0AAA087-E80A-46AF-8544-32640A8763CB}" type="presParOf" srcId="{ECB47376-80EE-4E0D-BFB3-3C79D419F78F}" destId="{60CF5F8E-7630-45C1-B7CA-1CF6AB27360C}" srcOrd="0" destOrd="0" presId="urn:microsoft.com/office/officeart/2005/8/layout/chevron2"/>
    <dgm:cxn modelId="{44EA0881-4F0E-4EAB-9281-E3FF2E9F0532}" type="presParOf" srcId="{ECB47376-80EE-4E0D-BFB3-3C79D419F78F}" destId="{3BC149A7-7E6A-451C-BF28-38BD436AAD46}" srcOrd="1" destOrd="0" presId="urn:microsoft.com/office/officeart/2005/8/layout/chevron2"/>
    <dgm:cxn modelId="{0E9D244A-EF68-4536-AB08-AF746B67DCE5}" type="presParOf" srcId="{BA51F6AF-A356-41D9-84CB-F31A0020132C}" destId="{81A1580F-B363-4CB1-8FC1-FD074583984C}" srcOrd="3" destOrd="0" presId="urn:microsoft.com/office/officeart/2005/8/layout/chevron2"/>
    <dgm:cxn modelId="{DECCF4F0-4319-457A-935D-BFFB7CFCD0CF}" type="presParOf" srcId="{BA51F6AF-A356-41D9-84CB-F31A0020132C}" destId="{6883E53E-60CF-411E-9F9D-521E2017E622}" srcOrd="4" destOrd="0" presId="urn:microsoft.com/office/officeart/2005/8/layout/chevron2"/>
    <dgm:cxn modelId="{6AFB1D05-F884-46BD-B067-F36A2164D7B6}" type="presParOf" srcId="{6883E53E-60CF-411E-9F9D-521E2017E622}" destId="{79A1E5D3-81D5-4A71-B8DC-CF6F0EB2C21B}" srcOrd="0" destOrd="0" presId="urn:microsoft.com/office/officeart/2005/8/layout/chevron2"/>
    <dgm:cxn modelId="{70E0AA73-BA3C-4296-A32E-F959EF2217CD}" type="presParOf" srcId="{6883E53E-60CF-411E-9F9D-521E2017E622}" destId="{A8D32E3E-4CA3-4C60-86B7-55C4B89CE28C}" srcOrd="1" destOrd="0" presId="urn:microsoft.com/office/officeart/2005/8/layout/chevron2"/>
    <dgm:cxn modelId="{2A7A8B81-D727-4148-A46D-7B5711672EBB}" type="presParOf" srcId="{BA51F6AF-A356-41D9-84CB-F31A0020132C}" destId="{C2A62C6C-BBFE-4096-A25A-03D4DF41E552}" srcOrd="5" destOrd="0" presId="urn:microsoft.com/office/officeart/2005/8/layout/chevron2"/>
    <dgm:cxn modelId="{FF33FD02-7428-44CA-A36C-C6EDD7239565}" type="presParOf" srcId="{BA51F6AF-A356-41D9-84CB-F31A0020132C}" destId="{E238800E-2340-4179-A3B8-9EEAEC708008}" srcOrd="6" destOrd="0" presId="urn:microsoft.com/office/officeart/2005/8/layout/chevron2"/>
    <dgm:cxn modelId="{DA446441-2280-4185-9640-0FAB409F93A1}" type="presParOf" srcId="{E238800E-2340-4179-A3B8-9EEAEC708008}" destId="{4C129D68-08DE-4656-9A9D-721372FF03D8}" srcOrd="0" destOrd="0" presId="urn:microsoft.com/office/officeart/2005/8/layout/chevron2"/>
    <dgm:cxn modelId="{5E83EE14-1B47-4437-8C50-6183FFFA0415}" type="presParOf" srcId="{E238800E-2340-4179-A3B8-9EEAEC708008}" destId="{9D70A762-51B1-41EF-B2F7-D9A7385370A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9FA19C-0C74-40C6-B277-AB81E5F882F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910924E5-2BA7-4180-AE0F-A42E75822B7C}">
      <dgm:prSet custT="1"/>
      <dgm:spPr/>
      <dgm:t>
        <a:bodyPr/>
        <a:lstStyle/>
        <a:p>
          <a:pPr algn="ctr" rtl="0"/>
          <a:r>
            <a:rPr lang="th-TH" sz="3000" b="1" dirty="0" smtClean="0">
              <a:latin typeface="Freesia News"/>
            </a:rPr>
            <a:t>ร้อยละของสถานบริการสาธารณสุขและส่งเสริมสุขภาพปลอดบุหรี่</a:t>
          </a:r>
          <a:endParaRPr lang="th-TH" sz="3000" b="1" dirty="0">
            <a:latin typeface="Freesia News"/>
          </a:endParaRPr>
        </a:p>
      </dgm:t>
    </dgm:pt>
    <dgm:pt modelId="{3F07319F-6486-44A3-97DB-5233F6FA44FD}" type="parTrans" cxnId="{26C4B61A-78DE-4A4D-B3EF-9F2659041B50}">
      <dgm:prSet/>
      <dgm:spPr/>
      <dgm:t>
        <a:bodyPr/>
        <a:lstStyle/>
        <a:p>
          <a:pPr algn="ctr"/>
          <a:endParaRPr lang="th-TH" sz="380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E6F7D79F-845F-4F5E-B863-9A7748647499}" type="sibTrans" cxnId="{26C4B61A-78DE-4A4D-B3EF-9F2659041B50}">
      <dgm:prSet/>
      <dgm:spPr/>
      <dgm:t>
        <a:bodyPr/>
        <a:lstStyle/>
        <a:p>
          <a:pPr algn="ctr"/>
          <a:endParaRPr lang="th-TH" sz="380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53A85EFE-738A-4D4D-B95A-63A2883B3AAD}" type="pres">
      <dgm:prSet presAssocID="{529FA19C-0C74-40C6-B277-AB81E5F882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D484716-2876-48F7-A8B6-9C09704663BB}" type="pres">
      <dgm:prSet presAssocID="{910924E5-2BA7-4180-AE0F-A42E75822B7C}" presName="parentText" presStyleLbl="node1" presStyleIdx="0" presStyleCnt="1" custLinFactNeighborX="901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6C4B61A-78DE-4A4D-B3EF-9F2659041B50}" srcId="{529FA19C-0C74-40C6-B277-AB81E5F882F0}" destId="{910924E5-2BA7-4180-AE0F-A42E75822B7C}" srcOrd="0" destOrd="0" parTransId="{3F07319F-6486-44A3-97DB-5233F6FA44FD}" sibTransId="{E6F7D79F-845F-4F5E-B863-9A7748647499}"/>
    <dgm:cxn modelId="{4032259A-2BD2-478B-950B-03168F1E8828}" type="presOf" srcId="{910924E5-2BA7-4180-AE0F-A42E75822B7C}" destId="{5D484716-2876-48F7-A8B6-9C09704663BB}" srcOrd="0" destOrd="0" presId="urn:microsoft.com/office/officeart/2005/8/layout/vList2"/>
    <dgm:cxn modelId="{F8FCE4DF-1A40-43B4-A16F-0F7733E9196C}" type="presOf" srcId="{529FA19C-0C74-40C6-B277-AB81E5F882F0}" destId="{53A85EFE-738A-4D4D-B95A-63A2883B3AAD}" srcOrd="0" destOrd="0" presId="urn:microsoft.com/office/officeart/2005/8/layout/vList2"/>
    <dgm:cxn modelId="{06C4D15A-79D4-413D-83DA-7B6A7E2B75AE}" type="presParOf" srcId="{53A85EFE-738A-4D4D-B95A-63A2883B3AAD}" destId="{5D484716-2876-48F7-A8B6-9C09704663BB}" srcOrd="0" destOrd="0" presId="urn:microsoft.com/office/officeart/2005/8/layout/vList2"/>
  </dgm:cxnLst>
  <dgm:bg>
    <a:solidFill>
      <a:srgbClr val="00206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9FA19C-0C74-40C6-B277-AB81E5F882F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910924E5-2BA7-4180-AE0F-A42E75822B7C}">
      <dgm:prSet custT="1"/>
      <dgm:spPr/>
      <dgm:t>
        <a:bodyPr/>
        <a:lstStyle/>
        <a:p>
          <a:pPr algn="ctr" rtl="0"/>
          <a:r>
            <a:rPr lang="th-TH" sz="3000" b="1" dirty="0" smtClean="0">
              <a:latin typeface="Freesia News"/>
            </a:rPr>
            <a:t>ร้อยละของสถานบริการสาธารณสุขและส่งเสริมสุขภาพปลอดบุหรี่</a:t>
          </a:r>
          <a:endParaRPr lang="th-TH" sz="3000" b="1" dirty="0">
            <a:latin typeface="Freesia News"/>
          </a:endParaRPr>
        </a:p>
      </dgm:t>
    </dgm:pt>
    <dgm:pt modelId="{3F07319F-6486-44A3-97DB-5233F6FA44FD}" type="parTrans" cxnId="{26C4B61A-78DE-4A4D-B3EF-9F2659041B50}">
      <dgm:prSet/>
      <dgm:spPr/>
      <dgm:t>
        <a:bodyPr/>
        <a:lstStyle/>
        <a:p>
          <a:pPr algn="ctr"/>
          <a:endParaRPr lang="th-TH" sz="380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E6F7D79F-845F-4F5E-B863-9A7748647499}" type="sibTrans" cxnId="{26C4B61A-78DE-4A4D-B3EF-9F2659041B50}">
      <dgm:prSet/>
      <dgm:spPr/>
      <dgm:t>
        <a:bodyPr/>
        <a:lstStyle/>
        <a:p>
          <a:pPr algn="ctr"/>
          <a:endParaRPr lang="th-TH" sz="380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53A85EFE-738A-4D4D-B95A-63A2883B3AAD}" type="pres">
      <dgm:prSet presAssocID="{529FA19C-0C74-40C6-B277-AB81E5F882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D484716-2876-48F7-A8B6-9C09704663BB}" type="pres">
      <dgm:prSet presAssocID="{910924E5-2BA7-4180-AE0F-A42E75822B7C}" presName="parentText" presStyleLbl="node1" presStyleIdx="0" presStyleCnt="1" custLinFactNeighborX="901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6860935-706C-4566-B75F-4CCAC56A4B72}" type="presOf" srcId="{910924E5-2BA7-4180-AE0F-A42E75822B7C}" destId="{5D484716-2876-48F7-A8B6-9C09704663BB}" srcOrd="0" destOrd="0" presId="urn:microsoft.com/office/officeart/2005/8/layout/vList2"/>
    <dgm:cxn modelId="{26C4B61A-78DE-4A4D-B3EF-9F2659041B50}" srcId="{529FA19C-0C74-40C6-B277-AB81E5F882F0}" destId="{910924E5-2BA7-4180-AE0F-A42E75822B7C}" srcOrd="0" destOrd="0" parTransId="{3F07319F-6486-44A3-97DB-5233F6FA44FD}" sibTransId="{E6F7D79F-845F-4F5E-B863-9A7748647499}"/>
    <dgm:cxn modelId="{A304E344-EDDD-4C5F-8F7E-BB0EF356C38C}" type="presOf" srcId="{529FA19C-0C74-40C6-B277-AB81E5F882F0}" destId="{53A85EFE-738A-4D4D-B95A-63A2883B3AAD}" srcOrd="0" destOrd="0" presId="urn:microsoft.com/office/officeart/2005/8/layout/vList2"/>
    <dgm:cxn modelId="{94E46B14-BD5B-4C97-B43F-5D8B04657BB2}" type="presParOf" srcId="{53A85EFE-738A-4D4D-B95A-63A2883B3AAD}" destId="{5D484716-2876-48F7-A8B6-9C09704663BB}" srcOrd="0" destOrd="0" presId="urn:microsoft.com/office/officeart/2005/8/layout/vList2"/>
  </dgm:cxnLst>
  <dgm:bg>
    <a:solidFill>
      <a:srgbClr val="00206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EE716B-7FF8-448C-BFF6-91840F8EDFF6}">
      <dsp:nvSpPr>
        <dsp:cNvPr id="0" name=""/>
        <dsp:cNvSpPr/>
      </dsp:nvSpPr>
      <dsp:spPr>
        <a:xfrm>
          <a:off x="0" y="15061"/>
          <a:ext cx="8839369" cy="8439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เยาวชนเริ่มสูบบุหรี่เป็นประจำที่อายุน้อยลง จาก 18.5 ปี </a:t>
          </a:r>
          <a:endParaRPr lang="en-US" sz="2400" b="1" kern="1200" dirty="0" smtClean="0">
            <a:latin typeface="Tahoma" pitchFamily="34" charset="0"/>
            <a:cs typeface="Tahoma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เป็น 17.4 ปี</a:t>
          </a:r>
          <a:endParaRPr lang="th-TH" sz="2400" b="1" kern="1200" dirty="0">
            <a:latin typeface="Tahoma" pitchFamily="34" charset="0"/>
            <a:cs typeface="Tahoma" pitchFamily="34" charset="0"/>
          </a:endParaRPr>
        </a:p>
      </dsp:txBody>
      <dsp:txXfrm>
        <a:off x="0" y="15061"/>
        <a:ext cx="8839369" cy="843903"/>
      </dsp:txXfrm>
    </dsp:sp>
    <dsp:sp modelId="{F0E5109C-2B16-4C59-A01D-AEA8C46D2AB5}">
      <dsp:nvSpPr>
        <dsp:cNvPr id="0" name=""/>
        <dsp:cNvSpPr/>
      </dsp:nvSpPr>
      <dsp:spPr>
        <a:xfrm>
          <a:off x="0" y="971284"/>
          <a:ext cx="8839369" cy="1192496"/>
        </a:xfrm>
        <a:prstGeom prst="roundRect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จำนวนและอัตราการสูบบุหรี่ มีแนวโน้มเพิ่มขึ้น โดยเฉพาะกลุ่มอายุ 15</a:t>
          </a:r>
          <a:r>
            <a:rPr lang="en-US" sz="2400" b="1" kern="1200" dirty="0" smtClean="0">
              <a:latin typeface="Tahoma" pitchFamily="34" charset="0"/>
              <a:cs typeface="Tahoma" pitchFamily="34" charset="0"/>
            </a:rPr>
            <a:t> – </a:t>
          </a: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17 ปี เพิ่มจากร้อยละ 19.8 เป็นร้อยละ 21.7</a:t>
          </a:r>
          <a:endParaRPr lang="th-TH" sz="2400" b="1" kern="1200" dirty="0">
            <a:latin typeface="Tahoma" pitchFamily="34" charset="0"/>
            <a:cs typeface="Tahoma" pitchFamily="34" charset="0"/>
          </a:endParaRPr>
        </a:p>
      </dsp:txBody>
      <dsp:txXfrm>
        <a:off x="0" y="971284"/>
        <a:ext cx="8839369" cy="1192496"/>
      </dsp:txXfrm>
    </dsp:sp>
    <dsp:sp modelId="{3D405FB3-C6C8-41EB-A136-7038ED307C48}">
      <dsp:nvSpPr>
        <dsp:cNvPr id="0" name=""/>
        <dsp:cNvSpPr/>
      </dsp:nvSpPr>
      <dsp:spPr>
        <a:xfrm>
          <a:off x="0" y="2276100"/>
          <a:ext cx="8839369" cy="1813792"/>
        </a:xfrm>
        <a:prstGeom prst="roundRect">
          <a:avLst/>
        </a:prstGeom>
        <a:solidFill>
          <a:schemeClr val="accent3">
            <a:hueOff val="-11217626"/>
            <a:satOff val="-5768"/>
            <a:lumOff val="-248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เยาวชนอายุน้อยกว่า 18 ปี ยังคงเข้าถึงและซื้อบุหรี่ซิกา</a:t>
          </a:r>
          <a:r>
            <a:rPr lang="th-TH" sz="2400" b="1" kern="1200" dirty="0" err="1" smtClean="0">
              <a:latin typeface="Tahoma" pitchFamily="34" charset="0"/>
              <a:cs typeface="Tahoma" pitchFamily="34" charset="0"/>
            </a:rPr>
            <a:t>แรต</a:t>
          </a: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ได้โดยง่าย โดยเฉพาะอย่างยิ่งจากร้านขายของชำ ใกล้ที่พักอาศัย  ซึ่งมีการซื้อบุหรี่แบบแบ่งมวนขายเพิ่มขึ้นจากร้อยละ  84.3 </a:t>
          </a:r>
          <a:endParaRPr lang="en-US" sz="2400" b="1" kern="1200" dirty="0" smtClean="0">
            <a:latin typeface="Tahoma" pitchFamily="34" charset="0"/>
            <a:cs typeface="Tahoma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เป็นร้อยละ 88.3  </a:t>
          </a:r>
          <a:endParaRPr lang="th-TH" sz="2400" b="1" kern="1200" dirty="0">
            <a:latin typeface="Tahoma" pitchFamily="34" charset="0"/>
            <a:cs typeface="Tahoma" pitchFamily="34" charset="0"/>
          </a:endParaRPr>
        </a:p>
      </dsp:txBody>
      <dsp:txXfrm>
        <a:off x="0" y="2276100"/>
        <a:ext cx="8839369" cy="1813792"/>
      </dsp:txXfrm>
    </dsp:sp>
    <dsp:sp modelId="{596D1746-6C45-4047-AF52-A7FAFAA68BA4}">
      <dsp:nvSpPr>
        <dsp:cNvPr id="0" name=""/>
        <dsp:cNvSpPr/>
      </dsp:nvSpPr>
      <dsp:spPr>
        <a:xfrm>
          <a:off x="0" y="4217273"/>
          <a:ext cx="8839369" cy="1595049"/>
        </a:xfrm>
        <a:prstGeom prst="roundRect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อัตราการสูบบุหรี่แบ่งตามรายภาคยังสูงโดยเฉพาะ</a:t>
          </a:r>
          <a:r>
            <a:rPr lang="en-US" sz="2400" b="1" kern="1200" dirty="0" smtClean="0">
              <a:latin typeface="Tahoma" pitchFamily="34" charset="0"/>
              <a:cs typeface="Tahoma" pitchFamily="34" charset="0"/>
            </a:rPr>
            <a:t>  </a:t>
          </a: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1)ภาคใต้ (ร้อยละ </a:t>
          </a:r>
          <a:r>
            <a:rPr lang="en-US" sz="2400" b="1" kern="1200" dirty="0" smtClean="0">
              <a:latin typeface="Tahoma" pitchFamily="34" charset="0"/>
              <a:cs typeface="Tahoma" pitchFamily="34" charset="0"/>
            </a:rPr>
            <a:t>29.9)</a:t>
          </a: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 </a:t>
          </a:r>
          <a:r>
            <a:rPr lang="en-US" sz="2400" b="1" kern="1200" dirty="0" smtClean="0">
              <a:latin typeface="Tahoma" pitchFamily="34" charset="0"/>
              <a:cs typeface="Tahoma" pitchFamily="34" charset="0"/>
            </a:rPr>
            <a:t>  2</a:t>
          </a: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)ภาคตะวันออกเฉียงเหนือ (ร้อยละ </a:t>
          </a:r>
          <a:r>
            <a:rPr lang="en-US" sz="2400" b="1" kern="1200" dirty="0" smtClean="0">
              <a:latin typeface="Tahoma" pitchFamily="34" charset="0"/>
              <a:cs typeface="Tahoma" pitchFamily="34" charset="0"/>
            </a:rPr>
            <a:t>25.1)</a:t>
          </a: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  </a:t>
          </a:r>
          <a:endParaRPr lang="en-US" sz="2400" b="1" kern="1200" dirty="0" smtClean="0">
            <a:latin typeface="Tahoma" pitchFamily="34" charset="0"/>
            <a:cs typeface="Tahoma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3)ภาคกลาง (ร้อยละ 23</a:t>
          </a:r>
          <a:r>
            <a:rPr lang="en-US" sz="2400" b="1" kern="1200" dirty="0" smtClean="0">
              <a:latin typeface="Tahoma" pitchFamily="34" charset="0"/>
              <a:cs typeface="Tahoma" pitchFamily="34" charset="0"/>
            </a:rPr>
            <a:t>.</a:t>
          </a: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4</a:t>
          </a:r>
          <a:r>
            <a:rPr lang="en-US" sz="2400" b="1" kern="1200" dirty="0" smtClean="0">
              <a:latin typeface="Tahoma" pitchFamily="34" charset="0"/>
              <a:cs typeface="Tahoma" pitchFamily="34" charset="0"/>
            </a:rPr>
            <a:t>)</a:t>
          </a: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 และ 4)ภาคเหนือ (ร้อยละ </a:t>
          </a:r>
          <a:r>
            <a:rPr lang="en-US" sz="2400" b="1" kern="1200" dirty="0" smtClean="0">
              <a:latin typeface="Tahoma" pitchFamily="34" charset="0"/>
              <a:cs typeface="Tahoma" pitchFamily="34" charset="0"/>
            </a:rPr>
            <a:t>21.7)</a:t>
          </a:r>
          <a:endParaRPr lang="en-US" sz="2400" b="1" kern="1200" dirty="0">
            <a:latin typeface="Tahoma" pitchFamily="34" charset="0"/>
            <a:cs typeface="Tahoma" pitchFamily="34" charset="0"/>
          </a:endParaRPr>
        </a:p>
      </dsp:txBody>
      <dsp:txXfrm>
        <a:off x="0" y="4217273"/>
        <a:ext cx="8839369" cy="15950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B69251-0DD4-48CC-9489-9F19360974F9}">
      <dsp:nvSpPr>
        <dsp:cNvPr id="0" name=""/>
        <dsp:cNvSpPr/>
      </dsp:nvSpPr>
      <dsp:spPr>
        <a:xfrm>
          <a:off x="0" y="48738"/>
          <a:ext cx="8750205" cy="1483241"/>
        </a:xfrm>
        <a:prstGeom prst="roundRect">
          <a:avLst/>
        </a:prstGeom>
        <a:solidFill>
          <a:schemeClr val="accent6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อัตราการบริโภคยาสูบชนิดมีควัน ในปี 2554 พบชนบทสูบมากกว่าในเมือง (ร้อยละ 25.9 และร้อยละ 20.3 ) โดยแบ่งเป็นบุหรี่โรงงาน ร้อยละ 15.2 และบุหรี่มวนเอง    ร้อยละ 14.4 </a:t>
          </a:r>
          <a:endParaRPr lang="th-TH" sz="2400" b="1" kern="1200" dirty="0">
            <a:latin typeface="Tahoma" pitchFamily="34" charset="0"/>
            <a:cs typeface="Tahoma" pitchFamily="34" charset="0"/>
          </a:endParaRPr>
        </a:p>
      </dsp:txBody>
      <dsp:txXfrm>
        <a:off x="0" y="48738"/>
        <a:ext cx="8750205" cy="1483241"/>
      </dsp:txXfrm>
    </dsp:sp>
    <dsp:sp modelId="{94513F73-3CC9-45DA-9B23-EAEAF41C5D6F}">
      <dsp:nvSpPr>
        <dsp:cNvPr id="0" name=""/>
        <dsp:cNvSpPr/>
      </dsp:nvSpPr>
      <dsp:spPr>
        <a:xfrm>
          <a:off x="0" y="1498788"/>
          <a:ext cx="8750205" cy="1324476"/>
        </a:xfrm>
        <a:prstGeom prst="roundRect">
          <a:avLst/>
        </a:prstGeom>
        <a:solidFill>
          <a:srgbClr val="00B0F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ผู้ที่สูบบุหรี่ นิยมซื้อบุหรี่ราคาถูกเพิ่มขึ้น จาก 2 ใน 10 </a:t>
          </a:r>
          <a:endParaRPr lang="en-US" sz="2400" b="1" kern="1200" dirty="0" smtClean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เป็น 4 ใน 10 </a:t>
          </a:r>
          <a:endParaRPr lang="th-TH" sz="2400" b="1" kern="1200" dirty="0">
            <a:latin typeface="Tahoma" pitchFamily="34" charset="0"/>
            <a:cs typeface="Tahoma" pitchFamily="34" charset="0"/>
          </a:endParaRPr>
        </a:p>
      </dsp:txBody>
      <dsp:txXfrm>
        <a:off x="0" y="1498788"/>
        <a:ext cx="8750205" cy="1324476"/>
      </dsp:txXfrm>
    </dsp:sp>
    <dsp:sp modelId="{2C8076BD-5777-41B1-9B5C-45103E1B6D7B}">
      <dsp:nvSpPr>
        <dsp:cNvPr id="0" name=""/>
        <dsp:cNvSpPr/>
      </dsp:nvSpPr>
      <dsp:spPr>
        <a:xfrm>
          <a:off x="0" y="2836202"/>
          <a:ext cx="8750205" cy="1324476"/>
        </a:xfrm>
        <a:prstGeom prst="roundRect">
          <a:avLst/>
        </a:prstGeom>
        <a:solidFill>
          <a:srgbClr val="0070C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บุหรี่เลี่ยงภาษี มีจำนวนเพิ่มขึ้นจากร้อยละ  2.6 เป็นร้อยละ 4.8 โดยเฉพาะกทม.และภาคใต้</a:t>
          </a:r>
          <a:endParaRPr lang="th-TH" sz="2400" b="1" kern="1200" dirty="0">
            <a:latin typeface="Tahoma" pitchFamily="34" charset="0"/>
            <a:cs typeface="Tahoma" pitchFamily="34" charset="0"/>
          </a:endParaRPr>
        </a:p>
      </dsp:txBody>
      <dsp:txXfrm>
        <a:off x="0" y="2836202"/>
        <a:ext cx="8750205" cy="1324476"/>
      </dsp:txXfrm>
    </dsp:sp>
    <dsp:sp modelId="{9C06CB57-6FB1-4013-B807-4A272170C69E}">
      <dsp:nvSpPr>
        <dsp:cNvPr id="0" name=""/>
        <dsp:cNvSpPr/>
      </dsp:nvSpPr>
      <dsp:spPr>
        <a:xfrm>
          <a:off x="0" y="4176225"/>
          <a:ext cx="8750205" cy="1324476"/>
        </a:xfrm>
        <a:prstGeom prst="roundRect">
          <a:avLst/>
        </a:prstGeom>
        <a:solidFill>
          <a:srgbClr val="7030A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ผู้ใช้ผลิตภัณฑ์ยาสูบปัจจุบันชนิดมีควันที่คิดจะเลิกสูบในปี 2554 โดยรวมร้อยละ 54.0 (ในเมืองร้อยละ 58.8 </a:t>
          </a:r>
          <a:endParaRPr lang="en-US" sz="2400" b="1" kern="1200" dirty="0" smtClean="0">
            <a:latin typeface="Tahoma" pitchFamily="34" charset="0"/>
            <a:cs typeface="Tahoma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ชนบทร้อยละ 52.0)</a:t>
          </a:r>
          <a:r>
            <a:rPr lang="th-TH" sz="2400" b="1" kern="1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 </a:t>
          </a:r>
          <a:endParaRPr lang="th-TH" sz="2400" b="1" kern="1200" dirty="0">
            <a:latin typeface="Tahoma" pitchFamily="34" charset="0"/>
            <a:cs typeface="Tahoma" pitchFamily="34" charset="0"/>
          </a:endParaRPr>
        </a:p>
      </dsp:txBody>
      <dsp:txXfrm>
        <a:off x="0" y="4176225"/>
        <a:ext cx="8750205" cy="13244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7AE41A-056E-446C-8428-AD0E1DCC45A9}">
      <dsp:nvSpPr>
        <dsp:cNvPr id="0" name=""/>
        <dsp:cNvSpPr/>
      </dsp:nvSpPr>
      <dsp:spPr>
        <a:xfrm>
          <a:off x="0" y="374290"/>
          <a:ext cx="849694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681BE-39D1-4A31-B7C5-F3774B52685C}">
      <dsp:nvSpPr>
        <dsp:cNvPr id="0" name=""/>
        <dsp:cNvSpPr/>
      </dsp:nvSpPr>
      <dsp:spPr>
        <a:xfrm>
          <a:off x="424847" y="7496"/>
          <a:ext cx="5947860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จังหวัดยังไม่เห็นความสำคัญของปัญหาการควบคุมยาสูบ</a:t>
          </a:r>
          <a:endParaRPr lang="th-TH" sz="2400" b="1" kern="1200" dirty="0">
            <a:latin typeface="FreesiaUPC" pitchFamily="34" charset="-34"/>
            <a:cs typeface="FreesiaUPC" pitchFamily="34" charset="-34"/>
          </a:endParaRPr>
        </a:p>
      </dsp:txBody>
      <dsp:txXfrm>
        <a:off x="424847" y="7496"/>
        <a:ext cx="5947860" cy="708480"/>
      </dsp:txXfrm>
    </dsp:sp>
    <dsp:sp modelId="{626D6693-2A0F-407D-A2DB-2AC61DFE4202}">
      <dsp:nvSpPr>
        <dsp:cNvPr id="0" name=""/>
        <dsp:cNvSpPr/>
      </dsp:nvSpPr>
      <dsp:spPr>
        <a:xfrm>
          <a:off x="0" y="1450376"/>
          <a:ext cx="849694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4206610"/>
              <a:satOff val="-2163"/>
              <a:lumOff val="-93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47E79-0B9C-4703-8629-D3C1B2AC128E}">
      <dsp:nvSpPr>
        <dsp:cNvPr id="0" name=""/>
        <dsp:cNvSpPr/>
      </dsp:nvSpPr>
      <dsp:spPr>
        <a:xfrm>
          <a:off x="424847" y="1096136"/>
          <a:ext cx="5947860" cy="708480"/>
        </a:xfrm>
        <a:prstGeom prst="roundRect">
          <a:avLst/>
        </a:prstGeom>
        <a:solidFill>
          <a:schemeClr val="accent3">
            <a:hueOff val="-4206610"/>
            <a:satOff val="-2163"/>
            <a:lumOff val="-93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การบังคับใช้กฎหมายยังไม่มีประสิทธิภาพ </a:t>
          </a:r>
          <a:endParaRPr lang="en-US" sz="2400" b="1" kern="1200" dirty="0">
            <a:latin typeface="FreesiaUPC" pitchFamily="34" charset="-34"/>
            <a:cs typeface="FreesiaUPC" pitchFamily="34" charset="-34"/>
          </a:endParaRPr>
        </a:p>
      </dsp:txBody>
      <dsp:txXfrm>
        <a:off x="424847" y="1096136"/>
        <a:ext cx="5947860" cy="708480"/>
      </dsp:txXfrm>
    </dsp:sp>
    <dsp:sp modelId="{796017A8-5FA6-4EDD-9F98-4F6717BCCA31}">
      <dsp:nvSpPr>
        <dsp:cNvPr id="0" name=""/>
        <dsp:cNvSpPr/>
      </dsp:nvSpPr>
      <dsp:spPr>
        <a:xfrm>
          <a:off x="0" y="2539016"/>
          <a:ext cx="849694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8413219"/>
              <a:satOff val="-4326"/>
              <a:lumOff val="-186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3FD1A-3DF0-4EC2-BA0E-AC6034F187BA}">
      <dsp:nvSpPr>
        <dsp:cNvPr id="0" name=""/>
        <dsp:cNvSpPr/>
      </dsp:nvSpPr>
      <dsp:spPr>
        <a:xfrm>
          <a:off x="424847" y="2184776"/>
          <a:ext cx="5947860" cy="708480"/>
        </a:xfrm>
        <a:prstGeom prst="roundRect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กลยุทธ์การตลาดของอุตสาหกรรมยาสูบเพิ่มมากขึ้น</a:t>
          </a:r>
          <a:endParaRPr lang="en-US" sz="2400" b="1" kern="1200" dirty="0">
            <a:latin typeface="FreesiaUPC" pitchFamily="34" charset="-34"/>
            <a:cs typeface="FreesiaUPC" pitchFamily="34" charset="-34"/>
          </a:endParaRPr>
        </a:p>
      </dsp:txBody>
      <dsp:txXfrm>
        <a:off x="424847" y="2184776"/>
        <a:ext cx="5947860" cy="708480"/>
      </dsp:txXfrm>
    </dsp:sp>
    <dsp:sp modelId="{5FE3D6F3-35B9-49AB-8625-F65B91808A49}">
      <dsp:nvSpPr>
        <dsp:cNvPr id="0" name=""/>
        <dsp:cNvSpPr/>
      </dsp:nvSpPr>
      <dsp:spPr>
        <a:xfrm>
          <a:off x="0" y="3627655"/>
          <a:ext cx="849694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12619828"/>
              <a:satOff val="-6489"/>
              <a:lumOff val="-279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98141-0CAA-4331-A95F-02C964C8B442}">
      <dsp:nvSpPr>
        <dsp:cNvPr id="0" name=""/>
        <dsp:cNvSpPr/>
      </dsp:nvSpPr>
      <dsp:spPr>
        <a:xfrm>
          <a:off x="424847" y="3273416"/>
          <a:ext cx="5947860" cy="708480"/>
        </a:xfrm>
        <a:prstGeom prst="roundRect">
          <a:avLst/>
        </a:prstGeom>
        <a:solidFill>
          <a:schemeClr val="accent3">
            <a:hueOff val="-12619828"/>
            <a:satOff val="-6489"/>
            <a:lumOff val="-279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กฎหมายที่ใช้ปัจจุบันไม่ทันสมัย</a:t>
          </a:r>
          <a:endParaRPr lang="en-US" sz="2400" b="1" kern="1200" dirty="0">
            <a:latin typeface="FreesiaUPC" pitchFamily="34" charset="-34"/>
            <a:cs typeface="FreesiaUPC" pitchFamily="34" charset="-34"/>
          </a:endParaRPr>
        </a:p>
      </dsp:txBody>
      <dsp:txXfrm>
        <a:off x="424847" y="3273416"/>
        <a:ext cx="5947860" cy="708480"/>
      </dsp:txXfrm>
    </dsp:sp>
    <dsp:sp modelId="{AD0D6CB3-27E9-40E2-BD31-A07260FA3498}">
      <dsp:nvSpPr>
        <dsp:cNvPr id="0" name=""/>
        <dsp:cNvSpPr/>
      </dsp:nvSpPr>
      <dsp:spPr>
        <a:xfrm>
          <a:off x="0" y="4716295"/>
          <a:ext cx="849694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1254E-01E8-424B-8BF8-F4CF85F0728A}">
      <dsp:nvSpPr>
        <dsp:cNvPr id="0" name=""/>
        <dsp:cNvSpPr/>
      </dsp:nvSpPr>
      <dsp:spPr>
        <a:xfrm>
          <a:off x="424847" y="4362055"/>
          <a:ext cx="5947860" cy="708480"/>
        </a:xfrm>
        <a:prstGeom prst="roundRect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spc="-100" baseline="0" dirty="0" smtClean="0">
              <a:latin typeface="FreesiaUPC" pitchFamily="34" charset="-34"/>
              <a:cs typeface="FreesiaUPC" pitchFamily="34" charset="-34"/>
            </a:rPr>
            <a:t>การให้บริการเลิกบุหรี่ยังไม่เป็นระบบ และครอบคลุมทุกระดับ</a:t>
          </a:r>
          <a:endParaRPr lang="en-US" sz="2400" b="1" kern="1200" spc="-100" baseline="0" dirty="0">
            <a:latin typeface="FreesiaUPC" pitchFamily="34" charset="-34"/>
            <a:cs typeface="FreesiaUPC" pitchFamily="34" charset="-34"/>
          </a:endParaRPr>
        </a:p>
      </dsp:txBody>
      <dsp:txXfrm>
        <a:off x="424847" y="4362055"/>
        <a:ext cx="5947860" cy="708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521AE3-31D1-42EF-859B-6CC22EB63AE4}">
      <dsp:nvSpPr>
        <dsp:cNvPr id="0" name=""/>
        <dsp:cNvSpPr/>
      </dsp:nvSpPr>
      <dsp:spPr>
        <a:xfrm rot="5400000">
          <a:off x="-216171" y="467165"/>
          <a:ext cx="1441142" cy="10087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1 </a:t>
          </a:r>
          <a:endParaRPr lang="th-TH" sz="2400" b="1" kern="1200" dirty="0">
            <a:latin typeface="FreesiaUPC" pitchFamily="34" charset="-34"/>
            <a:cs typeface="FreesiaUPC" pitchFamily="34" charset="-34"/>
          </a:endParaRPr>
        </a:p>
      </dsp:txBody>
      <dsp:txXfrm rot="5400000">
        <a:off x="-216171" y="467165"/>
        <a:ext cx="1441142" cy="1008799"/>
      </dsp:txXfrm>
    </dsp:sp>
    <dsp:sp modelId="{F6BE11FA-45D5-4CD8-AABF-FB00C8FBF234}">
      <dsp:nvSpPr>
        <dsp:cNvPr id="0" name=""/>
        <dsp:cNvSpPr/>
      </dsp:nvSpPr>
      <dsp:spPr>
        <a:xfrm rot="5400000">
          <a:off x="4170039" y="-3147836"/>
          <a:ext cx="1411923" cy="7734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อัตราการสูบบุหรี่ปัจจุบันของประชากรไทยอายุ </a:t>
          </a: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15</a:t>
          </a: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 ปีขึ้นไป โดยรวมและประชากรชาย ลดลงร้อยละ </a:t>
          </a: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10</a:t>
          </a: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 จากปี พ.ศ. </a:t>
          </a: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2552</a:t>
          </a: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 </a:t>
          </a:r>
          <a:r>
            <a:rPr lang="th-TH" sz="2400" b="1" kern="12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(โดยรวม </a:t>
          </a:r>
          <a:r>
            <a:rPr lang="th-TH" sz="2400" b="1" u="none" kern="12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18.7</a:t>
          </a:r>
          <a:r>
            <a:rPr lang="en-US" sz="2400" b="1" u="none" kern="12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%, </a:t>
          </a:r>
          <a:r>
            <a:rPr lang="th-TH" sz="2400" b="1" u="none" kern="12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ชาย </a:t>
          </a:r>
          <a:r>
            <a:rPr lang="th-TH" sz="2400" b="1" kern="12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37.5</a:t>
          </a:r>
          <a:r>
            <a:rPr lang="en-US" sz="2400" b="1" kern="12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% ) </a:t>
          </a:r>
          <a:r>
            <a:rPr lang="th-TH" sz="2400" b="1" kern="12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  </a:t>
          </a: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ขณะที่อัตราการสูบบุหรี่ปัจจุบันของประชากรหญิงอายุ </a:t>
          </a: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15</a:t>
          </a: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 ปีขึ้นไป ไม่เพิ่มขึ้นจากฐานข้อมูลการสำรวจปี พ.ศ. </a:t>
          </a: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2552   </a:t>
          </a:r>
          <a:r>
            <a:rPr lang="en-US" sz="2400" b="1" kern="1200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(</a:t>
          </a:r>
          <a:r>
            <a:rPr lang="th-TH" sz="2400" b="1" kern="1200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หญิง </a:t>
          </a:r>
          <a:r>
            <a:rPr lang="en-US" sz="2400" b="1" kern="12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2%)</a:t>
          </a:r>
          <a:endParaRPr lang="th-TH" sz="2400" b="1" kern="1200" dirty="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sp:txBody>
      <dsp:txXfrm rot="5400000">
        <a:off x="4170039" y="-3147836"/>
        <a:ext cx="1411923" cy="7734404"/>
      </dsp:txXfrm>
    </dsp:sp>
    <dsp:sp modelId="{60CF5F8E-7630-45C1-B7CA-1CF6AB27360C}">
      <dsp:nvSpPr>
        <dsp:cNvPr id="0" name=""/>
        <dsp:cNvSpPr/>
      </dsp:nvSpPr>
      <dsp:spPr>
        <a:xfrm rot="5400000">
          <a:off x="-216171" y="1772560"/>
          <a:ext cx="1441142" cy="1008799"/>
        </a:xfrm>
        <a:prstGeom prst="chevron">
          <a:avLst/>
        </a:prstGeom>
        <a:solidFill>
          <a:schemeClr val="accent4">
            <a:hueOff val="-1070112"/>
            <a:satOff val="13230"/>
            <a:lumOff val="-4313"/>
            <a:alphaOff val="0"/>
          </a:schemeClr>
        </a:solidFill>
        <a:ln w="11429" cap="flat" cmpd="sng" algn="ctr">
          <a:solidFill>
            <a:schemeClr val="accent4">
              <a:hueOff val="-1070112"/>
              <a:satOff val="13230"/>
              <a:lumOff val="-431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2 </a:t>
          </a:r>
          <a:endParaRPr lang="th-TH" sz="2400" b="1" kern="1200" dirty="0">
            <a:latin typeface="FreesiaUPC" pitchFamily="34" charset="-34"/>
            <a:cs typeface="FreesiaUPC" pitchFamily="34" charset="-34"/>
          </a:endParaRPr>
        </a:p>
      </dsp:txBody>
      <dsp:txXfrm rot="5400000">
        <a:off x="-216171" y="1772560"/>
        <a:ext cx="1441142" cy="1008799"/>
      </dsp:txXfrm>
    </dsp:sp>
    <dsp:sp modelId="{3BC149A7-7E6A-451C-BF28-38BD436AAD46}">
      <dsp:nvSpPr>
        <dsp:cNvPr id="0" name=""/>
        <dsp:cNvSpPr/>
      </dsp:nvSpPr>
      <dsp:spPr>
        <a:xfrm rot="5400000">
          <a:off x="4407630" y="-1844142"/>
          <a:ext cx="936742" cy="7734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-1070112"/>
              <a:satOff val="13230"/>
              <a:lumOff val="-431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ปริมาณการบริโภคยาสูบต่อหัวประชากรต่อปี ลดลงไม่น้อยกว่าร้อยละ </a:t>
          </a: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20</a:t>
          </a: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 จากปี พ.ศ. </a:t>
          </a: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2552 </a:t>
          </a:r>
          <a:r>
            <a:rPr lang="th-TH" sz="2400" b="1" kern="1200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(</a:t>
          </a:r>
          <a:r>
            <a:rPr lang="th-TH" sz="2400" b="1" kern="1200" dirty="0" smtClean="0">
              <a:solidFill>
                <a:srgbClr val="FF0000"/>
              </a:solidFill>
            </a:rPr>
            <a:t>547 มวนต่อคนต่อปี)</a:t>
          </a:r>
          <a:endParaRPr lang="th-TH" sz="2400" b="1" kern="1200" dirty="0">
            <a:solidFill>
              <a:srgbClr val="FF0000"/>
            </a:solidFill>
            <a:latin typeface="FreesiaUPC" pitchFamily="34" charset="-34"/>
            <a:cs typeface="FreesiaUPC" pitchFamily="34" charset="-34"/>
          </a:endParaRPr>
        </a:p>
      </dsp:txBody>
      <dsp:txXfrm rot="5400000">
        <a:off x="4407630" y="-1844142"/>
        <a:ext cx="936742" cy="7734404"/>
      </dsp:txXfrm>
    </dsp:sp>
    <dsp:sp modelId="{79A1E5D3-81D5-4A71-B8DC-CF6F0EB2C21B}">
      <dsp:nvSpPr>
        <dsp:cNvPr id="0" name=""/>
        <dsp:cNvSpPr/>
      </dsp:nvSpPr>
      <dsp:spPr>
        <a:xfrm rot="5400000">
          <a:off x="-216171" y="3074554"/>
          <a:ext cx="1441142" cy="1008799"/>
        </a:xfrm>
        <a:prstGeom prst="chevron">
          <a:avLst/>
        </a:prstGeom>
        <a:solidFill>
          <a:schemeClr val="accent4">
            <a:hueOff val="-2140224"/>
            <a:satOff val="26460"/>
            <a:lumOff val="-8626"/>
            <a:alphaOff val="0"/>
          </a:schemeClr>
        </a:solidFill>
        <a:ln w="11429" cap="flat" cmpd="sng" algn="ctr">
          <a:solidFill>
            <a:schemeClr val="accent4">
              <a:hueOff val="-2140224"/>
              <a:satOff val="26460"/>
              <a:lumOff val="-862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3 </a:t>
          </a:r>
          <a:endParaRPr lang="th-TH" sz="2400" b="1" kern="1200" dirty="0">
            <a:latin typeface="FreesiaUPC" pitchFamily="34" charset="-34"/>
            <a:cs typeface="FreesiaUPC" pitchFamily="34" charset="-34"/>
          </a:endParaRPr>
        </a:p>
      </dsp:txBody>
      <dsp:txXfrm rot="5400000">
        <a:off x="-216171" y="3074554"/>
        <a:ext cx="1441142" cy="1008799"/>
      </dsp:txXfrm>
    </dsp:sp>
    <dsp:sp modelId="{A8D32E3E-4CA3-4C60-86B7-55C4B89CE28C}">
      <dsp:nvSpPr>
        <dsp:cNvPr id="0" name=""/>
        <dsp:cNvSpPr/>
      </dsp:nvSpPr>
      <dsp:spPr>
        <a:xfrm rot="5400000">
          <a:off x="4407630" y="-540447"/>
          <a:ext cx="936742" cy="7734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-2140224"/>
              <a:satOff val="26460"/>
              <a:lumOff val="-862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ควบคุมมิให้อัตราการบริโภคยาสูบชนิดอื่นๆ (บุหรี่ไร้ควัน) เพิ่มขึ้นจากฐานข้อมูลการสำรวจปี พ.ศ. </a:t>
          </a: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2552  </a:t>
          </a:r>
          <a:r>
            <a:rPr lang="en-US" sz="2400" b="1" kern="1200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(</a:t>
          </a:r>
          <a:r>
            <a:rPr lang="th-TH" sz="2400" kern="1200" dirty="0" smtClean="0">
              <a:solidFill>
                <a:srgbClr val="FF0000"/>
              </a:solidFill>
            </a:rPr>
            <a:t>3.9</a:t>
          </a:r>
          <a:r>
            <a:rPr lang="en-US" sz="2400" kern="1200" dirty="0" smtClean="0">
              <a:solidFill>
                <a:srgbClr val="FF0000"/>
              </a:solidFill>
            </a:rPr>
            <a:t>%)</a:t>
          </a:r>
          <a:endParaRPr lang="th-TH" sz="2400" b="1" kern="1200" dirty="0">
            <a:solidFill>
              <a:srgbClr val="FF0000"/>
            </a:solidFill>
            <a:latin typeface="FreesiaUPC" pitchFamily="34" charset="-34"/>
            <a:cs typeface="FreesiaUPC" pitchFamily="34" charset="-34"/>
          </a:endParaRPr>
        </a:p>
      </dsp:txBody>
      <dsp:txXfrm rot="5400000">
        <a:off x="4407630" y="-540447"/>
        <a:ext cx="936742" cy="7734404"/>
      </dsp:txXfrm>
    </dsp:sp>
    <dsp:sp modelId="{4C129D68-08DE-4656-9A9D-721372FF03D8}">
      <dsp:nvSpPr>
        <dsp:cNvPr id="0" name=""/>
        <dsp:cNvSpPr/>
      </dsp:nvSpPr>
      <dsp:spPr>
        <a:xfrm rot="5400000">
          <a:off x="-216171" y="4378249"/>
          <a:ext cx="1441142" cy="1008799"/>
        </a:xfrm>
        <a:prstGeom prst="chevron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11429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4 </a:t>
          </a:r>
          <a:endParaRPr lang="th-TH" sz="2400" b="1" kern="1200" dirty="0">
            <a:latin typeface="FreesiaUPC" pitchFamily="34" charset="-34"/>
            <a:cs typeface="FreesiaUPC" pitchFamily="34" charset="-34"/>
          </a:endParaRPr>
        </a:p>
      </dsp:txBody>
      <dsp:txXfrm rot="5400000">
        <a:off x="-216171" y="4378249"/>
        <a:ext cx="1441142" cy="1008799"/>
      </dsp:txXfrm>
    </dsp:sp>
    <dsp:sp modelId="{9D70A762-51B1-41EF-B2F7-D9A7385370A9}">
      <dsp:nvSpPr>
        <dsp:cNvPr id="0" name=""/>
        <dsp:cNvSpPr/>
      </dsp:nvSpPr>
      <dsp:spPr>
        <a:xfrm rot="5400000">
          <a:off x="4407630" y="763247"/>
          <a:ext cx="936742" cy="7734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อัตราการได้รับควันบุหรี่มือสองของประชาชนลดลงร้อยละ</a:t>
          </a: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50 </a:t>
          </a: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จากปี พ.ศ. </a:t>
          </a: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2552 </a:t>
          </a:r>
          <a:r>
            <a:rPr lang="en-US" sz="2400" b="1" kern="1200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(</a:t>
          </a:r>
          <a:r>
            <a:rPr lang="en-US" sz="2400" b="1" kern="12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32.8 %)</a:t>
          </a:r>
          <a:endParaRPr lang="th-TH" sz="2400" b="1" kern="1200" dirty="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sp:txBody>
      <dsp:txXfrm rot="5400000">
        <a:off x="4407630" y="763247"/>
        <a:ext cx="936742" cy="773440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484716-2876-48F7-A8B6-9C09704663BB}">
      <dsp:nvSpPr>
        <dsp:cNvPr id="0" name=""/>
        <dsp:cNvSpPr/>
      </dsp:nvSpPr>
      <dsp:spPr>
        <a:xfrm>
          <a:off x="0" y="0"/>
          <a:ext cx="7992888" cy="5038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latin typeface="Freesia News"/>
            </a:rPr>
            <a:t>ร้อยละของสถานบริการสาธารณสุขและส่งเสริมสุขภาพปลอดบุหรี่</a:t>
          </a:r>
          <a:endParaRPr lang="th-TH" sz="3000" b="1" kern="1200" dirty="0">
            <a:latin typeface="Freesia News"/>
          </a:endParaRPr>
        </a:p>
      </dsp:txBody>
      <dsp:txXfrm>
        <a:off x="0" y="0"/>
        <a:ext cx="7992888" cy="50387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484716-2876-48F7-A8B6-9C09704663BB}">
      <dsp:nvSpPr>
        <dsp:cNvPr id="0" name=""/>
        <dsp:cNvSpPr/>
      </dsp:nvSpPr>
      <dsp:spPr>
        <a:xfrm>
          <a:off x="0" y="0"/>
          <a:ext cx="7992888" cy="5038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latin typeface="Freesia News"/>
            </a:rPr>
            <a:t>ร้อยละของสถานบริการสาธารณสุขและส่งเสริมสุขภาพปลอดบุหรี่</a:t>
          </a:r>
          <a:endParaRPr lang="th-TH" sz="3000" b="1" kern="1200" dirty="0">
            <a:latin typeface="Freesia News"/>
          </a:endParaRPr>
        </a:p>
      </dsp:txBody>
      <dsp:txXfrm>
        <a:off x="0" y="0"/>
        <a:ext cx="7992888" cy="50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E1870-E3E5-4440-A9E1-8FBFE7C91467}" type="datetimeFigureOut">
              <a:rPr lang="th-TH" smtClean="0"/>
              <a:pPr/>
              <a:t>12/12/55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510CB-4640-463F-83DD-9CC9FF6401A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2591" cy="497603"/>
          </a:xfrm>
          <a:prstGeom prst="rect">
            <a:avLst/>
          </a:prstGeom>
        </p:spPr>
        <p:txBody>
          <a:bodyPr vert="horz" lIns="91585" tIns="45794" rIns="91585" bIns="4579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9369" y="1"/>
            <a:ext cx="2952591" cy="497603"/>
          </a:xfrm>
          <a:prstGeom prst="rect">
            <a:avLst/>
          </a:prstGeom>
        </p:spPr>
        <p:txBody>
          <a:bodyPr vert="horz" lIns="91585" tIns="45794" rIns="91585" bIns="45794" rtlCol="0"/>
          <a:lstStyle>
            <a:lvl1pPr algn="r">
              <a:defRPr sz="1200"/>
            </a:lvl1pPr>
          </a:lstStyle>
          <a:p>
            <a:fld id="{F59AD224-94A0-46BF-9D76-C13C67186C47}" type="datetimeFigureOut">
              <a:rPr lang="th-TH" smtClean="0"/>
              <a:pPr/>
              <a:t>12/12/55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5" tIns="45794" rIns="91585" bIns="4579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879" y="4724838"/>
            <a:ext cx="5451795" cy="4475242"/>
          </a:xfrm>
          <a:prstGeom prst="rect">
            <a:avLst/>
          </a:prstGeom>
        </p:spPr>
        <p:txBody>
          <a:bodyPr vert="horz" lIns="91585" tIns="45794" rIns="91585" bIns="45794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6497"/>
            <a:ext cx="2952591" cy="497603"/>
          </a:xfrm>
          <a:prstGeom prst="rect">
            <a:avLst/>
          </a:prstGeom>
        </p:spPr>
        <p:txBody>
          <a:bodyPr vert="horz" lIns="91585" tIns="45794" rIns="91585" bIns="4579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9369" y="9446497"/>
            <a:ext cx="2952591" cy="497603"/>
          </a:xfrm>
          <a:prstGeom prst="rect">
            <a:avLst/>
          </a:prstGeom>
        </p:spPr>
        <p:txBody>
          <a:bodyPr vert="horz" lIns="91585" tIns="45794" rIns="91585" bIns="45794" rtlCol="0" anchor="b"/>
          <a:lstStyle>
            <a:lvl1pPr algn="r">
              <a:defRPr sz="1200"/>
            </a:lvl1pPr>
          </a:lstStyle>
          <a:p>
            <a:fld id="{ACF4439D-D965-4EEE-ABB6-2E98BA1C904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1930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66DA29-E7B8-43B5-AF21-0D6B28FE5025}" type="slidenum">
              <a:rPr lang="en-US" smtClean="0"/>
              <a:pPr>
                <a:defRPr/>
              </a:pPr>
              <a:t>7</a:t>
            </a:fld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439D-D965-4EEE-ABB6-2E98BA1C904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7635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0234-C00C-46BE-9FE1-BF97E05CA9C6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20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ext Box 88"/>
          <p:cNvSpPr txBox="1">
            <a:spLocks noChangeArrowheads="1"/>
          </p:cNvSpPr>
          <p:nvPr userDrawn="1"/>
        </p:nvSpPr>
        <p:spPr bwMode="auto">
          <a:xfrm>
            <a:off x="6248400" y="5867400"/>
            <a:ext cx="2335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bg2"/>
                </a:solidFill>
                <a:latin typeface="Arial" charset="0"/>
                <a:cs typeface="+mn-cs"/>
              </a:rPr>
              <a:t>Company</a:t>
            </a:r>
            <a:r>
              <a:rPr lang="en-US" sz="180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charset="0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4242EE-144B-497A-A5DD-C55A3E6920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1321D4-8923-49F7-AE1F-4B0729D897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034A43-45B1-478E-9BDC-A9D8DCFDE5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F49002-0C01-48DF-B410-8097B96545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B54D7D-5591-40D6-B961-41A791DC2E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EA1A45-1793-45FF-8058-5A185F0D8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E5A2A3-0E1F-4D78-8008-41230F1EBC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897D2A-0630-44E4-94B8-4E97AF78A8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B0592D-642A-40F2-BFE5-3475BC0EF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EA11D4-FB21-4404-AF3B-A9B5FBFBCC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12/12/2012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AD79FC3-B505-4ACA-B016-2A12ACF750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http://blufiles.storage.live.com/y1p-AkfGfO_3l7M_BfVOdAg6Vey6J766MT0KgjL-PQoacZRnWwCCI4JRfUK4C9BLCLlw1oZV46n4f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http://www.l2si.speculist.com/cigar.jp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9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เนื้อหา 2"/>
          <p:cNvSpPr txBox="1">
            <a:spLocks/>
          </p:cNvSpPr>
          <p:nvPr/>
        </p:nvSpPr>
        <p:spPr bwMode="auto">
          <a:xfrm>
            <a:off x="0" y="450057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การประชุมเชิงปฏิบัติการ</a:t>
            </a:r>
            <a:r>
              <a:rPr kumimoji="0" lang="th-TH" sz="1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“การพัฒนาเครือข่ายการดำเนินการเฝ้าระวัง ป้องกัน ควบคุมโรคไม่ติดต่อและการบาดเจ็บ ของสำนักโรคไม่ติดต่อ สำนักควบคุมการบริโภคยาสูบ และสำนักงานคณะกรรมการควบคุมเครื่องดื่มแอลกอฮอล์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sz="16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13 -14 </a:t>
            </a:r>
            <a:r>
              <a:rPr lang="th-TH" sz="16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ธันวาคม </a:t>
            </a:r>
            <a:r>
              <a:rPr lang="en-US" sz="16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2555 </a:t>
            </a:r>
            <a:r>
              <a:rPr lang="th-TH" sz="16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 โรงแรมริชมอนด์ จังหวัดนนทบุรี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285852" y="4000504"/>
            <a:ext cx="69847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ตัวยึดเนื้อหา 2"/>
          <p:cNvSpPr txBox="1">
            <a:spLocks/>
          </p:cNvSpPr>
          <p:nvPr/>
        </p:nvSpPr>
        <p:spPr bwMode="auto">
          <a:xfrm>
            <a:off x="1000100" y="642918"/>
            <a:ext cx="7929650" cy="24288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นโยบายและตัวชี้วัด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การควบคุมยาสูบ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ปีงบประมาณ</a:t>
            </a:r>
            <a:r>
              <a:rPr kumimoji="0" lang="th-TH" sz="40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2556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3" descr="C:\Users\USER\Desktop\บุหรี่โลก55\LOGO WNTD 2012\logo cigarett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5"/>
          <p:cNvGrpSpPr>
            <a:grpSpLocks/>
          </p:cNvGrpSpPr>
          <p:nvPr/>
        </p:nvGrpSpPr>
        <p:grpSpPr bwMode="auto">
          <a:xfrm>
            <a:off x="7358063" y="5929313"/>
            <a:ext cx="1714500" cy="873125"/>
            <a:chOff x="6392368" y="5652312"/>
            <a:chExt cx="2108698" cy="1074387"/>
          </a:xfrm>
        </p:grpSpPr>
        <p:pic>
          <p:nvPicPr>
            <p:cNvPr id="6151" name="รูปภาพ 6" descr="no smok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9520" y="5655153"/>
              <a:ext cx="1071546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รูปภาพ 7" descr="โลโก้กรมควบคุมโรค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2368" y="5652312"/>
              <a:ext cx="1048727" cy="1062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57356" y="428604"/>
            <a:ext cx="6572296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th-TH" sz="4000" b="1" dirty="0" smtClean="0">
                <a:solidFill>
                  <a:srgbClr val="632B8D"/>
                </a:solidFill>
                <a:latin typeface="Tahoma" pitchFamily="34" charset="0"/>
                <a:cs typeface="Tahoma" pitchFamily="34" charset="0"/>
              </a:rPr>
              <a:t>ตัวชี้วัดระดับกระทรวง </a:t>
            </a:r>
            <a:endParaRPr lang="en-US" sz="4000" b="1" dirty="0" smtClean="0">
              <a:solidFill>
                <a:srgbClr val="632B8D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4000" b="1" kern="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85852" y="3357562"/>
            <a:ext cx="7572428" cy="2714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เป้าหมายระยะ </a:t>
            </a:r>
            <a:r>
              <a:rPr lang="en-US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ปี (ปี </a:t>
            </a:r>
            <a:r>
              <a:rPr lang="en-US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2556)</a:t>
            </a:r>
          </a:p>
          <a:p>
            <a:pPr algn="ctr"/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 lvl="0" algn="ctr"/>
            <a:endParaRPr lang="en-US" sz="1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lvl="0" algn="ctr"/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ร้อยละของสถานบริการสาธารณสุขและส่งเสริมสุขภาพจัดเป็นเขตปลอดบุหรี่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100% </a:t>
            </a:r>
          </a:p>
          <a:p>
            <a:pPr lvl="0" algn="ctr"/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เป้าหมายร้อยละ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100)</a:t>
            </a:r>
          </a:p>
          <a:p>
            <a:pPr algn="ctr"/>
            <a:endParaRPr lang="th-TH" sz="2000" b="1" dirty="0" smtClean="0">
              <a:latin typeface="Tahoma" pitchFamily="34" charset="0"/>
              <a:cs typeface="Tahoma" pitchFamily="34" charset="0"/>
            </a:endParaRPr>
          </a:p>
          <a:p>
            <a:pPr lvl="0" algn="ctr"/>
            <a:endParaRPr lang="th-TH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th-TH" sz="2000" b="1" dirty="0" smtClean="0">
              <a:latin typeface="Tahoma" pitchFamily="34" charset="0"/>
              <a:cs typeface="Tahoma" pitchFamily="34" charset="0"/>
            </a:endParaRPr>
          </a:p>
          <a:p>
            <a:pPr lvl="0" algn="ctr"/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b="1" kern="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43042" y="1357298"/>
            <a:ext cx="6572296" cy="1714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เป้าหมายระยะ </a:t>
            </a:r>
            <a:r>
              <a:rPr lang="en-US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3-5</a:t>
            </a:r>
            <a:r>
              <a:rPr lang="th-TH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ปี (ปี</a:t>
            </a:r>
            <a:r>
              <a:rPr lang="en-US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2556-2560)</a:t>
            </a:r>
          </a:p>
          <a:p>
            <a:pPr algn="ctr"/>
            <a:endParaRPr lang="en-US" sz="18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1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ร้อยละผู้สูบบุหรี่ในวัยรุ่น (ไม่เกิน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10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n-US" sz="26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th-TH" sz="2000" b="1" dirty="0" smtClean="0">
              <a:latin typeface="Tahoma" pitchFamily="34" charset="0"/>
              <a:cs typeface="Tahoma" pitchFamily="34" charset="0"/>
            </a:endParaRPr>
          </a:p>
          <a:p>
            <a:pPr lvl="0" algn="ctr"/>
            <a:endParaRPr lang="th-TH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th-TH" sz="2000" b="1" dirty="0" smtClean="0">
              <a:latin typeface="Tahoma" pitchFamily="34" charset="0"/>
              <a:cs typeface="Tahoma" pitchFamily="34" charset="0"/>
            </a:endParaRPr>
          </a:p>
          <a:p>
            <a:pPr lvl="0" algn="ctr"/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b="1" kern="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ลูกศรลง 11"/>
          <p:cNvSpPr/>
          <p:nvPr/>
        </p:nvSpPr>
        <p:spPr>
          <a:xfrm>
            <a:off x="4857752" y="1928802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ลูกศรลง 15"/>
          <p:cNvSpPr/>
          <p:nvPr/>
        </p:nvSpPr>
        <p:spPr>
          <a:xfrm>
            <a:off x="4929190" y="4286256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467544" y="-24"/>
          <a:ext cx="8424936" cy="687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649"/>
                <a:gridCol w="6880199"/>
                <a:gridCol w="792088"/>
              </a:tblGrid>
              <a:tr h="484931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สคร.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จังหวัดที่มี</a:t>
                      </a:r>
                      <a:r>
                        <a:rPr lang="th-TH" sz="18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อัตราการสูบบุหรี่ปัจจุบันโดยรวมสูงกว่าเป้าหมายปี </a:t>
                      </a:r>
                      <a:r>
                        <a:rPr lang="en-US" sz="18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94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สคร. 1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FreesiaUPC" pitchFamily="34" charset="-34"/>
                        </a:rPr>
                        <a:t> </a:t>
                      </a:r>
                      <a:endParaRPr lang="en-US" sz="1800" b="1" dirty="0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0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41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สคร. 2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ลพบุรี(22.25) สระบุรี(21.03) อ่างทอง(20.01) ชัยนาท(19.99)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4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41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สคร. 3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สระแก้ว(26.04) ปราจีนบุรี(22.30)   นครนายก(21.03) ตราด(20.76) ระยอง(20.72) 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จันทบุรี(19.13)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6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484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สคร. 4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กาญจนบุรี(26.64)  ประจวบคีรีขันธ์(26.04)  เพชรบุรี(20.83)  ราชบุรี(19.18)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4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484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สคร. 5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สุรินทร์(25.06) บุรีรัมย์(23.37) ชัยภูมิ(22.54) นครราชสีมา(21.55) 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4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589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สคร. 6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ขอนแก่น(26.72) หนองบัวลำภู(26.39) เลย(26.20 )กาฬสินธุ์(24.55) ร้อยเอ็ด(24.11) อุดรธานี(23.34) หนองคาย(23.26) มหาสารคาม(23.12)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8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589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สคร. 7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อำนาจเจริญ(26.09) ศรีสะเกษ(24.98) นครพนม(24.64) มุกดาหาร(22.98 ) อุบลราชธานี(22.10 ) ยโสธร(20.96) สกลนคร(18.75) 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7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484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สคร. 8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อุทัยธานี(24.46) กำแพงเพชร(23.28) 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2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484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สคร. 9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ตาก(23.13) พิษณุโลก(22.82) สุโขทัย(22.36) เพชรบูรณ์(22.31)  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4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484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สคร. 10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แม่ฮ่องสอน(30.59) ลำพูน(23.77) เชียงใหม่(22.08) แพร่(21.32) เชียงราย(</a:t>
                      </a:r>
                      <a:r>
                        <a:rPr lang="en-US" sz="1800" b="1">
                          <a:latin typeface="TH SarabunPSK"/>
                          <a:ea typeface="Calibri"/>
                          <a:cs typeface="FreesiaUPC" pitchFamily="34" charset="-34"/>
                        </a:rPr>
                        <a:t>19.58</a:t>
                      </a:r>
                      <a:r>
                        <a:rPr lang="th-TH" sz="1800" b="1">
                          <a:latin typeface="TH SarabunPSK"/>
                          <a:ea typeface="Calibri"/>
                          <a:cs typeface="FreesiaUPC" pitchFamily="34" charset="-34"/>
                        </a:rPr>
                        <a:t>)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5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589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สคร. 11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ระนอง(27.64) นครศรีธรรมราช(27.38) สุราษฎร์ธานี(26.97) ชุมพร(25.78) พังงา(24.36) กระบี่(22.71) ภูเก็ต(20.40)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7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589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สคร. 12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Calibri"/>
                          <a:ea typeface="Calibri"/>
                          <a:cs typeface="FreesiaUPC" pitchFamily="34" charset="-34"/>
                        </a:rPr>
                        <a:t>สตูล(29.42) ปัตตานี(29.10) ตรัง(26.39) นราธิวาส(25.61) พัทลุง(24.04) ยะลา(24.01) สงขลา(22.81) </a:t>
                      </a:r>
                      <a:endParaRPr lang="en-US" sz="1800" b="1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FreesiaUPC" pitchFamily="34" charset="-34"/>
                        </a:rPr>
                        <a:t>7</a:t>
                      </a:r>
                      <a:endParaRPr lang="en-US" sz="1800" b="1" dirty="0">
                        <a:latin typeface="Calibri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1214438"/>
            <a:ext cx="8229600" cy="4230687"/>
          </a:xfrm>
          <a:noFill/>
        </p:spPr>
        <p:txBody>
          <a:bodyPr/>
          <a:lstStyle/>
          <a:p>
            <a:pPr marL="571500" indent="-571500">
              <a:lnSpc>
                <a:spcPct val="80000"/>
              </a:lnSpc>
              <a:buNone/>
            </a:pP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1.    กรอบอนุสัญญาว่าด้วยการควบคุมยาสูบขององค์การอนามัยโลก (</a:t>
            </a:r>
            <a:r>
              <a:rPr lang="en-US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WHO  Framework Convention on Tobacco Control : FCTC)</a:t>
            </a:r>
            <a:endParaRPr lang="th-TH" sz="3000" b="1" dirty="0" smtClean="0">
              <a:solidFill>
                <a:srgbClr val="002060"/>
              </a:solidFill>
              <a:latin typeface="Angsana New" pitchFamily="18" charset="-34"/>
              <a:cs typeface="FreesiaUPC" pitchFamily="34" charset="-34"/>
            </a:endParaRPr>
          </a:p>
          <a:p>
            <a:pPr marL="571500" indent="-571500">
              <a:lnSpc>
                <a:spcPct val="80000"/>
              </a:lnSpc>
              <a:buNone/>
            </a:pP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2.   นโยบายในการควบคุมการบริโภคยาสูบขององค์การอนามัยโลกได้แก่ </a:t>
            </a:r>
            <a:r>
              <a:rPr lang="en-US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MPOWER  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 </a:t>
            </a:r>
            <a:endParaRPr lang="en-US" sz="3000" b="1" dirty="0" smtClean="0">
              <a:solidFill>
                <a:srgbClr val="002060"/>
              </a:solidFill>
              <a:latin typeface="Angsana New" pitchFamily="18" charset="-34"/>
              <a:cs typeface="FreesiaUPC" pitchFamily="34" charset="-34"/>
            </a:endParaRPr>
          </a:p>
          <a:p>
            <a:pPr marL="571500" indent="-571500">
              <a:lnSpc>
                <a:spcPct val="80000"/>
              </a:lnSpc>
              <a:buNone/>
            </a:pP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3.    พระราชบัญญัติคุ้มครองสุขภาพของผู้ไม่สูบบุหรี่ พ.ศ. </a:t>
            </a:r>
            <a:r>
              <a:rPr lang="en-US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2535</a:t>
            </a:r>
          </a:p>
          <a:p>
            <a:pPr marL="571500" indent="-571500">
              <a:lnSpc>
                <a:spcPct val="80000"/>
              </a:lnSpc>
              <a:buNone/>
            </a:pP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4.    พระราชบัญญัติควบคุมผลิตภัณฑ์ยาสูบ พ.ศ. </a:t>
            </a:r>
            <a:r>
              <a:rPr lang="en-US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2535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 </a:t>
            </a:r>
          </a:p>
          <a:p>
            <a:pPr marL="571500" indent="-571500">
              <a:lnSpc>
                <a:spcPct val="80000"/>
              </a:lnSpc>
              <a:buNone/>
            </a:pP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5.    แผนยุทธศาสตร์การควบคุมยาสูบแห่งชาติ พ.ศ.</a:t>
            </a:r>
            <a:r>
              <a:rPr lang="en-US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2555-2557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 </a:t>
            </a:r>
            <a:endParaRPr lang="en-US" sz="3000" b="1" dirty="0" smtClean="0">
              <a:solidFill>
                <a:srgbClr val="002060"/>
              </a:solidFill>
              <a:latin typeface="Angsana New" pitchFamily="18" charset="-34"/>
              <a:cs typeface="FreesiaUPC" pitchFamily="34" charset="-34"/>
            </a:endParaRPr>
          </a:p>
          <a:p>
            <a:pPr marL="571500" indent="-571500">
              <a:lnSpc>
                <a:spcPct val="80000"/>
              </a:lnSpc>
              <a:buNone/>
            </a:pP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6. </a:t>
            </a:r>
            <a:r>
              <a:rPr lang="th-TH" sz="3000" b="1" dirty="0" smtClean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  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คณะกรรมการควบคุมการบริโภคยาสูบแห่งชาติ (</a:t>
            </a:r>
            <a:r>
              <a:rPr lang="th-TH" sz="3000" b="1" dirty="0" err="1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คบยช.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FreesiaUPC" pitchFamily="34" charset="-34"/>
              </a:rPr>
              <a:t>) </a:t>
            </a:r>
            <a:r>
              <a:rPr lang="th-TH" sz="3000" b="1" dirty="0" smtClean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ศ. </a:t>
            </a:r>
            <a:r>
              <a:rPr lang="en-US" sz="3000" b="1" dirty="0" smtClean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2553 - 2557</a:t>
            </a:r>
            <a:endParaRPr lang="th-TH" sz="3000" b="1" dirty="0" smtClean="0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714348" y="142852"/>
            <a:ext cx="8001056" cy="1071546"/>
          </a:xfrm>
          <a:prstGeom prst="rect">
            <a:avLst/>
          </a:prstGeom>
          <a:solidFill>
            <a:srgbClr val="3333FF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600" b="1" dirty="0">
                <a:solidFill>
                  <a:srgbClr val="FFFF00"/>
                </a:solidFill>
                <a:latin typeface="Freesia News"/>
              </a:rPr>
              <a:t>เครื่องมือใน</a:t>
            </a:r>
            <a:r>
              <a:rPr lang="th-TH" sz="3600" b="1" dirty="0" smtClean="0">
                <a:solidFill>
                  <a:srgbClr val="FFFF00"/>
                </a:solidFill>
                <a:latin typeface="Freesia News"/>
              </a:rPr>
              <a:t>การดำเนินการควบคุม</a:t>
            </a:r>
            <a:r>
              <a:rPr lang="th-TH" sz="3600" b="1" dirty="0">
                <a:solidFill>
                  <a:srgbClr val="FFFF00"/>
                </a:solidFill>
                <a:latin typeface="Freesia News"/>
              </a:rPr>
              <a:t>การบริโภค</a:t>
            </a:r>
            <a:r>
              <a:rPr lang="th-TH" sz="3600" b="1" dirty="0" smtClean="0">
                <a:solidFill>
                  <a:srgbClr val="FFFF00"/>
                </a:solidFill>
                <a:latin typeface="Freesia News"/>
              </a:rPr>
              <a:t>ยาสูบของ</a:t>
            </a:r>
            <a:r>
              <a:rPr lang="th-TH" sz="3600" b="1" dirty="0">
                <a:solidFill>
                  <a:srgbClr val="FFFF00"/>
                </a:solidFill>
                <a:latin typeface="Freesia News"/>
              </a:rPr>
              <a:t>ประเทศ</a:t>
            </a:r>
          </a:p>
        </p:txBody>
      </p:sp>
      <p:pic>
        <p:nvPicPr>
          <p:cNvPr id="1029" name="Picture 4" descr="who_fctc_cov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25"/>
            <a:ext cx="12858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5072063"/>
            <a:ext cx="1257300" cy="1584325"/>
          </a:xfrm>
          <a:prstGeom prst="rect">
            <a:avLst/>
          </a:prstGeom>
          <a:noFill/>
          <a:ln w="28575">
            <a:solidFill>
              <a:srgbClr val="CCCCFF"/>
            </a:solidFill>
            <a:miter lim="800000"/>
            <a:headEnd/>
            <a:tailEnd/>
          </a:ln>
        </p:spPr>
      </p:pic>
      <p:pic>
        <p:nvPicPr>
          <p:cNvPr id="10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072074"/>
            <a:ext cx="128428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TBC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5072074"/>
            <a:ext cx="1285884" cy="1592880"/>
          </a:xfrm>
          <a:prstGeom prst="rect">
            <a:avLst/>
          </a:prstGeom>
          <a:noFill/>
        </p:spPr>
      </p:pic>
      <p:pic>
        <p:nvPicPr>
          <p:cNvPr id="10" name="Picture 2" descr="F:\TBC 2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5056908"/>
            <a:ext cx="1302523" cy="16108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8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8662" y="0"/>
            <a:ext cx="7906072" cy="563563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มาตรการเร่งด่วนที่ต้องดำเนินการ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8564" y="571480"/>
            <a:ext cx="8715436" cy="53285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b="1" dirty="0" smtClean="0">
                <a:solidFill>
                  <a:schemeClr val="bg1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การขับเคลื่อนแผนยุทธศาสตร์การควบคุมยาสูบแห่งชาติ พ.ศ. 255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5</a:t>
            </a:r>
            <a:r>
              <a:rPr lang="th-TH" b="1" dirty="0" smtClean="0">
                <a:solidFill>
                  <a:schemeClr val="bg1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 – 2557 ลงสู่ </a:t>
            </a:r>
            <a:r>
              <a:rPr lang="th-TH" b="1" dirty="0" err="1" smtClean="0">
                <a:solidFill>
                  <a:schemeClr val="bg1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สคร.</a:t>
            </a:r>
            <a:r>
              <a:rPr lang="th-TH" b="1" dirty="0" smtClean="0">
                <a:solidFill>
                  <a:schemeClr val="bg1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และจังหวัด เพื่อจัดทำแผนปฏิบัติการประจำปีรองรับ </a:t>
            </a:r>
            <a:r>
              <a:rPr lang="th-TH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โดย</a:t>
            </a:r>
            <a:r>
              <a:rPr lang="th-TH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มียุทธศาสตร์ที่สำคัญในการดำเนินงานควบยาสูบของประเทศ 8 </a:t>
            </a:r>
            <a:r>
              <a:rPr lang="th-TH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ยุทธศาสตร์ ดังนี้</a:t>
            </a:r>
          </a:p>
          <a:p>
            <a:pPr lvl="1">
              <a:spcBef>
                <a:spcPts val="0"/>
              </a:spcBef>
            </a:pPr>
            <a:r>
              <a:rPr lang="th-TH" sz="3200" b="1" i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1. การ</a:t>
            </a:r>
            <a:r>
              <a:rPr lang="th-TH" sz="3200" b="1" i="1" dirty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ป้องกันมิให้เกิดผู้บริโภคยาสูบราย</a:t>
            </a:r>
            <a:r>
              <a:rPr lang="th-TH" sz="3200" b="1" i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ใหม่</a:t>
            </a:r>
          </a:p>
          <a:p>
            <a:pPr lvl="1">
              <a:spcBef>
                <a:spcPts val="0"/>
              </a:spcBef>
            </a:pPr>
            <a:r>
              <a:rPr lang="th-TH" sz="3200" b="1" i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2. การ</a:t>
            </a:r>
            <a:r>
              <a:rPr lang="th-TH" sz="3200" b="1" i="1" dirty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ส่งเสริมให้ผู้บริโภคลด และเลิกใช้</a:t>
            </a:r>
            <a:r>
              <a:rPr lang="th-TH" sz="3200" b="1" i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ยาสูบ</a:t>
            </a:r>
          </a:p>
          <a:p>
            <a:pPr lvl="1">
              <a:spcBef>
                <a:spcPts val="0"/>
              </a:spcBef>
            </a:pPr>
            <a:r>
              <a:rPr lang="th-TH" sz="3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3. การ</a:t>
            </a:r>
            <a:r>
              <a:rPr lang="th-TH" sz="3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ลดพิษภัยของผลิตภัณฑ์</a:t>
            </a:r>
            <a:r>
              <a:rPr lang="th-TH" sz="3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ยาสูบ</a:t>
            </a:r>
          </a:p>
          <a:p>
            <a:pPr lvl="1">
              <a:spcBef>
                <a:spcPts val="0"/>
              </a:spcBef>
            </a:pPr>
            <a:r>
              <a:rPr lang="th-TH" sz="3200" b="1" i="1" dirty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200" b="1" i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4. การ</a:t>
            </a:r>
            <a:r>
              <a:rPr lang="th-TH" sz="3200" b="1" i="1" dirty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สร้างสิ่งแวดล้อมให้ปลอดควัน</a:t>
            </a:r>
            <a:r>
              <a:rPr lang="th-TH" sz="3200" b="1" i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บุหรี่</a:t>
            </a:r>
          </a:p>
          <a:p>
            <a:pPr lvl="1">
              <a:spcBef>
                <a:spcPts val="0"/>
              </a:spcBef>
            </a:pPr>
            <a:r>
              <a:rPr lang="th-TH" sz="3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5. การ</a:t>
            </a:r>
            <a:r>
              <a:rPr lang="th-TH" sz="3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สร้างเสริมความเข้มแข็งและพัฒนาขีดความสามารถใน</a:t>
            </a:r>
            <a:r>
              <a:rPr lang="th-TH" sz="3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การดำเนินงาน</a:t>
            </a:r>
            <a:r>
              <a:rPr lang="th-TH" sz="3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ควบคุมยาสูบของ</a:t>
            </a:r>
            <a:r>
              <a:rPr lang="th-TH" sz="3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ประเทศ</a:t>
            </a:r>
          </a:p>
          <a:p>
            <a:pPr lvl="1">
              <a:spcBef>
                <a:spcPts val="0"/>
              </a:spcBef>
            </a:pPr>
            <a:r>
              <a:rPr lang="th-TH" sz="3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6. การ</a:t>
            </a:r>
            <a:r>
              <a:rPr lang="th-TH" sz="3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ควบคุมการค้าผลิตภัณฑ์ยาสูบที่ผิด</a:t>
            </a:r>
            <a:r>
              <a:rPr lang="th-TH" sz="3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กฎหมาย</a:t>
            </a:r>
          </a:p>
          <a:p>
            <a:pPr lvl="1">
              <a:spcBef>
                <a:spcPts val="0"/>
              </a:spcBef>
            </a:pPr>
            <a:r>
              <a:rPr lang="th-TH" sz="3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7. การ</a:t>
            </a:r>
            <a:r>
              <a:rPr lang="th-TH" sz="3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แก้ปัญหาการควบคุมยาสูบโดยใช้มาตรการทาง</a:t>
            </a:r>
            <a:r>
              <a:rPr lang="th-TH" sz="3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ภาษี</a:t>
            </a:r>
          </a:p>
          <a:p>
            <a:pPr lvl="1">
              <a:spcBef>
                <a:spcPts val="0"/>
              </a:spcBef>
            </a:pPr>
            <a:r>
              <a:rPr lang="th-TH" sz="3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8. การ</a:t>
            </a:r>
            <a:r>
              <a:rPr lang="th-TH" sz="3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เฝ้าระวังและควบคุมอุตสาหกรรม</a:t>
            </a:r>
            <a:r>
              <a:rPr lang="th-TH" sz="3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ยาสูบ</a:t>
            </a:r>
          </a:p>
        </p:txBody>
      </p:sp>
      <p:pic>
        <p:nvPicPr>
          <p:cNvPr id="6" name="Picture 2" descr="C:\Users\Administrator\Desktop\แผนยุทธศาสตร์ยาสูบชาติ พ.ศ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1330">
            <a:off x="7284084" y="2262126"/>
            <a:ext cx="1387254" cy="19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7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500174"/>
            <a:ext cx="9144000" cy="1071570"/>
          </a:xfrm>
          <a:solidFill>
            <a:srgbClr val="CC0099"/>
          </a:solidFill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มาตรการดำเนินงาน </a:t>
            </a:r>
            <a:r>
              <a:rPr lang="th-TH" altLang="ko-KR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การพัฒนาและการบังคับใช้กฎหมาย</a:t>
            </a:r>
            <a:endParaRPr lang="th-TH" sz="28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รูปภาพ 3" descr="C:\Users\USER\Desktop\โลโก้_ห้ามสูบบุหรี่_มีพื้นขาว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147" y="5969000"/>
            <a:ext cx="609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571472" y="3000372"/>
            <a:ext cx="8229600" cy="2357454"/>
          </a:xfrm>
          <a:prstGeom prst="rect">
            <a:avLst/>
          </a:prstGeom>
          <a:noFill/>
          <a:ln w="38100">
            <a:noFill/>
            <a:prstDash val="dashDot"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fontAlgn="t"/>
            <a:r>
              <a:rPr lang="th-TH" sz="3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FreesiaUPC" pitchFamily="34" charset="-34"/>
              </a:rPr>
              <a:t>สร้างความร่วมมือการทำงานเชิงรุกในการเฝ้าระวังควบคุมยาสูบแบบมีส่วนร่วมกับภาคีเครือข่ายทุกภาคส่วน</a:t>
            </a:r>
          </a:p>
          <a:p>
            <a:pPr fontAlgn="t"/>
            <a:r>
              <a:rPr lang="th-TH" sz="3600" b="1" dirty="0" smtClean="0">
                <a:solidFill>
                  <a:srgbClr val="0000CC"/>
                </a:solidFill>
                <a:latin typeface="Browallia New" pitchFamily="34" charset="-34"/>
                <a:ea typeface="Tahoma" pitchFamily="34" charset="0"/>
                <a:cs typeface="FreesiaUPC" pitchFamily="34" charset="-34"/>
              </a:rPr>
              <a:t>ปิดช่องว่างของกฎหมาย / กำหนดมาตรการเพื่อเพิ่มประสิทธิภาพการบังคับใช้กฎหมาย</a:t>
            </a:r>
            <a:endParaRPr lang="th-TH" sz="3600" b="1" dirty="0">
              <a:solidFill>
                <a:srgbClr val="0000CC"/>
              </a:solidFill>
              <a:latin typeface="Browallia New" pitchFamily="34" charset="-34"/>
              <a:ea typeface="Malgun Gothic" pitchFamily="34" charset="-127"/>
              <a:cs typeface="FreesiaUPC" pitchFamily="34" charset="-34"/>
            </a:endParaRPr>
          </a:p>
          <a:p>
            <a:endParaRPr lang="en-US" altLang="ko-KR" sz="2000" dirty="0">
              <a:solidFill>
                <a:srgbClr val="0070C0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endParaRPr lang="th-TH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857224" y="500042"/>
            <a:ext cx="7906072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มาตรการเร่งด่วนที่ต้องดำเนินการ</a:t>
            </a:r>
            <a:endParaRPr kumimoji="0" lang="th-TH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52863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h-TH" sz="36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ร่วมผลักดันร่างพระราชบัญญัติควบคุมการบริโภคยาสูบพ.ศ. </a:t>
            </a:r>
            <a:r>
              <a:rPr lang="en-US" sz="36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….</a:t>
            </a:r>
            <a:endParaRPr lang="th-TH" sz="3600" b="1" dirty="0">
              <a:solidFill>
                <a:srgbClr val="C00000"/>
              </a:solidFill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C:\Users\USER\Desktop\โลโก้_ห้ามสูบบุหรี่_มีพื้นขาว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147" y="5969000"/>
            <a:ext cx="609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ลูกศรขวาท้ายขีด 5"/>
          <p:cNvSpPr/>
          <p:nvPr/>
        </p:nvSpPr>
        <p:spPr>
          <a:xfrm>
            <a:off x="685800" y="584200"/>
            <a:ext cx="7696200" cy="49784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LilyUPC" pitchFamily="34" charset="-34"/>
              </a:rPr>
              <a:t>  จุดเน้นการดำเนินงาน</a:t>
            </a:r>
          </a:p>
          <a:p>
            <a:r>
              <a:rPr lang="th-TH" altLang="ko-KR" sz="4000" b="1" i="1" dirty="0" smtClean="0">
                <a:solidFill>
                  <a:srgbClr val="0000CC"/>
                </a:solidFill>
                <a:latin typeface="Tahoma" pitchFamily="34" charset="0"/>
                <a:cs typeface="LilyUPC" pitchFamily="34" charset="-34"/>
              </a:rPr>
              <a:t>  การพัฒนาและการบังคับใช้กฎหมาย</a:t>
            </a:r>
          </a:p>
          <a:p>
            <a:r>
              <a:rPr lang="th-TH" sz="4000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LilyUPC" pitchFamily="34" charset="-34"/>
              </a:rPr>
              <a:t>  ปีงบประมาณ 2556</a:t>
            </a:r>
            <a:endParaRPr lang="th-TH" sz="4000" i="1" dirty="0">
              <a:solidFill>
                <a:srgbClr val="0000CC"/>
              </a:solidFill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5660683"/>
              </p:ext>
            </p:extLst>
          </p:nvPr>
        </p:nvGraphicFramePr>
        <p:xfrm>
          <a:off x="107506" y="70266"/>
          <a:ext cx="8964489" cy="672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821"/>
                <a:gridCol w="3106474"/>
                <a:gridCol w="3433194"/>
              </a:tblGrid>
              <a:tr h="416560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มาตรการ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4924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pc="-100" baseline="0" dirty="0" smtClean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</a:t>
                      </a:r>
                      <a:endParaRPr lang="th-TH" sz="1800" b="1" spc="-100" baseline="0" dirty="0">
                        <a:solidFill>
                          <a:srgbClr val="00B05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pc="-100" baseline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สคร</a:t>
                      </a:r>
                      <a:r>
                        <a:rPr lang="th-TH" sz="1800" b="1" spc="-10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th-TH" sz="1800" b="1" spc="-100" baseline="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6883">
                <a:tc gridSpan="3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CC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</a:t>
                      </a:r>
                      <a:r>
                        <a:rPr lang="th-TH" sz="1800" b="1" kern="1200" dirty="0" smtClean="0">
                          <a:solidFill>
                            <a:srgbClr val="CC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สร้างความร่วมมือการทำงานเชิงรุกในการเฝ้าระวังควบคุมยาสูบแบบมีส่วนร่วมกับภาคีเครือข่ายฯ</a:t>
                      </a:r>
                      <a:endParaRPr lang="th-TH" sz="1800" b="1" spc="-40" baseline="0" dirty="0">
                        <a:solidFill>
                          <a:srgbClr val="CC009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95163">
                <a:tc>
                  <a:txBody>
                    <a:bodyPr/>
                    <a:lstStyle/>
                    <a:p>
                      <a:r>
                        <a:rPr lang="en-US" sz="1800" b="1" kern="1200" spc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1.1 </a:t>
                      </a:r>
                      <a:r>
                        <a:rPr lang="th-TH" sz="1800" b="1" kern="1200" spc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การพัฒนาศักยภาพพนักงานเจ้าหน้าที่และเครือ ข่ายภาคประชาชน</a:t>
                      </a:r>
                      <a:endParaRPr lang="th-TH" sz="1800" b="1" kern="1200" spc="0" dirty="0" smtClean="0">
                        <a:solidFill>
                          <a:schemeClr val="dk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spc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1800" b="1" kern="1200" spc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อบรมพัฒนาศักยภาพ</a:t>
                      </a:r>
                      <a:r>
                        <a:rPr lang="th-TH" sz="1800" b="1" u="sng" kern="1200" spc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พนักงานเจ้าหน้าที่</a:t>
                      </a:r>
                      <a:r>
                        <a:rPr lang="th-TH" sz="1800" b="1" kern="1200" spc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เกี่ยวกับกฎหมายควบคุมยาสูบ </a:t>
                      </a:r>
                      <a:endParaRPr lang="th-TH" sz="1800" b="1" spc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spc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1800" b="1" kern="1200" spc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อบรมพัฒนาศักยภาพ</a:t>
                      </a:r>
                      <a:r>
                        <a:rPr lang="th-TH" sz="1800" b="1" u="sng" kern="1200" spc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พนักงานเจ้าหน้าที่</a:t>
                      </a:r>
                      <a:r>
                        <a:rPr lang="th-TH" sz="1800" b="1" kern="1200" spc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เกี่ยวกับกฎหมายควบคุมยาสูบ</a:t>
                      </a:r>
                      <a:r>
                        <a:rPr lang="th-TH" sz="1800" b="1" u="sng" kern="1200" spc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ในพื้นที่รับผิดชอบ</a:t>
                      </a:r>
                      <a:endParaRPr lang="en-US" sz="1800" b="1" u="sng" kern="1200" spc="0" baseline="0" dirty="0" smtClean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271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1.2 ดำเนินการบังคับใช้กฎหมายในพื้นที่โดยเน้น สถานศึกษาและสถานที่สาธารณะ/สถานที่ทำงาน</a:t>
                      </a:r>
                      <a:endParaRPr lang="th-TH" sz="1800" b="1" kern="1200" spc="0" baseline="0" dirty="0" smtClean="0">
                        <a:solidFill>
                          <a:schemeClr val="dk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800" b="1" kern="1200" spc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kern="1200" spc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ตรวจเตือนเพื่อบังคับใช้กฎหมายที่เกี่ยวกับการควบคุมยาสูบทั้ง </a:t>
                      </a:r>
                      <a:r>
                        <a:rPr lang="en-US" sz="1800" b="1" kern="1200" spc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 </a:t>
                      </a:r>
                      <a:r>
                        <a:rPr lang="th-TH" sz="1800" b="1" kern="1200" spc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ฉบับ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1800" b="1" kern="1200" spc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สนับสนุนการดำเนินการบังคับใช้ในพื้นที่</a:t>
                      </a:r>
                    </a:p>
                    <a:p>
                      <a:pPr>
                        <a:buFontTx/>
                        <a:buChar char="-"/>
                      </a:pPr>
                      <a:endParaRPr lang="th-TH" sz="1800" b="1" u="sng" spc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1800" b="1" kern="1200" spc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ตรวจเตือนเพื่อบังคับใช้กฎหมาย </a:t>
                      </a:r>
                      <a:r>
                        <a:rPr lang="th-TH" sz="1800" b="1" u="none" kern="1200" spc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โดยเน้น สถานศึกษา และสถานที่สาธารณะ</a:t>
                      </a:r>
                      <a:r>
                        <a:rPr lang="en-US" sz="1800" b="1" u="none" kern="1200" spc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800" b="1" u="none" kern="1200" spc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สถานที่ทำงาน (รวมถึงการดำเนินการโครงการตามที่สำนักได้สนับสนุนงบดำเนินการ</a:t>
                      </a:r>
                      <a:r>
                        <a:rPr lang="en-US" sz="1800" b="1" u="none" kern="1200" spc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r>
                        <a:rPr lang="th-TH" sz="1800" b="1" kern="1200" spc="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ประสานจังหวัดในพื้นที่รับผิดชอบร่วมออกตรวจ</a:t>
                      </a:r>
                      <a:endParaRPr lang="en-US" sz="1800" b="1" kern="1200" spc="0" baseline="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747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spc="0" baseline="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1.3 </a:t>
                      </a:r>
                      <a:r>
                        <a:rPr lang="th-TH" sz="18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สร้างความเข้าใจในการดำเนินการตาม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ข้อกฎหมายใหม่</a:t>
                      </a:r>
                      <a:endParaRPr lang="th-TH" sz="1800" b="1" kern="1200" spc="0" baseline="0" dirty="0" smtClean="0">
                        <a:solidFill>
                          <a:schemeClr val="dk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ดำเนินการสร้างความเข้าใจ/การปฏิบัติตามประกาศกระทรวงสาธารณสุข ฉบับที่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17 </a:t>
                      </a:r>
                      <a:endParaRPr kumimoji="0" lang="th-TH" sz="18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ประชุม/สัมมนา เพื่อชี้แจงข้อกฎหมายใหม่ 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60963" marB="60963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kumimoji="0" lang="th-TH" sz="1800" b="1" kern="1200" spc="-8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ประสานแจ้ง </a:t>
                      </a:r>
                      <a:r>
                        <a:rPr kumimoji="0" lang="th-TH" sz="1800" b="1" kern="1200" spc="-80" baseline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สสจ.</a:t>
                      </a:r>
                      <a:r>
                        <a:rPr kumimoji="0" lang="th-TH" sz="1800" b="1" kern="1200" spc="-8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/ร่วมดำเนินการ</a:t>
                      </a:r>
                      <a:r>
                        <a:rPr kumimoji="0" lang="th-TH" sz="1800" b="1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สร้างความเข้าใจ/การปฏิบัติตามประกาศฯ ฉบับที่</a:t>
                      </a:r>
                      <a:r>
                        <a:rPr kumimoji="0" lang="en-US" sz="1800" b="1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17 </a:t>
                      </a:r>
                      <a:endParaRPr kumimoji="0" lang="en-US" sz="1800" b="1" kern="1200" spc="-80" baseline="0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th-TH" sz="1800" b="1" kern="1200" spc="-8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ประสานงานแจ้ง /เชิญกลุ่มเป้าหมาย </a:t>
                      </a:r>
                      <a:r>
                        <a:rPr kumimoji="0" lang="th-TH" sz="1800" b="1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และร่วมประชุม/สัมมนาฯ</a:t>
                      </a:r>
                      <a:endParaRPr kumimoji="0" lang="en-US" sz="1800" b="1" kern="12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60963" marB="60963"/>
                </a:tc>
              </a:tr>
            </a:tbl>
          </a:graphicData>
        </a:graphic>
      </p:graphicFrame>
      <p:sp>
        <p:nvSpPr>
          <p:cNvPr id="9" name="ดาว 5 แฉก 8"/>
          <p:cNvSpPr/>
          <p:nvPr/>
        </p:nvSpPr>
        <p:spPr>
          <a:xfrm>
            <a:off x="299850" y="37933"/>
            <a:ext cx="533400" cy="711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3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5660683"/>
              </p:ext>
            </p:extLst>
          </p:nvPr>
        </p:nvGraphicFramePr>
        <p:xfrm>
          <a:off x="0" y="0"/>
          <a:ext cx="8964489" cy="6822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894"/>
                <a:gridCol w="3480021"/>
                <a:gridCol w="199969"/>
                <a:gridCol w="3106605"/>
              </a:tblGrid>
              <a:tr h="439611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มาตรการ</a:t>
                      </a:r>
                      <a:endParaRPr lang="th-TH" sz="21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</a:t>
                      </a:r>
                      <a:endParaRPr lang="th-TH" sz="2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39611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b="1" spc="-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</a:t>
                      </a:r>
                      <a:endParaRPr lang="th-TH" sz="2100" b="1" spc="-100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b="1" spc="-100" baseline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สคร</a:t>
                      </a:r>
                      <a:r>
                        <a:rPr lang="th-TH" sz="2100" b="1" spc="-10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th-TH" sz="2100" b="1" spc="-100" baseline="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75500">
                <a:tc gridSpan="4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th-TH" sz="2100" b="1" kern="1200" dirty="0" smtClean="0">
                          <a:solidFill>
                            <a:srgbClr val="CC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สร้างความร่วมมือการทำงานเชิงรุกในการเฝ้าระวังควบคุมยาสูบแบบมีส่วนร่วมกับภาคีเครือข่าย (ต่อ)</a:t>
                      </a:r>
                      <a:endParaRPr lang="th-TH" sz="2100" b="1" spc="-40" baseline="0" dirty="0">
                        <a:solidFill>
                          <a:srgbClr val="CC009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870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en-US" sz="21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21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เสริมสร้างศักยภาพและความร่วมมือในการดำเนินการอำเภอควบคุมยาสูบ และเครื่องดื่มแอลกอฮอล์เข้มแข็ง</a:t>
                      </a:r>
                      <a:endParaRPr lang="en-US" sz="2100" b="1" kern="1200" spc="0" baseline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100" b="1" kern="1200" spc="0" dirty="0" smtClean="0">
                        <a:solidFill>
                          <a:schemeClr val="dk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1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จัดทำสาระสำคัญ/แนวทางการดำเนินงานฯ (</a:t>
                      </a:r>
                      <a:r>
                        <a:rPr lang="en-US" sz="21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</a:t>
                      </a:r>
                      <a:r>
                        <a:rPr lang="th-TH" sz="2100" b="1" kern="1200" spc="0" baseline="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พย.</a:t>
                      </a:r>
                      <a:r>
                        <a:rPr lang="en-US" sz="21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55)</a:t>
                      </a:r>
                      <a:endParaRPr lang="th-TH" sz="2100" b="1" kern="1200" spc="0" baseline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21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ชี้แจงสาระสำคัญ/แนวทางการดำเนินงาน (ปลาย </a:t>
                      </a:r>
                      <a:r>
                        <a:rPr lang="th-TH" sz="2100" b="1" kern="1200" spc="0" baseline="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มค.</a:t>
                      </a:r>
                      <a:r>
                        <a:rPr lang="th-TH" sz="21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 /1 วัน)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1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จัดเวทีแลกเปลี่ยนเรียนรู้การดำเนินการฯ (</a:t>
                      </a:r>
                      <a:r>
                        <a:rPr lang="th-TH" sz="2100" b="1" kern="1200" spc="0" baseline="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มิย.</a:t>
                      </a:r>
                      <a:r>
                        <a:rPr lang="th-TH" sz="21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 /2 วัน)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1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สนับสนุนสื่อประกอบการดำเนินการ</a:t>
                      </a:r>
                      <a:endParaRPr lang="en-US" sz="2100" b="1" kern="1200" spc="0" baseline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2100" b="1" kern="1200" spc="-1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ติดตามประเมินผลการดำเนินการ ในพื้นที่ร่วมกับ </a:t>
                      </a:r>
                      <a:r>
                        <a:rPr lang="th-TH" sz="2100" b="1" kern="1200" spc="-100" baseline="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สนง.</a:t>
                      </a:r>
                      <a:r>
                        <a:rPr lang="en-US" sz="2100" b="1" kern="1200" spc="-1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100" b="1" kern="1200" spc="-100" baseline="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Alc</a:t>
                      </a:r>
                      <a:r>
                        <a:rPr lang="en-US" sz="2100" b="1" kern="1200" spc="-1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100" b="1" kern="1200" spc="-1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2100" b="1" kern="1200" spc="-100" baseline="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มิย.</a:t>
                      </a:r>
                      <a:r>
                        <a:rPr lang="th-TH" sz="2100" b="1" kern="1200" spc="-1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2100" b="1" kern="1200" spc="-100" baseline="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สค.</a:t>
                      </a:r>
                      <a:r>
                        <a:rPr lang="th-TH" sz="2100" b="1" kern="1200" spc="-1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56)  </a:t>
                      </a:r>
                      <a:endParaRPr lang="en-US" sz="2100" b="1" kern="1200" spc="-100" baseline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sz="21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สรุปผลการดำเนินงาน และเผยแพร่เพื่อการขยายผล</a:t>
                      </a:r>
                      <a:endParaRPr lang="th-TH" sz="2100" b="1" u="sng" spc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US" sz="2100" b="1" kern="1200" spc="0" baseline="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100" b="1" kern="1200" spc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ร่วม /สนับสนุนการดำเนินการเพื่อเสริมสร้างศักยภาพและความร่วมมือฯ แก่ พื้นที่นำร่องในพื้นที่ </a:t>
                      </a:r>
                      <a:r>
                        <a:rPr lang="th-TH" sz="2100" b="1" kern="1200" spc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สคร.</a:t>
                      </a:r>
                      <a:r>
                        <a:rPr lang="th-TH" sz="2100" b="1" kern="1200" spc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12 พื้นที่ </a:t>
                      </a:r>
                      <a:r>
                        <a:rPr lang="th-TH" sz="2100" b="1" kern="1200" spc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(เป็นพื้นที่ที่ดำเนินการอำเภอควบคุมเครื่องดื่มแอลกอฮอล์ ปี 2555-56)</a:t>
                      </a:r>
                    </a:p>
                    <a:p>
                      <a:endParaRPr lang="th-TH" sz="2100" b="1" kern="1200" spc="0" baseline="0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sz="2100" b="1" kern="1200" spc="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2100" b="1" kern="1200" spc="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ร่วมดำเนินการติดตามในพื้นที่</a:t>
                      </a:r>
                      <a:endParaRPr lang="en-US" sz="2100" b="1" kern="1200" spc="0" baseline="0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2100" b="1" kern="1200" spc="0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sz="2100" b="1" kern="1200" spc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สนับสนุนและเผยแพร่เพื่อการขยายผลในพื้นที่รับผิดชอบ</a:t>
                      </a:r>
                      <a:endParaRPr lang="en-US" sz="2100" b="1" kern="1200" spc="0" baseline="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ดาว 5 แฉก 5"/>
          <p:cNvSpPr/>
          <p:nvPr/>
        </p:nvSpPr>
        <p:spPr>
          <a:xfrm>
            <a:off x="214282" y="0"/>
            <a:ext cx="533400" cy="812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3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5660683"/>
              </p:ext>
            </p:extLst>
          </p:nvPr>
        </p:nvGraphicFramePr>
        <p:xfrm>
          <a:off x="179511" y="0"/>
          <a:ext cx="8964489" cy="692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911"/>
                <a:gridCol w="246910"/>
                <a:gridCol w="3233094"/>
                <a:gridCol w="3306574"/>
              </a:tblGrid>
              <a:tr h="443259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มาตรการ</a:t>
                      </a:r>
                      <a:endParaRPr lang="th-TH" sz="21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</a:t>
                      </a:r>
                      <a:endParaRPr lang="th-TH" sz="2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42535">
                <a:tc gridSpan="2"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b="1" spc="-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</a:t>
                      </a:r>
                      <a:endParaRPr lang="th-TH" sz="2100" b="1" spc="-100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b="1" spc="-100" baseline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สคร</a:t>
                      </a:r>
                      <a:r>
                        <a:rPr lang="th-TH" sz="2100" b="1" spc="-10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th-TH" sz="2100" b="1" spc="-100" baseline="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13817">
                <a:tc gridSpan="4">
                  <a:txBody>
                    <a:bodyPr/>
                    <a:lstStyle/>
                    <a:p>
                      <a:r>
                        <a:rPr kumimoji="0" lang="th-TH" sz="21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การปิดช่องว่างของกฎหมาย/กำหนดมาตรการเพื่อเพิ่มประสิทธิภาพการบังคับใช้กฎหมาย</a:t>
                      </a:r>
                      <a:endParaRPr lang="th-TH" sz="2100" b="1" spc="-4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234356">
                <a:tc>
                  <a:txBody>
                    <a:bodyPr/>
                    <a:lstStyle/>
                    <a:p>
                      <a:r>
                        <a:rPr kumimoji="0" lang="en-US" sz="21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kumimoji="0" lang="th-TH" sz="21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กำหนดมาตรการ/กฎหมายเพื่อเพิ่มประสิทธิภาพการบังคับใช้กฎหมาย</a:t>
                      </a:r>
                      <a:endParaRPr kumimoji="0" lang="en-US" sz="21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n-US" sz="21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kumimoji="0" lang="th-TH" sz="21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ดำเนินการยกร่าง พ.ร.บ. ควบคุมการบริโภคยาสูบ พ.ศ. .... ที่ เหมาะสม/สอดคล้องกับสถานการณ์</a:t>
                      </a:r>
                      <a:endParaRPr kumimoji="0" lang="en-US" sz="21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21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- </a:t>
                      </a:r>
                      <a:r>
                        <a:rPr kumimoji="0" lang="th-TH" sz="21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ออกอนุบัญญัติตาม พ.ร.บ.ควบคุมยาสูบทั้งสองฉบับ</a:t>
                      </a:r>
                      <a:endParaRPr kumimoji="0" lang="en-US" sz="21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en-US" sz="21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100" b="1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2100" b="1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ประสานเครือข่ายสนับสนุนร่าง พ.ร.บ.</a:t>
                      </a:r>
                      <a:endParaRPr kumimoji="0" lang="en-US" sz="2100" b="1" kern="1200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2100" b="1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-</a:t>
                      </a:r>
                      <a:r>
                        <a:rPr kumimoji="0" lang="th-TH" sz="2100" b="1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กระตุ้นให้หน่วยงานในพื้นที่</a:t>
                      </a:r>
                      <a:r>
                        <a:rPr kumimoji="0" lang="en-US" sz="2100" b="1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2100" b="1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ออกมาตรการเทศบัญญัติที่สอดคล้องกับกฎหมายเพื่อการควบคุมยาสูบ</a:t>
                      </a:r>
                      <a:endParaRPr kumimoji="0" lang="en-US" sz="2100" b="1" kern="12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205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spc="0" baseline="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2.2 </a:t>
                      </a:r>
                      <a:r>
                        <a:rPr lang="th-TH" sz="2100" b="1" kern="1200" spc="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สร้างความเข้าใจในการดำเนินการตาม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1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ข้อกฎหมายใหม่</a:t>
                      </a:r>
                      <a:endParaRPr lang="th-TH" sz="2100" b="1" kern="1200" spc="0" baseline="0" dirty="0" smtClean="0">
                        <a:solidFill>
                          <a:schemeClr val="dk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th-TH" sz="21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ดำเนินการสร้างความเข้าใจ/การปฏิบัติตามประกาศกระทรวงสาธารณสุข ฉบับที่</a:t>
                      </a:r>
                      <a:r>
                        <a:rPr kumimoji="0" lang="en-US" sz="21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17 </a:t>
                      </a:r>
                      <a:endParaRPr kumimoji="0" lang="th-TH" sz="21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kumimoji="0" lang="th-TH" sz="21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th-TH" sz="21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ประชุม/สัมมนา เพื่อชี้แจงข้อกฎหมายใหม่ </a:t>
                      </a:r>
                      <a:endParaRPr kumimoji="0" lang="en-US" sz="21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60963" marB="60963"/>
                </a:tc>
                <a:tc hMerge="1">
                  <a:txBody>
                    <a:bodyPr/>
                    <a:lstStyle/>
                    <a:p>
                      <a:endParaRPr kumimoji="0" lang="en-US" sz="21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60963" marB="60963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kumimoji="0" lang="th-TH" sz="2100" b="1" kern="1200" spc="-8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ประสานแจ้ง </a:t>
                      </a:r>
                      <a:r>
                        <a:rPr kumimoji="0" lang="th-TH" sz="2100" b="1" kern="1200" spc="-80" baseline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สสจ.</a:t>
                      </a:r>
                      <a:r>
                        <a:rPr kumimoji="0" lang="th-TH" sz="2100" b="1" kern="1200" spc="-8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/ร่วมดำเนินการ</a:t>
                      </a:r>
                      <a:r>
                        <a:rPr kumimoji="0" lang="th-TH" sz="2100" b="1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สร้างความเข้าใจ/การปฏิบัติตามประกาศสร้างความเข้าใจ/การปฏิบัติตามประกาศฯ ฉบับที่</a:t>
                      </a:r>
                      <a:r>
                        <a:rPr kumimoji="0" lang="en-US" sz="2100" b="1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17 </a:t>
                      </a:r>
                      <a:endParaRPr kumimoji="0" lang="en-US" sz="2100" b="1" kern="1200" spc="-80" baseline="0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th-TH" sz="2100" b="1" kern="1200" spc="-8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ประสานแจ้ง /เชิญกลุ่มเป้าหมาย </a:t>
                      </a:r>
                      <a:r>
                        <a:rPr kumimoji="0" lang="th-TH" sz="2100" b="1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และร่วมประชุม/สัมมนาฯ</a:t>
                      </a:r>
                      <a:endParaRPr kumimoji="0" lang="en-US" sz="2100" b="1" kern="12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60963" marB="60963"/>
                </a:tc>
              </a:tr>
            </a:tbl>
          </a:graphicData>
        </a:graphic>
      </p:graphicFrame>
      <p:sp>
        <p:nvSpPr>
          <p:cNvPr id="6" name="ดาว 5 แฉก 5"/>
          <p:cNvSpPr/>
          <p:nvPr/>
        </p:nvSpPr>
        <p:spPr>
          <a:xfrm>
            <a:off x="228600" y="177800"/>
            <a:ext cx="533400" cy="8128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3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8163268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/>
              </a:tblGrid>
              <a:tr h="918793">
                <a:tc>
                  <a:txBody>
                    <a:bodyPr/>
                    <a:lstStyle/>
                    <a:p>
                      <a:pPr lvl="0" algn="ctr"/>
                      <a:r>
                        <a:rPr kumimoji="0" lang="th-TH" sz="24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มาตรการหลัก/โครงการในส่วนที่ </a:t>
                      </a:r>
                      <a:r>
                        <a:rPr kumimoji="0" lang="th-TH" sz="2400" b="1" kern="1200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สคร.</a:t>
                      </a:r>
                      <a:r>
                        <a:rPr kumimoji="0" lang="th-TH" sz="24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เกี่ยวข้อง </a:t>
                      </a:r>
                    </a:p>
                    <a:p>
                      <a:pPr lvl="0" algn="ctr"/>
                      <a:r>
                        <a:rPr kumimoji="0" lang="th-TH" sz="24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จะต้องดำเนินการ</a:t>
                      </a:r>
                      <a:endParaRPr kumimoji="0" lang="en-US" sz="2400" kern="1200" dirty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4875" marR="4875" marT="4875" marB="0" anchor="b"/>
                </a:tc>
              </a:tr>
              <a:tr h="60846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th-TH" sz="2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th-TH" sz="2200" b="1" u="none" strike="noStrike" dirty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ขับเคลื่อนแผนยุทธศาสตร์การควบคุมยาสูบ</a:t>
                      </a:r>
                      <a:r>
                        <a:rPr lang="th-TH" sz="2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แห่งชาติ พ.ศ.2555-2557 </a:t>
                      </a:r>
                      <a:endParaRPr lang="th-TH" sz="2200" b="1" i="0" u="none" strike="noStrike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75" marR="4875" marT="4875" marB="0" anchor="b"/>
                </a:tc>
              </a:tr>
              <a:tr h="5330742">
                <a:tc>
                  <a:txBody>
                    <a:bodyPr/>
                    <a:lstStyle/>
                    <a:p>
                      <a:pPr lvl="1">
                        <a:buFont typeface="Wingdings" pitchFamily="2" charset="2"/>
                        <a:buChar char="§"/>
                      </a:pP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ประชุมจังหวัดในเขตรับผิดชอบจัดทำแผนปฏิบัติการควบคุมยาสูบโดยเชื่อมโยงกับงานที่เกี่ยวข้อง</a:t>
                      </a:r>
                      <a:endParaRPr kumimoji="0" lang="en-US" sz="24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lvl="1">
                        <a:buFont typeface="Wingdings" pitchFamily="2" charset="2"/>
                        <a:buChar char="§"/>
                      </a:pP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เข้าร่วมประชุมและประสานงานผู้รับผิดชอบของจังหวัดในเขตรับผิดชอบจัดทำแผนปฏิบัติการควบคุมยาสูบโดยเชื่อมโยงกับงานที่เกี่ยวข้อง</a:t>
                      </a:r>
                      <a:endParaRPr kumimoji="0" lang="en-US" sz="24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lvl="1">
                        <a:buFont typeface="Wingdings" pitchFamily="2" charset="2"/>
                        <a:buChar char="§"/>
                      </a:pP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คัดเลือกพื้นที่นำร่อง 4 แห่งเพี่อใช้ในการติดตามประเมินผล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(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คัดเลือกเพียง 4 </a:t>
                      </a:r>
                      <a:r>
                        <a:rPr kumimoji="0" lang="th-TH" sz="2400" b="1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สคร.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)</a:t>
                      </a:r>
                      <a:endParaRPr kumimoji="0" lang="en-US" sz="24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lvl="1">
                        <a:buFont typeface="Wingdings" pitchFamily="2" charset="2"/>
                        <a:buChar char="§"/>
                      </a:pP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เข้าร่วมพัฒนาศักยภาพฯและประสานแจ้งผู้รับผิดชอบงานยาสูบระดับจังหวัดเข้ารับการพัฒนาศักยภาพฯ</a:t>
                      </a:r>
                      <a:endParaRPr kumimoji="0" lang="en-US" sz="24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lvl="1">
                        <a:buFont typeface="Wingdings" pitchFamily="2" charset="2"/>
                        <a:buChar char="§"/>
                      </a:pP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ดำเนินการติดตามประเมินผลการควบคุมยาสูบตามแผนยุทธศาสตร์การควบคุมยาสูบแห่งชาติฯ ในพื้นที่นำร่อง 4 แห่ง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(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คัดเลือกเพียง 4 </a:t>
                      </a:r>
                      <a:r>
                        <a:rPr kumimoji="0" lang="th-TH" sz="2400" b="1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สคร.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)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งบประมาณอยู่ที่ส่วนกลาง)</a:t>
                      </a:r>
                    </a:p>
                    <a:p>
                      <a:pPr lvl="1">
                        <a:buFont typeface="Wingdings" pitchFamily="2" charset="2"/>
                        <a:buNone/>
                      </a:pPr>
                      <a:endParaRPr kumimoji="0" lang="en-US" sz="24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4875" marR="4875" marT="487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28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rPr>
              <a:t>ขอบเขตการนำเสนอ</a:t>
            </a:r>
            <a:endParaRPr lang="en-US" sz="4000" b="1" dirty="0"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สถานการณ์และสภาพปัญหา</a:t>
            </a:r>
            <a:endParaRPr lang="en-US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endParaRPr lang="th-TH" sz="10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เป้าหมายการควบคุมยาสูบ</a:t>
            </a:r>
            <a:endParaRPr lang="en-US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endParaRPr lang="th-TH" sz="10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เครื่องมือในการดำเนินการควบคุมยาสูบของประเทศ</a:t>
            </a:r>
            <a:endParaRPr lang="en-US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endParaRPr lang="th-TH" sz="10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มาตรการ/โครงการหลักที่จะต้องดำเนินการปี 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2556</a:t>
            </a:r>
          </a:p>
          <a:p>
            <a:endParaRPr lang="en-US" sz="10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ตัวชี้วัดที่สำคัญปี 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2556</a:t>
            </a:r>
            <a:endParaRPr lang="en-US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8163268"/>
              </p:ext>
            </p:extLst>
          </p:nvPr>
        </p:nvGraphicFramePr>
        <p:xfrm>
          <a:off x="72506" y="0"/>
          <a:ext cx="9071494" cy="6775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1494"/>
              </a:tblGrid>
              <a:tr h="641379">
                <a:tc>
                  <a:txBody>
                    <a:bodyPr/>
                    <a:lstStyle/>
                    <a:p>
                      <a:pPr lvl="0" algn="ctr"/>
                      <a:r>
                        <a:rPr kumimoji="0" lang="th-TH" sz="22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มาตรการหลัก/โครงการในส่วนที่ </a:t>
                      </a:r>
                      <a:r>
                        <a:rPr kumimoji="0" lang="th-TH" sz="2200" b="1" kern="1200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สคร.</a:t>
                      </a:r>
                      <a:r>
                        <a:rPr kumimoji="0" lang="th-TH" sz="22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เกี่ยวข้องจะต้องดำเนินการ (ต่อ)</a:t>
                      </a:r>
                    </a:p>
                    <a:p>
                      <a:pPr lvl="0" algn="ctr"/>
                      <a:endParaRPr kumimoji="0" lang="en-US" sz="2000" kern="1200" dirty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4875" marR="4875" marT="4875" marB="0" anchor="b"/>
                </a:tc>
              </a:tr>
              <a:tr h="9141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spc="-40" baseline="0" dirty="0" smtClean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2000" b="1" u="none" strike="noStrike" spc="-40" baseline="0" dirty="0" smtClean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2000" b="1" u="none" strike="noStrike" spc="-40" baseline="0" dirty="0" smtClean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th-TH" sz="2000" b="1" kern="1200" spc="-40" baseline="0" dirty="0" smtClean="0">
                          <a:solidFill>
                            <a:srgbClr val="0070C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สร้างความร่วมมือการทำงานเชิงรุกในการเฝ้าระวังควบคุมยาสูบแบบมีส่วนร่วมกับภาคีเครือข่ายทุกภาคส่วน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kern="1200" spc="-40" baseline="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4875" marR="4875" marT="4875" marB="0" anchor="b"/>
                </a:tc>
              </a:tr>
              <a:tr h="521081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200" b="1" kern="1200" dirty="0" smtClean="0">
                          <a:solidFill>
                            <a:srgbClr val="0070C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การเฝ้าระวังเพื่อการควบคุมยาสูบ</a:t>
                      </a:r>
                      <a:endParaRPr kumimoji="0" lang="en-US" sz="2200" b="1" kern="1200" dirty="0" smtClean="0">
                        <a:solidFill>
                          <a:srgbClr val="0070C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lvl="1">
                        <a:buFont typeface="Wingdings" pitchFamily="2" charset="2"/>
                        <a:buChar char="§"/>
                      </a:pP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อบรมพัฒนาศักยภาพของเครือข่ายภาคประชาชนในการมีส่วนร่วมเฝ้าระวังเพื่อควบคุมยาสูบในพื้นที่รับผิดชอบ</a:t>
                      </a:r>
                      <a:endParaRPr kumimoji="0" lang="en-US" sz="22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lvl="1">
                        <a:buFont typeface="Wingdings" pitchFamily="2" charset="2"/>
                        <a:buChar char="§"/>
                      </a:pP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ตรวจเตือนเพื่อบังคับใช้กฎหมายโดยเน้นรอบ ๆ สถานศึกษา และสถานที่สาธารณะ/สถานที่ทำงาน</a:t>
                      </a:r>
                      <a:endParaRPr kumimoji="0" lang="en-US" sz="22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lvl="1">
                        <a:buFont typeface="Wingdings" pitchFamily="2" charset="2"/>
                        <a:buChar char="§"/>
                      </a:pP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th-TH" sz="2200" kern="1200" spc="-4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ปฏิบัติการเฝ้าระวังยาสูบโดยเครือข่ายของ </a:t>
                      </a:r>
                      <a:r>
                        <a:rPr kumimoji="0" lang="th-TH" sz="2200" kern="1200" spc="-40" baseline="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สคร.</a:t>
                      </a:r>
                      <a:r>
                        <a:rPr kumimoji="0" lang="th-TH" sz="2200" kern="1200" spc="-4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เพื่อติดตาม กำกับ การดำเนินงานเฝ้าระวังฯ ทั้ง 4 มิติ</a:t>
                      </a:r>
                      <a:r>
                        <a:rPr kumimoji="0" lang="en-US" sz="2200" kern="1200" spc="-4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th-TH" sz="2200" kern="1200" spc="-4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(การบริโภค การบังคับใช้กฎหมาย สื่อ อุตสาหกรรมยาสูบ)</a:t>
                      </a:r>
                      <a:endParaRPr kumimoji="0" lang="en-US" sz="2200" kern="1200" spc="-40" baseline="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lvl="1">
                        <a:buFont typeface="Wingdings" pitchFamily="2" charset="2"/>
                        <a:buChar char="§"/>
                      </a:pP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จัดทำรายงานผลการดำเนินงานเฝ้าระวังเพื่อควบคุมยาสูบในพื้นที่รับผิดชอบ </a:t>
                      </a:r>
                      <a:endParaRPr kumimoji="0" lang="en-US" sz="22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lvl="1">
                        <a:buFont typeface="Wingdings" pitchFamily="2" charset="2"/>
                        <a:buChar char="§"/>
                      </a:pP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th-TH" sz="2200" kern="1200" spc="-5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นิเทศ ติดตามประเมินผลการดำเนินงานการเฝ้าระวังเพื่อควบคุมยาสูบในพื้นที่รับผิดชอบ </a:t>
                      </a:r>
                      <a:r>
                        <a:rPr kumimoji="0" lang="th-TH" sz="2200" kern="1200" spc="-50" baseline="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สคร.</a:t>
                      </a:r>
                      <a:r>
                        <a:rPr kumimoji="0" lang="th-TH" sz="2200" kern="1200" spc="-5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ละ 2 ครั้ง</a:t>
                      </a:r>
                      <a:endParaRPr kumimoji="0" lang="en-US" sz="2200" kern="1200" spc="-50" baseline="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kumimoji="0" lang="th-TH" sz="2200" kern="1200" dirty="0" smtClean="0">
                          <a:solidFill>
                            <a:srgbClr val="0070C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     </a:t>
                      </a:r>
                      <a:r>
                        <a:rPr kumimoji="0" lang="th-TH" sz="2200" b="1" kern="1200" dirty="0" smtClean="0">
                          <a:solidFill>
                            <a:srgbClr val="0070C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การเสริมสร้างศักยภาพและความร่วมมือ</a:t>
                      </a:r>
                      <a:endParaRPr kumimoji="0" lang="en-US" sz="2200" b="1" kern="1200" dirty="0" smtClean="0">
                        <a:solidFill>
                          <a:srgbClr val="0070C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lvl="1">
                        <a:buFont typeface="Wingdings" pitchFamily="2" charset="2"/>
                        <a:buChar char="§"/>
                      </a:pP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คัดเลือกพื้นที่ดำเนินการอำเภอควบคุมยาสูบและเครื่องดื่มแอลกอฮอล์เข้มแข็ง </a:t>
                      </a:r>
                      <a:r>
                        <a:rPr kumimoji="0" lang="th-TH" sz="220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สคร.</a:t>
                      </a: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ละ 1 แห่ง  (</a:t>
                      </a:r>
                      <a:r>
                        <a:rPr kumimoji="0" lang="th-TH" sz="220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บูรณา</a:t>
                      </a: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การกับสำนักแอลกอฮอล์)</a:t>
                      </a:r>
                      <a:endParaRPr kumimoji="0" lang="en-US" sz="22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lvl="1">
                        <a:buFont typeface="Wingdings" pitchFamily="2" charset="2"/>
                        <a:buChar char="§"/>
                      </a:pP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ร่วมดำเนินการเพื่อเสริมสร้างศักยภาพและความร่วมมือแก่พื้นที่นำร่อง</a:t>
                      </a:r>
                      <a:endParaRPr kumimoji="0" lang="en-US" sz="2200" kern="120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4875" marR="4875" marT="487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28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8163268"/>
              </p:ext>
            </p:extLst>
          </p:nvPr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/>
              </a:tblGrid>
              <a:tr h="893788">
                <a:tc>
                  <a:txBody>
                    <a:bodyPr/>
                    <a:lstStyle/>
                    <a:p>
                      <a:pPr lvl="0" algn="ctr"/>
                      <a:r>
                        <a:rPr kumimoji="0" lang="th-TH" sz="24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มาตรการหลัก/โครงการในส่วนที่ </a:t>
                      </a:r>
                      <a:r>
                        <a:rPr kumimoji="0" lang="th-TH" sz="2400" b="1" kern="1200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สคร.</a:t>
                      </a:r>
                      <a:r>
                        <a:rPr kumimoji="0" lang="th-TH" sz="24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เกี่ยวข้อง จะต้องดำเนินการ </a:t>
                      </a:r>
                    </a:p>
                    <a:p>
                      <a:pPr lvl="0" algn="ctr"/>
                      <a:endParaRPr kumimoji="0" lang="en-US" sz="2000" kern="1200" dirty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4875" marR="4875" marT="4875" marB="0" anchor="b"/>
                </a:tc>
              </a:tr>
              <a:tr h="850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3</a:t>
                      </a:r>
                      <a:r>
                        <a:rPr lang="th-TH" sz="2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th-TH" sz="2400" b="1" kern="1200" dirty="0" smtClean="0">
                          <a:solidFill>
                            <a:srgbClr val="0070C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การปิดช่องว่างของกฎหมาย/กำหนดมาตรการเพื่อเพิ่มประสิทธิภาพการบังคับใช้กฎหมาย</a:t>
                      </a:r>
                      <a:endParaRPr kumimoji="0" lang="en-US" sz="2400" b="1" kern="1200" dirty="0" smtClean="0">
                        <a:solidFill>
                          <a:srgbClr val="0070C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4875" marR="4875" marT="4875" marB="0" anchor="b"/>
                </a:tc>
              </a:tr>
              <a:tr h="1011380">
                <a:tc>
                  <a:txBody>
                    <a:bodyPr/>
                    <a:lstStyle/>
                    <a:p>
                      <a:pPr lvl="1">
                        <a:buFont typeface="Wingdings" pitchFamily="2" charset="2"/>
                        <a:buChar char="§"/>
                      </a:pPr>
                      <a:r>
                        <a:rPr kumimoji="0" lang="th-TH" sz="2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กระตุ้นให้หน่วยงานในพื้นที่ ออกมาตรการ เทศบัญญัติที่สอดคล้องกับกฎหมายเพื่อการควบคุมยาสูบ</a:t>
                      </a:r>
                      <a:endParaRPr kumimoji="0" lang="en-US" sz="24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4875" marR="4875" marT="4875" marB="0" anchor="b"/>
                </a:tc>
              </a:tr>
              <a:tr h="92516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2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2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th-TH" sz="2400" b="1" u="none" strike="noStrike" dirty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พัฒนาการสื่อสารสาธารณะและประชาสัมพันธ์เพื่อควบคุม</a:t>
                      </a:r>
                      <a:r>
                        <a:rPr lang="th-TH" sz="2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ยาสูบแบบ</a:t>
                      </a:r>
                      <a:r>
                        <a:rPr lang="th-TH" sz="2400" b="1" u="none" strike="noStrike" dirty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มีส่วน</a:t>
                      </a:r>
                      <a:r>
                        <a:rPr lang="th-TH" sz="2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ร่วม</a:t>
                      </a:r>
                      <a:endParaRPr lang="th-TH" sz="2400" b="1" i="0" u="none" strike="noStrike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75" marR="4875" marT="4875" marB="0" anchor="b"/>
                </a:tc>
              </a:tr>
              <a:tr h="3177012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สื่อสารความรู้ความเข้าใจเกี่ยวกับโทษพิษภัยบุหรี่และการดำเนินการให้สถานที่สาธารณะปลอดบุหรี่ตามกฎหมายแบบมีส่วนร่วม ในพื้นที่รับผิดชอบ</a:t>
                      </a:r>
                      <a:endParaRPr kumimoji="0" lang="en-US" sz="24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ประสานงานกับสื่อท้องถิ่นในการประชาสัมพันธ์ และร่วมรณรงค์/สร้างความเข้าใจเพื่อการควบคุมยาสูบและการปฏิบัติตามกฎหมาย รวมทั้งสนับสนุนให้เกิดการรณรงค์ตาม 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Theme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ของ 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WHO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ร่วมกับภาคีเครือข่ายในพื้นที่</a:t>
                      </a:r>
                      <a:endParaRPr kumimoji="0" lang="en-US" sz="24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lvl="1">
                        <a:buFont typeface="Arial" pitchFamily="34" charset="0"/>
                        <a:buChar char="•"/>
                      </a:pPr>
                      <a:endParaRPr kumimoji="0" lang="en-US" sz="24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4875" marR="4875" marT="487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28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8001024" cy="1511288"/>
          </a:xfrm>
        </p:spPr>
        <p:txBody>
          <a:bodyPr>
            <a:noAutofit/>
          </a:bodyPr>
          <a:lstStyle/>
          <a:p>
            <a:pPr algn="ctr"/>
            <a:r>
              <a:rPr lang="th-TH" sz="3000" dirty="0" smtClean="0">
                <a:solidFill>
                  <a:srgbClr val="C00085"/>
                </a:solidFill>
                <a:latin typeface="Tahoma" pitchFamily="34" charset="0"/>
                <a:cs typeface="Tahoma" pitchFamily="34" charset="0"/>
              </a:rPr>
              <a:t>ตัวชี้วัดที่สำคัญของการดำเนินงานควบคุมยาสูบ</a:t>
            </a:r>
            <a:br>
              <a:rPr lang="th-TH" sz="3000" dirty="0" smtClean="0">
                <a:solidFill>
                  <a:srgbClr val="C00085"/>
                </a:solidFill>
                <a:latin typeface="Tahoma" pitchFamily="34" charset="0"/>
                <a:cs typeface="Tahoma" pitchFamily="34" charset="0"/>
              </a:rPr>
            </a:br>
            <a:r>
              <a:rPr lang="th-TH" sz="3000" dirty="0" smtClean="0">
                <a:solidFill>
                  <a:srgbClr val="C00085"/>
                </a:solidFill>
                <a:latin typeface="Tahoma" pitchFamily="34" charset="0"/>
                <a:cs typeface="Tahoma" pitchFamily="34" charset="0"/>
              </a:rPr>
              <a:t>ปีงบประมาณ 255</a:t>
            </a:r>
            <a:r>
              <a:rPr lang="en-US" sz="3000" dirty="0" smtClean="0">
                <a:solidFill>
                  <a:srgbClr val="C00085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th-TH" sz="3000" dirty="0" smtClean="0">
                <a:solidFill>
                  <a:srgbClr val="C00085"/>
                </a:solidFill>
                <a:latin typeface="Tahoma" pitchFamily="34" charset="0"/>
                <a:cs typeface="Tahoma" pitchFamily="34" charset="0"/>
              </a:rPr>
              <a:t>  </a:t>
            </a:r>
            <a:br>
              <a:rPr lang="th-TH" sz="3000" dirty="0" smtClean="0">
                <a:solidFill>
                  <a:srgbClr val="C00085"/>
                </a:solidFill>
                <a:latin typeface="Tahoma" pitchFamily="34" charset="0"/>
                <a:cs typeface="Tahoma" pitchFamily="34" charset="0"/>
              </a:rPr>
            </a:br>
            <a:r>
              <a:rPr lang="th-TH" sz="3000" dirty="0" smtClean="0">
                <a:solidFill>
                  <a:srgbClr val="C00085"/>
                </a:solidFill>
                <a:latin typeface="Tahoma" pitchFamily="34" charset="0"/>
                <a:cs typeface="Tahoma" pitchFamily="34" charset="0"/>
              </a:rPr>
              <a:t>จำนวน 6 ตัวชี้วัด(ต่อ)</a:t>
            </a:r>
            <a:endParaRPr lang="th-TH" sz="3000" dirty="0">
              <a:solidFill>
                <a:srgbClr val="C0008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6803"/>
            <a:ext cx="8229600" cy="475690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1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ตัวชี้วัดระดับกระทรวง 1 ตัวชี้วัด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(Strategic focus)</a:t>
            </a:r>
            <a:endParaRPr lang="th-TH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ร้อยละของสถานบริการสาธารณสุขและส่งเสริมสุขภาพจัดเป็นเขตปลอดบุหรี่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100 %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 (เป้าหมาย ร้อยละ 100)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</a:t>
            </a:r>
            <a:endParaRPr lang="th-TH" sz="32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  <a:p>
            <a:pPr lvl="1"/>
            <a:endParaRPr lang="th-TH" sz="3200" b="1" dirty="0">
              <a:solidFill>
                <a:schemeClr val="tx1">
                  <a:lumMod val="60000"/>
                  <a:lumOff val="40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D95469AE-AC27-4A8A-A4C2-22069EEA3AA4}" type="slidenum">
              <a:rPr lang="th-TH" smtClean="0"/>
              <a:pPr/>
              <a:t>23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6739856"/>
              </p:ext>
            </p:extLst>
          </p:nvPr>
        </p:nvGraphicFramePr>
        <p:xfrm>
          <a:off x="85074" y="764704"/>
          <a:ext cx="9058926" cy="586015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05892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FFFFFF"/>
                          </a:solidFill>
                        </a:rPr>
                        <a:t>นิยาม</a:t>
                      </a:r>
                      <a:endParaRPr lang="th-TH" sz="3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53098">
                <a:tc>
                  <a:txBody>
                    <a:bodyPr/>
                    <a:lstStyle/>
                    <a:p>
                      <a:r>
                        <a:rPr kumimoji="0" lang="th-TH" sz="2800" b="1" kern="1200" spc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สถานบริการสาธารณสุขและส่งเสริมสุขภาพ </a:t>
                      </a:r>
                      <a:r>
                        <a:rPr kumimoji="0" lang="th-TH" sz="2800" b="1" kern="1200" spc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ตามประกาศฯ</a:t>
                      </a:r>
                      <a:r>
                        <a:rPr kumimoji="0" lang="th-TH" sz="2800" b="1" kern="1200" spc="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2800" b="1" kern="1200" spc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ฉบับที่ 19 พ.ศ. </a:t>
                      </a:r>
                      <a:r>
                        <a:rPr kumimoji="0" lang="en-US" sz="2800" b="1" kern="1200" spc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2553</a:t>
                      </a:r>
                      <a:r>
                        <a:rPr kumimoji="0" lang="en-US" sz="2800" b="1" kern="1200" spc="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2800" b="1" kern="1200" spc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 ประกอบด้วย </a:t>
                      </a:r>
                      <a:endParaRPr kumimoji="0" lang="en-US" sz="2800" b="1" kern="1200" spc="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th-TH" sz="2800" b="1" kern="1200" spc="-1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th-TH" sz="2800" b="1" kern="1200" spc="-100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คลินิก </a:t>
                      </a:r>
                      <a:r>
                        <a:rPr kumimoji="0" lang="th-TH" sz="2800" b="1" kern="1200" spc="-100" baseline="0" dirty="0" err="1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สห</a:t>
                      </a:r>
                      <a:r>
                        <a:rPr kumimoji="0" lang="th-TH" sz="2800" b="1" kern="1200" spc="-100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คลินิก โรงพยาบาล </a:t>
                      </a:r>
                      <a:r>
                        <a:rPr kumimoji="0" lang="th-TH" sz="2800" b="1" kern="1200" spc="-10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รวมถึงสถานพยาบาลตามกฎหมายว่าด้วยสถานพยาบาล</a:t>
                      </a:r>
                      <a:endParaRPr kumimoji="0" lang="en-US" sz="2800" b="1" kern="1200" spc="-100" baseline="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800" b="1" kern="1200" spc="-1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en-US" sz="2800" b="1" kern="1200" spc="-10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2800" b="1" kern="1200" spc="-1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คลินิก โรงพยาบาลสัตว์ </a:t>
                      </a:r>
                      <a:r>
                        <a:rPr kumimoji="0" lang="th-TH" sz="2800" b="1" kern="1200" spc="-1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รวมถึงสถานพยาบาลสัตว์ตามกฎหมายว่าด้วยสถานพยาบาลสัตว์</a:t>
                      </a:r>
                      <a:endParaRPr kumimoji="0" lang="en-US" sz="2800" b="1" kern="1200" spc="-1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800" b="1" kern="1200" spc="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th-TH" sz="2800" b="1" kern="1200" spc="0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สถานีอนามัย </a:t>
                      </a:r>
                      <a:r>
                        <a:rPr kumimoji="0" lang="th-TH" sz="2800" b="1" kern="1200" spc="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สถานบริการสุขภาพทุกประเภท</a:t>
                      </a:r>
                      <a:endParaRPr kumimoji="0" lang="en-US" sz="2800" b="1" kern="1200" spc="0" baseline="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800" b="1" kern="1200" spc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th-TH" sz="2800" b="1" kern="1200" spc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ร้านขายยา </a:t>
                      </a:r>
                      <a:endParaRPr kumimoji="0" lang="en-US" sz="2800" b="1" kern="1200" spc="0" dirty="0" smtClean="0">
                        <a:solidFill>
                          <a:srgbClr val="FF0000"/>
                        </a:solidFill>
                        <a:latin typeface="Angsana New" pitchFamily="18" charset="-34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800" b="1" kern="1200" spc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5.</a:t>
                      </a:r>
                      <a:r>
                        <a:rPr kumimoji="0" lang="en-US" sz="2800" b="1" kern="1200" spc="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2800" b="1" kern="1200" spc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สถานประกอบกิจการนวดแผนไทย</a:t>
                      </a:r>
                      <a:r>
                        <a:rPr kumimoji="0" lang="th-TH" sz="2800" b="1" kern="1200" spc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หรือแผนโบราณ</a:t>
                      </a:r>
                      <a:endParaRPr kumimoji="0" lang="en-US" sz="2800" b="1" kern="1200" spc="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800" b="1" kern="1200" spc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6. </a:t>
                      </a:r>
                      <a:r>
                        <a:rPr kumimoji="0" lang="th-TH" sz="2800" b="1" kern="1200" spc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สถานให้บริการอบความร้อน </a:t>
                      </a:r>
                      <a:r>
                        <a:rPr kumimoji="0" lang="th-TH" sz="2800" b="1" kern="1200" spc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อบไอน้ำ อบสมุนไพร</a:t>
                      </a:r>
                      <a:endParaRPr kumimoji="0" lang="en-US" sz="2800" b="1" kern="1200" spc="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800" b="1" kern="1200" spc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7. </a:t>
                      </a:r>
                      <a:r>
                        <a:rPr kumimoji="0" lang="th-TH" sz="2800" b="1" kern="1200" spc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สถานประกอบ</a:t>
                      </a:r>
                      <a:r>
                        <a:rPr kumimoji="0" lang="th-TH" sz="2800" b="1" kern="1200" spc="0" dirty="0" err="1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กิจการส</a:t>
                      </a:r>
                      <a:r>
                        <a:rPr kumimoji="0" lang="th-TH" sz="2800" b="1" kern="1200" spc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ปาเพื่อสุขภาพ </a:t>
                      </a:r>
                      <a:r>
                        <a:rPr kumimoji="0" lang="th-TH" sz="2800" b="1" kern="1200" spc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กิจการนวดเพื่อสุขภาพหรือกิจการนวดเพื่อความงาม</a:t>
                      </a:r>
                      <a:endParaRPr kumimoji="0" lang="en-US" sz="2800" b="1" kern="1200" spc="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2800" b="1" kern="1200" spc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หมายเหตุ </a:t>
                      </a:r>
                      <a:r>
                        <a:rPr kumimoji="0" lang="th-TH" sz="2800" b="1" kern="1200" spc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+mn-cs"/>
                        </a:rPr>
                        <a:t>ทั้งนี้นับเฉพาะสถานบริการสาธารณสุขและส่งเสริมสุขภาพทั้งหมดที่ขึ้นทะเบียนตามกฎหมายเท่านั้น</a:t>
                      </a:r>
                      <a:endParaRPr lang="th-TH" sz="2800" b="1" spc="0" dirty="0">
                        <a:latin typeface="Angsana New" pitchFamily="18" charset="-34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xmlns="" val="3629326758"/>
              </p:ext>
            </p:extLst>
          </p:nvPr>
        </p:nvGraphicFramePr>
        <p:xfrm>
          <a:off x="611560" y="188640"/>
          <a:ext cx="79928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532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D95469AE-AC27-4A8A-A4C2-22069EEA3AA4}" type="slidenum">
              <a:rPr lang="th-TH" smtClean="0"/>
              <a:pPr/>
              <a:t>24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6739856"/>
              </p:ext>
            </p:extLst>
          </p:nvPr>
        </p:nvGraphicFramePr>
        <p:xfrm>
          <a:off x="38068" y="642918"/>
          <a:ext cx="9058925" cy="620841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915817"/>
                <a:gridCol w="2143108"/>
              </a:tblGrid>
              <a:tr h="564634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FFFFFF"/>
                          </a:solidFill>
                        </a:rPr>
                        <a:t>เกณฑ์</a:t>
                      </a:r>
                      <a:endParaRPr lang="th-TH" sz="3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rgbClr val="FFFFFF"/>
                          </a:solidFill>
                        </a:rPr>
                        <a:t>วิธีการรายงาน</a:t>
                      </a:r>
                      <a:endParaRPr lang="th-TH" sz="3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001477">
                <a:tc>
                  <a:txBody>
                    <a:bodyPr/>
                    <a:lstStyle/>
                    <a:p>
                      <a:pPr lvl="0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Freesia News"/>
                          <a:cs typeface="+mj-cs"/>
                        </a:rPr>
                        <a:t>1. </a:t>
                      </a:r>
                      <a:r>
                        <a:rPr kumimoji="0" lang="th-TH" sz="2800" b="1" kern="1200" dirty="0" smtClean="0">
                          <a:solidFill>
                            <a:schemeClr val="tx1"/>
                          </a:solidFill>
                          <a:latin typeface="Freesia News"/>
                          <a:ea typeface="+mn-ea"/>
                          <a:cs typeface="+mj-cs"/>
                        </a:rPr>
                        <a:t>มีการติดเครื่องหมาย ดังนี้</a:t>
                      </a:r>
                      <a:endParaRPr kumimoji="0" lang="en-US" sz="2800" b="1" kern="1200" dirty="0" smtClean="0">
                        <a:solidFill>
                          <a:schemeClr val="tx1"/>
                        </a:solidFill>
                        <a:latin typeface="Freesia News"/>
                        <a:ea typeface="+mn-ea"/>
                        <a:cs typeface="+mj-cs"/>
                      </a:endParaRPr>
                    </a:p>
                    <a:p>
                      <a:pPr lvl="1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Freesia News"/>
                          <a:cs typeface="+mj-cs"/>
                        </a:rPr>
                        <a:t>1.1 </a:t>
                      </a:r>
                      <a:r>
                        <a:rPr kumimoji="0" lang="th-TH" sz="2800" b="1" kern="1200" dirty="0" smtClean="0">
                          <a:solidFill>
                            <a:srgbClr val="FF0000"/>
                          </a:solidFill>
                          <a:latin typeface="Freesia News"/>
                          <a:ea typeface="+mn-ea"/>
                          <a:cs typeface="+mj-cs"/>
                        </a:rPr>
                        <a:t>ป้ายประกาศเป็นเขตปลอดบุหรี่ด้านหน้า</a:t>
                      </a:r>
                      <a:r>
                        <a:rPr kumimoji="0" lang="th-TH" sz="2800" b="1" kern="1200" dirty="0" smtClean="0">
                          <a:solidFill>
                            <a:schemeClr val="tx1"/>
                          </a:solidFill>
                          <a:latin typeface="Freesia News"/>
                          <a:ea typeface="+mn-ea"/>
                          <a:cs typeface="+mj-cs"/>
                        </a:rPr>
                        <a:t>สถานที่ตามคำนิยามเห็นเด่นชัด</a:t>
                      </a:r>
                      <a:endParaRPr kumimoji="0" lang="en-US" sz="2800" b="1" kern="1200" dirty="0" smtClean="0">
                        <a:solidFill>
                          <a:schemeClr val="tx1"/>
                        </a:solidFill>
                        <a:latin typeface="Freesia News"/>
                        <a:ea typeface="+mn-ea"/>
                        <a:cs typeface="+mj-cs"/>
                      </a:endParaRPr>
                    </a:p>
                    <a:p>
                      <a:pPr lvl="1"/>
                      <a:r>
                        <a:rPr lang="th-TH" sz="2800" b="1" spc="-100" baseline="0" dirty="0" smtClean="0">
                          <a:solidFill>
                            <a:schemeClr val="tx1"/>
                          </a:solidFill>
                          <a:latin typeface="Freesia News"/>
                          <a:cs typeface="+mj-cs"/>
                        </a:rPr>
                        <a:t>1.2 </a:t>
                      </a:r>
                      <a:r>
                        <a:rPr kumimoji="0" lang="th-TH" sz="2800" b="1" kern="1200" spc="-100" baseline="0" dirty="0" smtClean="0">
                          <a:solidFill>
                            <a:srgbClr val="FF0000"/>
                          </a:solidFill>
                          <a:latin typeface="Freesia News"/>
                          <a:ea typeface="+mn-ea"/>
                          <a:cs typeface="+mj-cs"/>
                        </a:rPr>
                        <a:t>เครื่องหมายเขตปลอดบุหรี่ถาวร </a:t>
                      </a:r>
                      <a:r>
                        <a:rPr kumimoji="0" lang="th-TH" sz="2800" b="1" kern="1200" spc="-100" baseline="0" dirty="0" smtClean="0">
                          <a:solidFill>
                            <a:schemeClr val="tx1"/>
                          </a:solidFill>
                          <a:latin typeface="Freesia News"/>
                          <a:ea typeface="+mn-ea"/>
                          <a:cs typeface="+mj-cs"/>
                        </a:rPr>
                        <a:t>โดยมีการติดเครื่องหมายที่</a:t>
                      </a:r>
                    </a:p>
                    <a:p>
                      <a:pPr lvl="1"/>
                      <a:r>
                        <a:rPr kumimoji="0" lang="th-TH" sz="2800" b="1" kern="1200" dirty="0" smtClean="0">
                          <a:solidFill>
                            <a:schemeClr val="tx1"/>
                          </a:solidFill>
                          <a:latin typeface="Freesia News"/>
                          <a:ea typeface="+mn-ea"/>
                          <a:cs typeface="+mj-cs"/>
                        </a:rPr>
                        <a:t>      </a:t>
                      </a:r>
                      <a:r>
                        <a:rPr lang="th-TH" sz="2800" b="1" spc="-100" baseline="0" dirty="0" smtClean="0">
                          <a:solidFill>
                            <a:schemeClr val="tx1"/>
                          </a:solidFill>
                          <a:latin typeface="Freesia News"/>
                          <a:cs typeface="+mj-cs"/>
                        </a:rPr>
                        <a:t>1.2</a:t>
                      </a:r>
                      <a:r>
                        <a:rPr kumimoji="0" lang="th-TH" sz="2800" b="1" kern="1200" spc="-100" baseline="0" dirty="0" smtClean="0">
                          <a:solidFill>
                            <a:schemeClr val="tx1"/>
                          </a:solidFill>
                          <a:latin typeface="Freesia News"/>
                          <a:ea typeface="+mn-ea"/>
                          <a:cs typeface="+mn-cs"/>
                        </a:rPr>
                        <a:t>.</a:t>
                      </a:r>
                      <a:r>
                        <a:rPr lang="th-TH" sz="2800" b="1" spc="-100" baseline="0" dirty="0" smtClean="0">
                          <a:solidFill>
                            <a:schemeClr val="tx1"/>
                          </a:solidFill>
                          <a:latin typeface="Freesia News"/>
                          <a:cs typeface="+mj-cs"/>
                        </a:rPr>
                        <a:t>1 </a:t>
                      </a:r>
                      <a:r>
                        <a:rPr kumimoji="0" lang="th-TH" sz="2800" b="1" kern="1200" spc="-100" baseline="0" dirty="0" smtClean="0">
                          <a:solidFill>
                            <a:srgbClr val="FF0000"/>
                          </a:solidFill>
                          <a:latin typeface="Freesia News"/>
                          <a:ea typeface="+mn-ea"/>
                          <a:cs typeface="+mj-cs"/>
                        </a:rPr>
                        <a:t>บริเวณทางเข้า</a:t>
                      </a:r>
                      <a:r>
                        <a:rPr kumimoji="0" lang="en-US" sz="2800" b="1" kern="1200" spc="-100" baseline="0" dirty="0" smtClean="0">
                          <a:solidFill>
                            <a:srgbClr val="FF0000"/>
                          </a:solidFill>
                          <a:latin typeface="Freesia News"/>
                          <a:ea typeface="+mn-ea"/>
                          <a:cs typeface="+mj-cs"/>
                        </a:rPr>
                        <a:t> – </a:t>
                      </a:r>
                      <a:r>
                        <a:rPr kumimoji="0" lang="th-TH" sz="2800" b="1" kern="1200" spc="-100" baseline="0" dirty="0" smtClean="0">
                          <a:solidFill>
                            <a:srgbClr val="FF0000"/>
                          </a:solidFill>
                          <a:latin typeface="Freesia News"/>
                          <a:ea typeface="+mn-ea"/>
                          <a:cs typeface="+mj-cs"/>
                        </a:rPr>
                        <a:t>ออก </a:t>
                      </a:r>
                      <a:r>
                        <a:rPr kumimoji="0" lang="th-TH" sz="2800" b="1" kern="1200" spc="-100" baseline="0" dirty="0" smtClean="0">
                          <a:solidFill>
                            <a:schemeClr val="tx1"/>
                          </a:solidFill>
                          <a:latin typeface="Freesia News"/>
                          <a:ea typeface="+mn-ea"/>
                          <a:cs typeface="+mj-cs"/>
                        </a:rPr>
                        <a:t>ทุกช่องทาง</a:t>
                      </a:r>
                    </a:p>
                    <a:p>
                      <a:pPr lvl="1"/>
                      <a:r>
                        <a:rPr kumimoji="0" lang="th-TH" sz="2800" b="1" kern="1200" baseline="0" dirty="0" smtClean="0">
                          <a:solidFill>
                            <a:schemeClr val="tx1"/>
                          </a:solidFill>
                          <a:latin typeface="Freesia News"/>
                          <a:ea typeface="+mn-ea"/>
                          <a:cs typeface="+mj-cs"/>
                        </a:rPr>
                        <a:t>     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Freesia News"/>
                          <a:cs typeface="+mj-cs"/>
                        </a:rPr>
                        <a:t>1.2</a:t>
                      </a:r>
                      <a:r>
                        <a:rPr kumimoji="0" lang="th-TH" sz="2800" b="1" kern="1200" spc="-100" baseline="0" dirty="0" smtClean="0">
                          <a:solidFill>
                            <a:schemeClr val="tx1"/>
                          </a:solidFill>
                          <a:latin typeface="Freesia News"/>
                          <a:ea typeface="+mn-ea"/>
                          <a:cs typeface="+mn-cs"/>
                        </a:rPr>
                        <a:t>.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Freesia News"/>
                          <a:cs typeface="+mj-cs"/>
                        </a:rPr>
                        <a:t>2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Freesia News"/>
                          <a:cs typeface="+mj-cs"/>
                        </a:rPr>
                        <a:t> </a:t>
                      </a:r>
                      <a:r>
                        <a:rPr kumimoji="0" lang="th-TH" sz="2800" b="1" kern="1200" dirty="0" smtClean="0">
                          <a:solidFill>
                            <a:srgbClr val="FF0000"/>
                          </a:solidFill>
                          <a:latin typeface="Freesia News"/>
                          <a:ea typeface="+mn-ea"/>
                          <a:cs typeface="+mj-cs"/>
                        </a:rPr>
                        <a:t>บริเวณอื่นๆที่เห็นได้ชัดเจน</a:t>
                      </a:r>
                      <a:r>
                        <a:rPr kumimoji="0" lang="th-TH" sz="2800" b="1" kern="1200" dirty="0" smtClean="0">
                          <a:solidFill>
                            <a:schemeClr val="tx1"/>
                          </a:solidFill>
                          <a:latin typeface="Freesia News"/>
                          <a:ea typeface="+mn-ea"/>
                          <a:cs typeface="+mj-cs"/>
                        </a:rPr>
                        <a:t>ภายในอาคารหรือพื้นที่ภายใต้หลังคา หรือบริเวณรอบ ๆ และหน้าห้องสุขา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Freesia News"/>
                        <a:ea typeface="+mn-ea"/>
                        <a:cs typeface="+mj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latin typeface="Freesia News"/>
                          <a:cs typeface="FreesiaUPC" pitchFamily="34" charset="-34"/>
                        </a:rPr>
                        <a:t>สรุปรายงานการดำเนินงานทุก</a:t>
                      </a:r>
                      <a:r>
                        <a:rPr lang="th-TH" sz="2800" b="1" u="none" baseline="0" dirty="0" smtClean="0">
                          <a:latin typeface="Freesia News"/>
                          <a:cs typeface="FreesiaUPC" pitchFamily="34" charset="-34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eesia News"/>
                          <a:cs typeface="FreesiaUPC" pitchFamily="34" charset="-34"/>
                        </a:rPr>
                        <a:t>9 </a:t>
                      </a:r>
                      <a:r>
                        <a:rPr lang="th-TH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eesia News"/>
                          <a:cs typeface="FreesiaUPC" pitchFamily="34" charset="-34"/>
                        </a:rPr>
                        <a:t>และ</a:t>
                      </a:r>
                      <a:r>
                        <a:rPr lang="en-US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eesia News"/>
                          <a:cs typeface="FreesiaUPC" pitchFamily="34" charset="-34"/>
                        </a:rPr>
                        <a:t> 12</a:t>
                      </a:r>
                      <a:r>
                        <a:rPr lang="th-TH" sz="2800" b="1" u="none" baseline="0" dirty="0" smtClean="0">
                          <a:latin typeface="Freesia News"/>
                          <a:cs typeface="FreesiaUPC" pitchFamily="34" charset="-34"/>
                        </a:rPr>
                        <a:t> เดือน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baseline="0" dirty="0" smtClean="0">
                          <a:latin typeface="Freesia News"/>
                          <a:cs typeface="FreesiaUPC" pitchFamily="34" charset="-34"/>
                        </a:rPr>
                        <a:t>โดย </a:t>
                      </a:r>
                      <a:r>
                        <a:rPr lang="th-TH" sz="2800" b="1" u="none" baseline="0" dirty="0" err="1" smtClean="0">
                          <a:latin typeface="Freesia News"/>
                          <a:cs typeface="FreesiaUPC" pitchFamily="34" charset="-34"/>
                        </a:rPr>
                        <a:t>สสจ.</a:t>
                      </a:r>
                      <a:r>
                        <a:rPr lang="th-TH" sz="2800" b="1" u="none" baseline="0" dirty="0" smtClean="0">
                          <a:latin typeface="Freesia News"/>
                          <a:cs typeface="FreesiaUPC" pitchFamily="34" charset="-34"/>
                        </a:rPr>
                        <a:t>จังหวัดผ่านแบบรายงานที่กำหนด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="1" u="none" baseline="0" dirty="0" smtClean="0">
                        <a:latin typeface="Freesia News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70C0"/>
                          </a:solidFill>
                          <a:latin typeface="Tahoma" pitchFamily="34" charset="0"/>
                          <a:cs typeface="Tahoma" pitchFamily="34" charset="0"/>
                        </a:rPr>
                        <a:t>(รายละเอียดตาม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ahoma" pitchFamily="34" charset="0"/>
                          <a:cs typeface="Tahoma" pitchFamily="34" charset="0"/>
                        </a:rPr>
                        <a:t> Template </a:t>
                      </a:r>
                      <a:r>
                        <a:rPr lang="th-TH" sz="2400" b="1" dirty="0" smtClean="0">
                          <a:solidFill>
                            <a:srgbClr val="0070C0"/>
                          </a:solidFill>
                          <a:latin typeface="Tahoma" pitchFamily="34" charset="0"/>
                          <a:cs typeface="Tahoma" pitchFamily="34" charset="0"/>
                        </a:rPr>
                        <a:t>และแบบสรุปผลการดำเนินงาน)</a:t>
                      </a:r>
                      <a:endParaRPr lang="en-US" sz="2400" b="1" dirty="0" smtClean="0">
                        <a:solidFill>
                          <a:srgbClr val="0070C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21245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Freesia News"/>
                          <a:cs typeface="+mj-cs"/>
                        </a:rPr>
                        <a:t>2</a:t>
                      </a:r>
                      <a:r>
                        <a:rPr kumimoji="0" lang="th-TH" sz="2800" b="1" kern="1200" spc="-100" baseline="0" dirty="0" smtClean="0">
                          <a:solidFill>
                            <a:schemeClr val="tx1"/>
                          </a:solidFill>
                          <a:latin typeface="Freesia News"/>
                          <a:ea typeface="+mn-ea"/>
                          <a:cs typeface="+mn-cs"/>
                        </a:rPr>
                        <a:t>.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Freesia News"/>
                          <a:cs typeface="+mj-cs"/>
                        </a:rPr>
                        <a:t> </a:t>
                      </a:r>
                      <a:r>
                        <a:rPr kumimoji="0" lang="th-TH" sz="2800" b="1" kern="1200" dirty="0" smtClean="0">
                          <a:solidFill>
                            <a:srgbClr val="FF0000"/>
                          </a:solidFill>
                          <a:latin typeface="Freesia News"/>
                          <a:ea typeface="+mn-ea"/>
                          <a:cs typeface="+mj-cs"/>
                        </a:rPr>
                        <a:t>ไม่มีอุปกรณ์ หรือสิ่งอำนวยความสะดวก</a:t>
                      </a:r>
                      <a:r>
                        <a:rPr kumimoji="0" lang="th-TH" sz="2800" b="1" kern="1200" dirty="0" smtClean="0">
                          <a:solidFill>
                            <a:schemeClr val="tx1"/>
                          </a:solidFill>
                          <a:latin typeface="Freesia News"/>
                          <a:ea typeface="+mn-ea"/>
                          <a:cs typeface="+mj-cs"/>
                        </a:rPr>
                        <a:t>ในการสูบบุหรี่ เช่น ที่เขี่ยบุหรี่ เป็นต้น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Freesia News"/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</a:tr>
              <a:tr h="1605939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Freesia News"/>
                          <a:cs typeface="+mj-cs"/>
                        </a:rPr>
                        <a:t>3. </a:t>
                      </a:r>
                      <a:r>
                        <a:rPr kumimoji="0" lang="th-TH" sz="2800" b="1" kern="1200" dirty="0" smtClean="0">
                          <a:solidFill>
                            <a:srgbClr val="FF0000"/>
                          </a:solidFill>
                          <a:latin typeface="Freesia News"/>
                          <a:ea typeface="+mn-ea"/>
                          <a:cs typeface="+mj-cs"/>
                        </a:rPr>
                        <a:t>ไม่มีการสูบบุหรี่ </a:t>
                      </a:r>
                      <a:r>
                        <a:rPr kumimoji="0" lang="th-TH" sz="2800" b="1" kern="1200" dirty="0" smtClean="0">
                          <a:solidFill>
                            <a:schemeClr val="tx1"/>
                          </a:solidFill>
                          <a:latin typeface="Freesia News"/>
                          <a:ea typeface="+mn-ea"/>
                          <a:cs typeface="+mj-cs"/>
                        </a:rPr>
                        <a:t>ได้แก่ ไม่พบเห็นผู้สูบบุหรี่ หรือมีเศษก้นบุหรี่ ซองบุหรี่ที่ทำให้เชื่อได้ว่ามีการสูบบุหรี่ในบริเวณสถานที่ฯ</a:t>
                      </a:r>
                    </a:p>
                    <a:p>
                      <a:r>
                        <a:rPr kumimoji="0" lang="th-TH" sz="2800" b="1" u="sng" kern="1200" spc="-60" dirty="0" smtClean="0">
                          <a:solidFill>
                            <a:srgbClr val="FF0000"/>
                          </a:solidFill>
                          <a:latin typeface="Freesia News"/>
                          <a:ea typeface="+mn-ea"/>
                          <a:cs typeface="+mj-cs"/>
                        </a:rPr>
                        <a:t>โดยจะต้องดำเนินการครบทั้ง</a:t>
                      </a:r>
                      <a:r>
                        <a:rPr kumimoji="0" lang="th-TH" sz="2800" b="1" u="sng" kern="1200" spc="-60" baseline="0" dirty="0" smtClean="0">
                          <a:solidFill>
                            <a:srgbClr val="FF0000"/>
                          </a:solidFill>
                          <a:latin typeface="Freesia News"/>
                          <a:ea typeface="+mn-ea"/>
                          <a:cs typeface="+mj-cs"/>
                        </a:rPr>
                        <a:t>  </a:t>
                      </a:r>
                      <a:r>
                        <a:rPr lang="th-TH" sz="2800" b="1" u="sng" spc="-60" dirty="0" smtClean="0">
                          <a:solidFill>
                            <a:srgbClr val="FF0000"/>
                          </a:solidFill>
                          <a:latin typeface="Freesia News"/>
                          <a:cs typeface="+mj-cs"/>
                        </a:rPr>
                        <a:t>3</a:t>
                      </a:r>
                      <a:r>
                        <a:rPr lang="th-TH" sz="2800" b="1" u="sng" spc="-60" baseline="0" dirty="0" smtClean="0">
                          <a:solidFill>
                            <a:srgbClr val="FF0000"/>
                          </a:solidFill>
                          <a:latin typeface="Freesia News"/>
                          <a:cs typeface="+mj-cs"/>
                        </a:rPr>
                        <a:t>  </a:t>
                      </a:r>
                      <a:r>
                        <a:rPr lang="th-TH" sz="2800" b="1" u="sng" spc="-60" dirty="0" smtClean="0">
                          <a:solidFill>
                            <a:srgbClr val="FF0000"/>
                          </a:solidFill>
                          <a:latin typeface="Freesia News"/>
                          <a:cs typeface="+mj-cs"/>
                        </a:rPr>
                        <a:t>ข้อจึงถือว่าผ่าน</a:t>
                      </a:r>
                      <a:endParaRPr lang="th-TH" sz="2800" b="1" u="sng" spc="-60" dirty="0">
                        <a:solidFill>
                          <a:srgbClr val="FF0000"/>
                        </a:solidFill>
                        <a:latin typeface="Freesia News"/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xmlns="" val="3629326758"/>
              </p:ext>
            </p:extLst>
          </p:nvPr>
        </p:nvGraphicFramePr>
        <p:xfrm>
          <a:off x="611560" y="71414"/>
          <a:ext cx="79928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532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8621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200" b="1" dirty="0" smtClean="0">
                <a:solidFill>
                  <a:srgbClr val="FF6600"/>
                </a:solidFill>
                <a:effectLst/>
                <a:latin typeface="Tahoma" pitchFamily="34" charset="0"/>
                <a:cs typeface="Tahoma" pitchFamily="34" charset="0"/>
              </a:rPr>
              <a:t>ตัวชี้วัดที่สำคัญของการดำเนินงานควบคุมยาสูบ</a:t>
            </a:r>
            <a:br>
              <a:rPr lang="th-TH" sz="3200" b="1" dirty="0" smtClean="0">
                <a:solidFill>
                  <a:srgbClr val="FF6600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th-TH" sz="3200" b="1" dirty="0" smtClean="0">
                <a:solidFill>
                  <a:srgbClr val="FF6600"/>
                </a:solidFill>
                <a:effectLst/>
                <a:latin typeface="Tahoma" pitchFamily="34" charset="0"/>
                <a:cs typeface="Tahoma" pitchFamily="34" charset="0"/>
              </a:rPr>
              <a:t>ปีงบประมาณ 255</a:t>
            </a:r>
            <a:r>
              <a:rPr lang="en-US" sz="3200" b="1" dirty="0" smtClean="0">
                <a:solidFill>
                  <a:srgbClr val="FF6600"/>
                </a:solidFill>
                <a:effectLst/>
                <a:latin typeface="Tahoma" pitchFamily="34" charset="0"/>
                <a:cs typeface="Tahoma" pitchFamily="34" charset="0"/>
              </a:rPr>
              <a:t>6</a:t>
            </a:r>
            <a:r>
              <a:rPr lang="th-TH" sz="3200" b="1" dirty="0" smtClean="0">
                <a:solidFill>
                  <a:srgbClr val="FF66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th-TH" sz="3200" dirty="0" smtClean="0">
                <a:solidFill>
                  <a:srgbClr val="C00085"/>
                </a:solidFill>
                <a:latin typeface="Tahoma" pitchFamily="34" charset="0"/>
                <a:cs typeface="Tahoma" pitchFamily="34" charset="0"/>
              </a:rPr>
              <a:t>(ต่อ)</a:t>
            </a:r>
            <a:r>
              <a:rPr lang="th-TH" sz="3200" b="1" dirty="0" smtClean="0">
                <a:solidFill>
                  <a:srgbClr val="FF66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br>
              <a:rPr lang="th-TH" sz="3200" b="1" dirty="0" smtClean="0">
                <a:solidFill>
                  <a:srgbClr val="FF6600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lang="th-TH" sz="3200" b="1" dirty="0">
              <a:solidFill>
                <a:srgbClr val="FF66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207167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ตัวชี้วัดอำเภอควบคุมโรคเข้มแข็งแบบยั่งยืน จำนวน 2 ตัวชี้วัด (5 คะแนน)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.1 มีการดำเนินการเฝ้าระวังและบังคับใช้กฎหมายควบคุมยาสูบ โดยความร่วมมือกับหน่วยงานที่เกี่ยวข้องในพื้นที่  (3 คะแนน)</a:t>
            </a:r>
          </a:p>
          <a:p>
            <a:pPr lvl="1"/>
            <a:endParaRPr lang="th-TH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.2 มีการจัดสถานที่สาธารณะและสถานที่ทำงานให้เป็นเขตปลอดบุหรี่ตามที่กฎหมายกำหนด (2 คะแนน) </a:t>
            </a:r>
          </a:p>
          <a:p>
            <a:pPr lvl="1"/>
            <a:endParaRPr lang="th-TH" sz="32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  <a:p>
            <a:pPr lvl="1"/>
            <a:endParaRPr lang="th-TH" sz="3200" b="1" dirty="0">
              <a:solidFill>
                <a:schemeClr val="tx1">
                  <a:lumMod val="60000"/>
                  <a:lumOff val="40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dirty="0" smtClean="0">
                <a:solidFill>
                  <a:srgbClr val="7030A0"/>
                </a:solidFill>
                <a:latin typeface="FreesiaUPC" pitchFamily="34" charset="-34"/>
                <a:cs typeface="FreesiaUPC" pitchFamily="34" charset="-34"/>
              </a:rPr>
              <a:t>ตัวชี้วัดที่สำคัญของการดำเนินงานควบคุมยาสูบปีงบประมาณ 255</a:t>
            </a:r>
            <a:r>
              <a:rPr lang="en-US" sz="4400" dirty="0" smtClean="0">
                <a:solidFill>
                  <a:srgbClr val="7030A0"/>
                </a:solidFill>
                <a:latin typeface="FreesiaUPC" pitchFamily="34" charset="-34"/>
                <a:cs typeface="FreesiaUPC" pitchFamily="34" charset="-34"/>
              </a:rPr>
              <a:t>6</a:t>
            </a:r>
            <a:r>
              <a:rPr lang="th-TH" sz="4400" dirty="0" smtClean="0">
                <a:solidFill>
                  <a:srgbClr val="7030A0"/>
                </a:solidFill>
                <a:latin typeface="FreesiaUPC" pitchFamily="34" charset="-34"/>
                <a:cs typeface="FreesiaUPC" pitchFamily="34" charset="-34"/>
              </a:rPr>
              <a:t>  จำนวน 6 ตัวชี้วัด(ต่อ)</a:t>
            </a:r>
            <a:endParaRPr lang="th-TH" sz="4400" dirty="0">
              <a:solidFill>
                <a:srgbClr val="7030A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82086"/>
            <a:ext cx="8229600" cy="5033062"/>
          </a:xfrm>
        </p:spPr>
        <p:txBody>
          <a:bodyPr>
            <a:normAutofit fontScale="92500" lnSpcReduction="10000"/>
          </a:bodyPr>
          <a:lstStyle/>
          <a:p>
            <a:r>
              <a:rPr lang="th-TH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  <a:cs typeface="FreesiaUPC" pitchFamily="34" charset="-34"/>
              </a:rPr>
              <a:t>3. ตัวชี้วัดสำคัญระดับกรม จำนวน 3 ตัวชี้วัด </a:t>
            </a:r>
            <a:r>
              <a:rPr 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  <a:cs typeface="FreesiaUPC" pitchFamily="34" charset="-34"/>
              </a:rPr>
              <a:t>(Function)</a:t>
            </a:r>
            <a:r>
              <a:rPr lang="th-TH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(</a:t>
            </a:r>
            <a:r>
              <a:rPr lang="th-TH" sz="3200" b="1" i="1" u="sng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อยู่ระหว่างการพิจารณาของ</a:t>
            </a:r>
            <a:r>
              <a:rPr lang="th-TH" sz="3200" b="1" i="1" u="sng" dirty="0" err="1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สนย.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ให้</a:t>
            </a:r>
            <a:r>
              <a:rPr lang="th-TH" sz="3600" b="1" dirty="0" err="1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สสจ.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ดำเนินการ โดยรายงานในระบบ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web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ของ </a:t>
            </a:r>
            <a:r>
              <a:rPr lang="th-TH" sz="3600" b="1" dirty="0" err="1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สนย.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ที่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http://healthdata.moph.go.th/kpi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)   </a:t>
            </a:r>
            <a:endParaRPr lang="th-TH" sz="3600" b="1" dirty="0" smtClean="0">
              <a:solidFill>
                <a:schemeClr val="tx1">
                  <a:lumMod val="60000"/>
                  <a:lumOff val="40000"/>
                </a:schemeClr>
              </a:solidFill>
              <a:latin typeface="Angsana New" pitchFamily="18" charset="-34"/>
              <a:cs typeface="FreesiaUPC" pitchFamily="34" charset="-34"/>
            </a:endParaRPr>
          </a:p>
          <a:p>
            <a:pPr lvl="1"/>
            <a:r>
              <a:rPr lang="th-TH" sz="3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3.1 ตัวที่ </a:t>
            </a:r>
            <a:r>
              <a:rPr lang="en-US" sz="3200" b="1" dirty="0" smtClean="0">
                <a:latin typeface="Angsana New" pitchFamily="18" charset="-34"/>
                <a:cs typeface="FreesiaUPC" pitchFamily="34" charset="-34"/>
              </a:rPr>
              <a:t>8</a:t>
            </a:r>
            <a:r>
              <a:rPr lang="th-TH" sz="3200" b="1" dirty="0" smtClean="0">
                <a:latin typeface="Angsana New" pitchFamily="18" charset="-34"/>
                <a:cs typeface="FreesiaUPC" pitchFamily="34" charset="-34"/>
              </a:rPr>
              <a:t>. ร้อยละของสถานีขนส่งสาธารณะจัดเป็นเขตปลอดบุหรี่ถูกต้องตามที่กฎหมายกำหนด (เป้าหมาย ร้อยละ 80) </a:t>
            </a:r>
            <a:endParaRPr lang="th-TH" sz="3200" b="1" dirty="0" smtClean="0">
              <a:solidFill>
                <a:srgbClr val="FF0000"/>
              </a:solidFill>
              <a:latin typeface="Angsana New" pitchFamily="18" charset="-34"/>
              <a:cs typeface="FreesiaUPC" pitchFamily="34" charset="-34"/>
            </a:endParaRPr>
          </a:p>
          <a:p>
            <a:pPr lvl="1"/>
            <a:r>
              <a:rPr lang="th-TH" sz="3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3.2 ตัวที่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9</a:t>
            </a:r>
            <a:r>
              <a:rPr lang="en-US" sz="3200" b="1" dirty="0" smtClean="0">
                <a:latin typeface="Angsana New" pitchFamily="18" charset="-34"/>
                <a:cs typeface="FreesiaUPC" pitchFamily="34" charset="-34"/>
              </a:rPr>
              <a:t>. </a:t>
            </a:r>
            <a:r>
              <a:rPr lang="th-TH" sz="3200" b="1" dirty="0" smtClean="0">
                <a:latin typeface="Angsana New" pitchFamily="18" charset="-34"/>
                <a:cs typeface="FreesiaUPC" pitchFamily="34" charset="-34"/>
              </a:rPr>
              <a:t>ร้อยละของร้านค้าที่มีใบอนุญาตจำหน่ายบุหรี่</a:t>
            </a:r>
          </a:p>
          <a:p>
            <a:pPr lvl="1">
              <a:buNone/>
            </a:pPr>
            <a:r>
              <a:rPr lang="th-TH" sz="3200" b="1" dirty="0" smtClean="0">
                <a:latin typeface="Angsana New" pitchFamily="18" charset="-34"/>
                <a:cs typeface="FreesiaUPC" pitchFamily="34" charset="-34"/>
              </a:rPr>
              <a:t>   ซิกา</a:t>
            </a:r>
            <a:r>
              <a:rPr lang="th-TH" sz="3200" b="1" dirty="0" err="1" smtClean="0">
                <a:latin typeface="Angsana New" pitchFamily="18" charset="-34"/>
                <a:cs typeface="FreesiaUPC" pitchFamily="34" charset="-34"/>
              </a:rPr>
              <a:t>แรต</a:t>
            </a:r>
            <a:r>
              <a:rPr lang="th-TH" sz="3200" b="1" dirty="0" smtClean="0">
                <a:latin typeface="Angsana New" pitchFamily="18" charset="-34"/>
                <a:cs typeface="FreesiaUPC" pitchFamily="34" charset="-34"/>
              </a:rPr>
              <a:t>ไม่แสดงบุหรี่ ณ จุดขาย (เป้าหมาย ร้อยละ </a:t>
            </a:r>
            <a:r>
              <a:rPr lang="en-US" sz="3200" b="1" dirty="0" smtClean="0">
                <a:latin typeface="Angsana New" pitchFamily="18" charset="-34"/>
                <a:cs typeface="FreesiaUPC" pitchFamily="34" charset="-34"/>
              </a:rPr>
              <a:t>90</a:t>
            </a:r>
            <a:r>
              <a:rPr lang="th-TH" sz="3200" b="1" dirty="0" smtClean="0">
                <a:latin typeface="Angsana New" pitchFamily="18" charset="-34"/>
                <a:cs typeface="FreesiaUPC" pitchFamily="34" charset="-34"/>
              </a:rPr>
              <a:t>) </a:t>
            </a:r>
          </a:p>
          <a:p>
            <a:pPr lvl="1"/>
            <a:r>
              <a:rPr lang="th-TH" sz="3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3.3 ตัวที่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10</a:t>
            </a:r>
            <a:r>
              <a:rPr lang="en-US" sz="3200" b="1" dirty="0" smtClean="0"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FreesiaUPC" pitchFamily="34" charset="-34"/>
              </a:rPr>
              <a:t>ร้อยละของโรงเรียนหรือสถานศึกษาหรือสถาบันการศึกษาที่ต่ำกว่าระดับอุดมศึกษาจัดเป็นเขตปลอดบุหรี่ </a:t>
            </a:r>
            <a:r>
              <a:rPr lang="en-US" sz="3200" b="1" dirty="0" smtClean="0">
                <a:latin typeface="Angsana New" pitchFamily="18" charset="-34"/>
                <a:cs typeface="FreesiaUPC" pitchFamily="34" charset="-34"/>
              </a:rPr>
              <a:t>100 %</a:t>
            </a:r>
            <a:r>
              <a:rPr lang="th-TH" sz="3200" b="1" dirty="0" smtClean="0">
                <a:latin typeface="Angsana New" pitchFamily="18" charset="-34"/>
                <a:cs typeface="FreesiaUPC" pitchFamily="34" charset="-34"/>
              </a:rPr>
              <a:t> (เป้าหมาย ร้อยละ 80)</a:t>
            </a:r>
            <a:endParaRPr lang="en-US" sz="3200" b="1" dirty="0" smtClean="0">
              <a:latin typeface="Angsana New" pitchFamily="18" charset="-34"/>
              <a:cs typeface="FreesiaUPC" pitchFamily="34" charset="-34"/>
            </a:endParaRPr>
          </a:p>
          <a:p>
            <a:pPr lvl="1"/>
            <a:endParaRPr lang="th-TH" sz="3200" b="1" dirty="0" smtClean="0">
              <a:latin typeface="FreesiaUPC" pitchFamily="34" charset="-34"/>
              <a:cs typeface="FreesiaUPC" pitchFamily="34" charset="-34"/>
            </a:endParaRPr>
          </a:p>
          <a:p>
            <a:pPr lvl="1"/>
            <a:endParaRPr lang="th-TH" sz="32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  <a:p>
            <a:pPr lvl="1"/>
            <a:endParaRPr lang="th-TH" sz="3200" b="1" dirty="0">
              <a:solidFill>
                <a:schemeClr val="tx1">
                  <a:lumMod val="60000"/>
                  <a:lumOff val="40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143000"/>
          </a:xfrm>
        </p:spPr>
        <p:txBody>
          <a:bodyPr>
            <a:normAutofit fontScale="90000"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แนวทางการดำเนินงานเพื่อลด อัตราผู้สูบบุหรี่ในวัยรุ่น 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lnSpcReduction="10000"/>
          </a:bodyPr>
          <a:lstStyle/>
          <a:p>
            <a:r>
              <a:rPr lang="th-TH" b="1" dirty="0" smtClean="0">
                <a:latin typeface="Freesia News"/>
              </a:rPr>
              <a:t>๑. </a:t>
            </a:r>
            <a:r>
              <a:rPr lang="th-TH" b="1" dirty="0" smtClean="0">
                <a:solidFill>
                  <a:srgbClr val="FF0000"/>
                </a:solidFill>
                <a:latin typeface="Freesia News"/>
              </a:rPr>
              <a:t>การให้ความรู้เรื่องโทษ พิษภัยยาสูบ</a:t>
            </a:r>
            <a:r>
              <a:rPr lang="th-TH" b="1" dirty="0" smtClean="0">
                <a:latin typeface="Freesia News"/>
              </a:rPr>
              <a:t>ที่มีผลต่อสุขภาพและกลยุทธ์ของอุตสาหกรรมยาสูบแก่เยาวชน โดยเฉพาะกลุ่มวัยรุ่น วัยเรียน </a:t>
            </a:r>
            <a:endParaRPr lang="en-US" b="1" dirty="0" smtClean="0">
              <a:latin typeface="Freesia News"/>
            </a:endParaRPr>
          </a:p>
          <a:p>
            <a:r>
              <a:rPr lang="th-TH" b="1" dirty="0" smtClean="0">
                <a:latin typeface="Freesia News"/>
              </a:rPr>
              <a:t>๒. </a:t>
            </a:r>
            <a:r>
              <a:rPr lang="th-TH" b="1" dirty="0" smtClean="0">
                <a:solidFill>
                  <a:srgbClr val="FF0000"/>
                </a:solidFill>
                <a:latin typeface="Freesia News"/>
              </a:rPr>
              <a:t>จัดกิจกรรมเพื่อเสริมสร้างความเข้มแข็ง</a:t>
            </a:r>
            <a:r>
              <a:rPr lang="th-TH" b="1" dirty="0" smtClean="0">
                <a:latin typeface="Freesia News"/>
              </a:rPr>
              <a:t>และการมีส่วนร่วมของครูและบุคลากรในสถานศึกษา </a:t>
            </a:r>
            <a:r>
              <a:rPr lang="th-TH" b="1" dirty="0" smtClean="0">
                <a:solidFill>
                  <a:srgbClr val="FF0000"/>
                </a:solidFill>
                <a:latin typeface="Freesia News"/>
              </a:rPr>
              <a:t>ในการช่วยป้องกันเยาวชนจากยาสูบ </a:t>
            </a:r>
            <a:r>
              <a:rPr lang="th-TH" b="1" dirty="0" smtClean="0">
                <a:latin typeface="Freesia News"/>
              </a:rPr>
              <a:t>และ</a:t>
            </a:r>
            <a:r>
              <a:rPr lang="th-TH" b="1" dirty="0" smtClean="0">
                <a:solidFill>
                  <a:srgbClr val="FF0000"/>
                </a:solidFill>
                <a:latin typeface="Freesia News"/>
              </a:rPr>
              <a:t>ให้ครูและบุคลากรประพฤติเป็นแบบอย่าง</a:t>
            </a:r>
            <a:r>
              <a:rPr lang="th-TH" b="1" dirty="0" smtClean="0">
                <a:latin typeface="Freesia News"/>
              </a:rPr>
              <a:t>โดยการเลิกสูบบุหรี่</a:t>
            </a:r>
            <a:endParaRPr lang="en-US" b="1" dirty="0" smtClean="0">
              <a:latin typeface="Freesia News"/>
            </a:endParaRPr>
          </a:p>
          <a:p>
            <a:r>
              <a:rPr lang="th-TH" b="1" dirty="0" smtClean="0">
                <a:latin typeface="Freesia News"/>
              </a:rPr>
              <a:t>๓. การ</a:t>
            </a:r>
            <a:r>
              <a:rPr lang="th-TH" b="1" dirty="0" smtClean="0">
                <a:solidFill>
                  <a:srgbClr val="FF0000"/>
                </a:solidFill>
                <a:latin typeface="Freesia News"/>
              </a:rPr>
              <a:t>สนับสนุนเยาวชนให้เป็น</a:t>
            </a:r>
            <a:r>
              <a:rPr lang="th-TH" b="1" dirty="0" smtClean="0">
                <a:latin typeface="Freesia News"/>
              </a:rPr>
              <a:t>ผู้นำในการควบคุมยาสูบ </a:t>
            </a:r>
            <a:endParaRPr lang="en-US" b="1" dirty="0" smtClean="0">
              <a:latin typeface="Freesia News"/>
            </a:endParaRPr>
          </a:p>
          <a:p>
            <a:r>
              <a:rPr lang="th-TH" b="1" dirty="0" smtClean="0">
                <a:latin typeface="Freesia News"/>
              </a:rPr>
              <a:t>๔ จัด</a:t>
            </a:r>
            <a:r>
              <a:rPr lang="th-TH" b="1" dirty="0" smtClean="0">
                <a:solidFill>
                  <a:srgbClr val="FF0000"/>
                </a:solidFill>
                <a:latin typeface="Freesia News"/>
              </a:rPr>
              <a:t>กิจกรรมเฝ้าระวังและควบคุมยาสูบ</a:t>
            </a:r>
            <a:r>
              <a:rPr lang="th-TH" b="1" dirty="0" smtClean="0">
                <a:latin typeface="Freesia News"/>
              </a:rPr>
              <a:t>ในสถานศึกษา</a:t>
            </a:r>
            <a:endParaRPr lang="en-US" b="1" dirty="0" smtClean="0">
              <a:latin typeface="Freesia News"/>
            </a:endParaRPr>
          </a:p>
          <a:p>
            <a:r>
              <a:rPr lang="th-TH" b="1" dirty="0" smtClean="0">
                <a:latin typeface="Freesia News"/>
              </a:rPr>
              <a:t>๕. </a:t>
            </a:r>
            <a:r>
              <a:rPr lang="th-TH" b="1" dirty="0" smtClean="0">
                <a:solidFill>
                  <a:srgbClr val="FF0000"/>
                </a:solidFill>
                <a:latin typeface="Freesia News"/>
              </a:rPr>
              <a:t>สร้างเครือข่ายทางสังคม</a:t>
            </a:r>
            <a:r>
              <a:rPr lang="th-TH" b="1" dirty="0" smtClean="0">
                <a:latin typeface="Freesia News"/>
              </a:rPr>
              <a:t>ดำเนินการให้สถานศึกษาปลอดบุหรี่</a:t>
            </a:r>
            <a:endParaRPr lang="en-US" b="1" dirty="0" smtClean="0">
              <a:latin typeface="Freesia News"/>
            </a:endParaRPr>
          </a:p>
          <a:p>
            <a:r>
              <a:rPr lang="th-TH" b="1" dirty="0" smtClean="0">
                <a:latin typeface="Freesia News"/>
              </a:rPr>
              <a:t>๖. </a:t>
            </a:r>
            <a:r>
              <a:rPr lang="th-TH" b="1" dirty="0" smtClean="0">
                <a:solidFill>
                  <a:srgbClr val="FF0000"/>
                </a:solidFill>
                <a:latin typeface="Freesia News"/>
              </a:rPr>
              <a:t>ดำเนินการให้สถานศึกษาจัดเป็นเขตปลอดบุหรี่ตามกฎหมาย </a:t>
            </a:r>
            <a:r>
              <a:rPr lang="th-TH" b="1" dirty="0" smtClean="0">
                <a:latin typeface="Freesia News"/>
              </a:rPr>
              <a:t>มีการติดป้ายห้ามสูบบุหรี่และห้ามมิให้มีการสูบบุหรี่ในสถานศึกษา  พร้อมทั้งมีการกำชับไม่ให้สูบบุหรี่ขณะอยู่ในเครื่องแบบ</a:t>
            </a:r>
            <a:endParaRPr lang="en-US" b="1" dirty="0" smtClean="0">
              <a:latin typeface="Freesia New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bbon โค้งลง 7"/>
          <p:cNvSpPr/>
          <p:nvPr/>
        </p:nvSpPr>
        <p:spPr>
          <a:xfrm>
            <a:off x="1219200" y="1600200"/>
            <a:ext cx="7239000" cy="2946400"/>
          </a:xfrm>
          <a:prstGeom prst="ellipseRibbon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sz="6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สวัสดีค่ะ</a:t>
            </a:r>
            <a:endParaRPr lang="fr-CA" sz="6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รูปภาพ 8" descr="C:\Users\USER\Desktop\โลโก้_ห้ามสูบบุหรี่_มีพื้นขาว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1" y="990600"/>
            <a:ext cx="207647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42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498080" cy="857232"/>
          </a:xfrm>
        </p:spPr>
        <p:txBody>
          <a:bodyPr>
            <a:normAutofit/>
          </a:bodyPr>
          <a:lstStyle/>
          <a:p>
            <a:pPr lvl="0" algn="ctr"/>
            <a:r>
              <a:rPr lang="th-TH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สถานการณ์การบริโภคยาสูบ</a:t>
            </a:r>
            <a:endParaRPr lang="en-US" sz="4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714357"/>
            <a:ext cx="8286776" cy="25003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บุหรี่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เป็นปัจจัยเสี่ยง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ที่ทำ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ให้เกิดภาระโรค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สูงอันดับ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รองจากแอลกอฮอล์ 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ละ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ของผู้เสียชีวิตจาก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โรคจาก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การสูบบุหรี่ มีอายุไม่เกิน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44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ผู้ที่ติด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บุหรี่ระยะยาวจะเสียชีวิตด้วยโรคอันเนื่องมาจากการสูบบุหรี่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และมี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อายุสั้นลง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25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</a:p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ล่าสุดจาก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ผลการสำรวจการบริโภคยาสูบในผู้ใหญ่ระดับ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โลก(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GATS)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ของประชากรไทยอายุ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ปีขึ้นไปในปี 2554 เทียบกับ ปี 2552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พบว่า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1285852" y="3322320"/>
          <a:ext cx="7715302" cy="3535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58007"/>
                <a:gridCol w="4520077"/>
                <a:gridCol w="1168985"/>
                <a:gridCol w="1168233"/>
              </a:tblGrid>
              <a:tr h="502526"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ประเภทยาสูบ</a:t>
                      </a:r>
                      <a:r>
                        <a:rPr lang="th-TH" sz="2800" baseline="0" dirty="0" smtClean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 ชนิดมีควัน</a:t>
                      </a:r>
                      <a:endParaRPr lang="th-TH" sz="2800" b="1" dirty="0">
                        <a:effectLst/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2552</a:t>
                      </a:r>
                      <a:endParaRPr lang="th-TH" sz="2800" b="1" dirty="0">
                        <a:effectLst/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2554</a:t>
                      </a:r>
                      <a:endParaRPr lang="th-TH" sz="2800" b="1" dirty="0">
                        <a:effectLst/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</a:tr>
              <a:tr h="502526">
                <a:tc gridSpan="2"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IrisUPC" pitchFamily="34" charset="-34"/>
                          <a:cs typeface="IrisUPC" pitchFamily="34" charset="-34"/>
                        </a:rPr>
                        <a:t>ผู้ใช้ผลิตภัณฑ์ยาสูบปัจจุบัน (ล้านคน)</a:t>
                      </a:r>
                      <a:endParaRPr lang="th-TH" sz="2800" b="1" dirty="0"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IrisUPC" pitchFamily="34" charset="-34"/>
                          <a:cs typeface="IrisUPC" pitchFamily="34" charset="-34"/>
                        </a:rPr>
                        <a:t>12.5</a:t>
                      </a:r>
                      <a:endParaRPr lang="th-TH" sz="2800" b="1" dirty="0"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IrisUPC" pitchFamily="34" charset="-34"/>
                          <a:cs typeface="IrisUPC" pitchFamily="34" charset="-34"/>
                        </a:rPr>
                        <a:t>13.0</a:t>
                      </a:r>
                      <a:endParaRPr lang="th-TH" sz="2800" b="1" dirty="0"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</a:tr>
              <a:tr h="502526">
                <a:tc gridSpan="2">
                  <a:txBody>
                    <a:bodyPr/>
                    <a:lstStyle/>
                    <a:p>
                      <a:pPr lvl="1">
                        <a:buFont typeface="Courier New" pitchFamily="49" charset="0"/>
                        <a:buChar char="o"/>
                      </a:pPr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IrisUPC" pitchFamily="34" charset="-34"/>
                          <a:cs typeface="IrisUPC" pitchFamily="34" charset="-34"/>
                        </a:rPr>
                        <a:t> บุหรี่</a:t>
                      </a:r>
                      <a:r>
                        <a:rPr lang="th-TH" sz="2800" b="1" baseline="0" dirty="0" smtClean="0">
                          <a:solidFill>
                            <a:srgbClr val="0000FF"/>
                          </a:solidFill>
                          <a:latin typeface="IrisUPC" pitchFamily="34" charset="-34"/>
                          <a:cs typeface="IrisUPC" pitchFamily="34" charset="-34"/>
                        </a:rPr>
                        <a:t> (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IrisUPC" pitchFamily="34" charset="-34"/>
                          <a:cs typeface="IrisUPC" pitchFamily="34" charset="-34"/>
                        </a:rPr>
                        <a:t>Any cigarettes</a:t>
                      </a:r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IrisUPC" pitchFamily="34" charset="-34"/>
                          <a:cs typeface="IrisUPC" pitchFamily="34" charset="-34"/>
                        </a:rPr>
                        <a:t>)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IrisUPC" pitchFamily="34" charset="-34"/>
                          <a:cs typeface="IrisUPC" pitchFamily="34" charset="-34"/>
                        </a:rPr>
                        <a:t>12.4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IrisUPC" pitchFamily="34" charset="-34"/>
                          <a:cs typeface="IrisUPC" pitchFamily="34" charset="-34"/>
                        </a:rPr>
                        <a:t>12.9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</a:tr>
              <a:tr h="502526">
                <a:tc>
                  <a:txBody>
                    <a:bodyPr/>
                    <a:lstStyle/>
                    <a:p>
                      <a:endParaRPr lang="th-TH" sz="2800" b="1" dirty="0"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i="1" dirty="0" smtClean="0">
                          <a:solidFill>
                            <a:srgbClr val="FF0000"/>
                          </a:solidFill>
                          <a:effectLst/>
                          <a:latin typeface="IrisUPC" pitchFamily="34" charset="-34"/>
                          <a:cs typeface="IrisUPC" pitchFamily="34" charset="-34"/>
                        </a:rPr>
                        <a:t>บุหรี่โรงงาน (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effectLst/>
                          <a:latin typeface="IrisUPC" pitchFamily="34" charset="-34"/>
                          <a:cs typeface="IrisUPC" pitchFamily="34" charset="-34"/>
                        </a:rPr>
                        <a:t>Manufactured cigarettes)</a:t>
                      </a:r>
                      <a:endParaRPr lang="th-TH" sz="2800" b="1" i="1" dirty="0">
                        <a:solidFill>
                          <a:srgbClr val="FF0000"/>
                        </a:solidFill>
                        <a:effectLst/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effectLst/>
                          <a:latin typeface="IrisUPC" pitchFamily="34" charset="-34"/>
                          <a:cs typeface="IrisUPC" pitchFamily="34" charset="-34"/>
                        </a:rPr>
                        <a:t>7.9</a:t>
                      </a:r>
                      <a:endParaRPr lang="th-TH" sz="2800" b="1" i="1" dirty="0">
                        <a:solidFill>
                          <a:srgbClr val="FF0000"/>
                        </a:solidFill>
                        <a:effectLst/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effectLst/>
                          <a:latin typeface="IrisUPC" pitchFamily="34" charset="-34"/>
                          <a:cs typeface="IrisUPC" pitchFamily="34" charset="-34"/>
                        </a:rPr>
                        <a:t>8.2</a:t>
                      </a:r>
                      <a:endParaRPr lang="th-TH" sz="2800" b="1" i="1" dirty="0">
                        <a:solidFill>
                          <a:srgbClr val="FF0000"/>
                        </a:solidFill>
                        <a:effectLst/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</a:tr>
              <a:tr h="502526">
                <a:tc>
                  <a:txBody>
                    <a:bodyPr/>
                    <a:lstStyle/>
                    <a:p>
                      <a:endParaRPr lang="th-TH" sz="2800" b="1" dirty="0"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i="1" dirty="0" smtClean="0">
                          <a:solidFill>
                            <a:srgbClr val="FF0000"/>
                          </a:solidFill>
                          <a:effectLst/>
                          <a:latin typeface="IrisUPC" pitchFamily="34" charset="-34"/>
                          <a:cs typeface="IrisUPC" pitchFamily="34" charset="-34"/>
                        </a:rPr>
                        <a:t>บุหรี่มวนเอง</a:t>
                      </a:r>
                      <a:r>
                        <a:rPr lang="th-TH" sz="2800" b="1" i="1" baseline="0" dirty="0" smtClean="0">
                          <a:solidFill>
                            <a:srgbClr val="FF0000"/>
                          </a:solidFill>
                          <a:effectLst/>
                          <a:latin typeface="IrisUPC" pitchFamily="34" charset="-34"/>
                          <a:cs typeface="IrisUPC" pitchFamily="34" charset="-34"/>
                        </a:rPr>
                        <a:t> (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effectLst/>
                          <a:latin typeface="IrisUPC" pitchFamily="34" charset="-34"/>
                          <a:cs typeface="IrisUPC" pitchFamily="34" charset="-34"/>
                        </a:rPr>
                        <a:t>Hand-rolled cigarettes) </a:t>
                      </a:r>
                      <a:endParaRPr lang="th-TH" sz="2800" b="1" i="1" dirty="0">
                        <a:solidFill>
                          <a:srgbClr val="FF0000"/>
                        </a:solidFill>
                        <a:effectLst/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effectLst/>
                          <a:latin typeface="IrisUPC" pitchFamily="34" charset="-34"/>
                          <a:cs typeface="IrisUPC" pitchFamily="34" charset="-34"/>
                        </a:rPr>
                        <a:t>7.4</a:t>
                      </a:r>
                      <a:endParaRPr lang="th-TH" sz="2800" b="1" i="1" dirty="0">
                        <a:solidFill>
                          <a:srgbClr val="FF0000"/>
                        </a:solidFill>
                        <a:effectLst/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effectLst/>
                          <a:latin typeface="IrisUPC" pitchFamily="34" charset="-34"/>
                          <a:cs typeface="IrisUPC" pitchFamily="34" charset="-34"/>
                        </a:rPr>
                        <a:t>7.8</a:t>
                      </a:r>
                      <a:endParaRPr lang="th-TH" sz="2800" b="1" i="1" dirty="0">
                        <a:solidFill>
                          <a:srgbClr val="FF0000"/>
                        </a:solidFill>
                        <a:effectLst/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</a:tr>
              <a:tr h="916371">
                <a:tc gridSpan="2">
                  <a:txBody>
                    <a:bodyPr/>
                    <a:lstStyle/>
                    <a:p>
                      <a:pPr lvl="1">
                        <a:buFont typeface="Courier New" pitchFamily="49" charset="0"/>
                        <a:buChar char="o"/>
                      </a:pPr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IrisUPC" pitchFamily="34" charset="-34"/>
                          <a:cs typeface="IrisUPC" pitchFamily="34" charset="-34"/>
                        </a:rPr>
                        <a:t> ยาสูบมีควัน ชนิดอื่นๆ</a:t>
                      </a:r>
                      <a:r>
                        <a:rPr lang="th-TH" sz="2800" b="1" baseline="0" dirty="0" smtClean="0">
                          <a:solidFill>
                            <a:srgbClr val="0000FF"/>
                          </a:solidFill>
                          <a:latin typeface="IrisUPC" pitchFamily="34" charset="-34"/>
                          <a:cs typeface="IrisUPC" pitchFamily="34" charset="-34"/>
                        </a:rPr>
                        <a:t> (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IrisUPC" pitchFamily="34" charset="-34"/>
                          <a:cs typeface="IrisUPC" pitchFamily="34" charset="-34"/>
                        </a:rPr>
                        <a:t>Other smoked tobacco products)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IrisUPC" pitchFamily="34" charset="-34"/>
                          <a:cs typeface="IrisUPC" pitchFamily="34" charset="-34"/>
                        </a:rPr>
                        <a:t>0.1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IrisUPC" pitchFamily="34" charset="-34"/>
                          <a:cs typeface="IrisUPC" pitchFamily="34" charset="-34"/>
                        </a:rPr>
                        <a:t>0.1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IrisUPC" pitchFamily="34" charset="-34"/>
                        <a:cs typeface="IrisUPC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3143248"/>
            <a:ext cx="2428892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IrisUPC" pitchFamily="34" charset="-34"/>
              </a:rPr>
              <a:t>การใช้ผลิตภัณฑ์ยาสูบ</a:t>
            </a:r>
            <a:endParaRPr kumimoji="0" lang="th-TH" sz="2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IrisUPC" pitchFamily="34" charset="-34"/>
            </a:endParaRP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571472" y="3786189"/>
            <a:ext cx="701174" cy="3071811"/>
            <a:chOff x="7500958" y="142852"/>
            <a:chExt cx="1500198" cy="6572296"/>
          </a:xfrm>
        </p:grpSpPr>
        <p:sp>
          <p:nvSpPr>
            <p:cNvPr id="10" name="Rectangle 4"/>
            <p:cNvSpPr/>
            <p:nvPr/>
          </p:nvSpPr>
          <p:spPr>
            <a:xfrm>
              <a:off x="7500958" y="142852"/>
              <a:ext cx="1500198" cy="65722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grpSp>
          <p:nvGrpSpPr>
            <p:cNvPr id="11" name="Group 12"/>
            <p:cNvGrpSpPr/>
            <p:nvPr/>
          </p:nvGrpSpPr>
          <p:grpSpPr>
            <a:xfrm>
              <a:off x="7715272" y="214291"/>
              <a:ext cx="1105200" cy="6357981"/>
              <a:chOff x="5072066" y="214291"/>
              <a:chExt cx="1105200" cy="6357981"/>
            </a:xfr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2" name="Picture 3" descr="ก้นกรอง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>
                <a:off x="5072066" y="214291"/>
                <a:ext cx="1071570" cy="793756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IMG_007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72066" y="1071546"/>
                <a:ext cx="1071570" cy="803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4" descr="IMG_006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72066" y="2786058"/>
                <a:ext cx="1071570" cy="80398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5" descr="IMG_007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72066" y="1928803"/>
                <a:ext cx="1071570" cy="80377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 descr="http://blufiles.storage.live.com/y1p-AkfGfO_3l7M_BfVOdAg6Vey6J766MT0KgjL-PQoacZRnWwCCI4JRfUK4C9BLCLlw1oZV46n4fo"/>
              <p:cNvPicPr>
                <a:picLocks noChangeAspect="1" noChangeArrowheads="1"/>
              </p:cNvPicPr>
              <p:nvPr/>
            </p:nvPicPr>
            <p:blipFill>
              <a:blip r:embed="rId6" r:link="rId7" cstate="print"/>
              <a:srcRect/>
              <a:stretch>
                <a:fillRect/>
              </a:stretch>
            </p:blipFill>
            <p:spPr bwMode="auto">
              <a:xfrm>
                <a:off x="5072066" y="5441997"/>
                <a:ext cx="1071570" cy="11302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1" descr="Pipe_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072067" y="4714884"/>
                <a:ext cx="1105199" cy="72840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2" descr="http://www.l2si.speculist.com/cigar.jpg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>
                <a:off x="5072066" y="3643314"/>
                <a:ext cx="1105200" cy="1000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0" y="928688"/>
            <a:ext cx="7740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กราฟแสดงร้อย</a:t>
            </a:r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ละของผู้ใช้ผลิตภัณฑ์ยาสูบปัจจุบัน </a:t>
            </a:r>
          </a:p>
          <a:p>
            <a:pPr algn="ctr"/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th-TH" sz="4000" b="1" u="sng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ทั้งชนิดมีควันและไม่มีควัน</a:t>
            </a:r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) </a:t>
            </a:r>
            <a:r>
              <a:rPr lang="th-TH" sz="40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จำแนกตามเพศ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0650" y="0"/>
            <a:ext cx="140335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3076" name="Group 10"/>
          <p:cNvGrpSpPr>
            <a:grpSpLocks/>
          </p:cNvGrpSpPr>
          <p:nvPr/>
        </p:nvGrpSpPr>
        <p:grpSpPr bwMode="auto">
          <a:xfrm>
            <a:off x="7667625" y="188913"/>
            <a:ext cx="1441450" cy="6335712"/>
            <a:chOff x="7747777" y="188640"/>
            <a:chExt cx="1432735" cy="6624736"/>
          </a:xfrm>
        </p:grpSpPr>
        <p:pic>
          <p:nvPicPr>
            <p:cNvPr id="3084" name="Picture 39" descr="DSC00159_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56376" y="188640"/>
              <a:ext cx="989933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3" descr="ก้นกรอง"/>
            <p:cNvPicPr>
              <a:picLocks noChangeAspect="1" noChangeArrowheads="1"/>
            </p:cNvPicPr>
            <p:nvPr/>
          </p:nvPicPr>
          <p:blipFill>
            <a:blip r:embed="rId3" cstate="print"/>
            <a:srcRect t="20416" r="11275"/>
            <a:stretch>
              <a:fillRect/>
            </a:stretch>
          </p:blipFill>
          <p:spPr bwMode="auto">
            <a:xfrm rot="3657748">
              <a:off x="7761434" y="1607104"/>
              <a:ext cx="1361485" cy="849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6" descr="DSCN8113_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92888" y="2276872"/>
              <a:ext cx="1043608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12" descr="IMG_0075"/>
            <p:cNvPicPr>
              <a:picLocks noChangeAspect="1" noChangeArrowheads="1"/>
            </p:cNvPicPr>
            <p:nvPr/>
          </p:nvPicPr>
          <p:blipFill>
            <a:blip r:embed="rId5" cstate="print"/>
            <a:srcRect l="9528"/>
            <a:stretch>
              <a:fillRect/>
            </a:stretch>
          </p:blipFill>
          <p:spPr bwMode="auto">
            <a:xfrm>
              <a:off x="8028384" y="4581128"/>
              <a:ext cx="1043608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expert-5531-1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7747777" y="5456053"/>
              <a:ext cx="1432735" cy="135732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89" name="Picture 17" descr="Image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28383" y="3501008"/>
              <a:ext cx="1008113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>
            <a:off x="7072313" y="2325688"/>
            <a:ext cx="0" cy="2952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13" descr="C:\Documents and Settings\nuttapooh\Desktop\New Folder\รูปภาพ2.png"/>
          <p:cNvPicPr>
            <a:picLocks noChangeAspect="1" noChangeArrowheads="1"/>
          </p:cNvPicPr>
          <p:nvPr/>
        </p:nvPicPr>
        <p:blipFill>
          <a:blip r:embed="rId8" cstate="print"/>
          <a:srcRect b="11752"/>
          <a:stretch>
            <a:fillRect/>
          </a:stretch>
        </p:blipFill>
        <p:spPr bwMode="auto">
          <a:xfrm>
            <a:off x="500063" y="2143125"/>
            <a:ext cx="692467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itle 1"/>
          <p:cNvSpPr>
            <a:spLocks noGrp="1"/>
          </p:cNvSpPr>
          <p:nvPr>
            <p:ph type="title"/>
          </p:nvPr>
        </p:nvSpPr>
        <p:spPr>
          <a:xfrm>
            <a:off x="2857500" y="82550"/>
            <a:ext cx="4824413" cy="785813"/>
          </a:xfrm>
        </p:spPr>
        <p:txBody>
          <a:bodyPr/>
          <a:lstStyle/>
          <a:p>
            <a:pPr algn="r" eaLnBrk="1" hangingPunct="1"/>
            <a:r>
              <a:rPr lang="th-TH" sz="32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การใช้ผลิตภัณฑ์ยาสูบ</a:t>
            </a:r>
            <a:endParaRPr lang="th-TH" sz="28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>
            <a:off x="0" y="785794"/>
            <a:ext cx="7572396" cy="1588"/>
          </a:xfrm>
          <a:prstGeom prst="line">
            <a:avLst/>
          </a:prstGeom>
          <a:ln w="28575" cap="flat"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3" descr="C:\Documents and Settings\nuttapooh\Desktop\New Folder\รูปภาพ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0" y="2682875"/>
            <a:ext cx="19192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Box 24"/>
          <p:cNvSpPr txBox="1">
            <a:spLocks noChangeArrowheads="1"/>
          </p:cNvSpPr>
          <p:nvPr/>
        </p:nvSpPr>
        <p:spPr bwMode="auto">
          <a:xfrm>
            <a:off x="785813" y="6000750"/>
            <a:ext cx="6215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800" b="1" u="sng" dirty="0">
                <a:latin typeface="FreesiaUPC" pitchFamily="34" charset="-34"/>
                <a:cs typeface="FreesiaUPC" pitchFamily="34" charset="-34"/>
              </a:rPr>
              <a:t>หมายเหตุ</a:t>
            </a:r>
            <a:r>
              <a:rPr lang="th-TH" sz="1800" b="1" dirty="0">
                <a:latin typeface="FreesiaUPC" pitchFamily="34" charset="-34"/>
                <a:cs typeface="FreesiaUPC" pitchFamily="34" charset="-34"/>
              </a:rPr>
              <a:t>  1) ปี 2552 </a:t>
            </a:r>
            <a:r>
              <a:rPr lang="th-TH" sz="1800" b="1" dirty="0" err="1">
                <a:latin typeface="FreesiaUPC" pitchFamily="34" charset="-34"/>
                <a:cs typeface="FreesiaUPC" pitchFamily="34" charset="-34"/>
              </a:rPr>
              <a:t>ปชก.</a:t>
            </a:r>
            <a:r>
              <a:rPr lang="th-TH" sz="1800" b="1" dirty="0">
                <a:latin typeface="FreesiaUPC" pitchFamily="34" charset="-34"/>
                <a:cs typeface="FreesiaUPC" pitchFamily="34" charset="-34"/>
              </a:rPr>
              <a:t>รวม ที่ใช้ยาสูบปัจจุบัน มีจำนวนเท่ากับ 14.3 ล้านคน</a:t>
            </a:r>
          </a:p>
          <a:p>
            <a:r>
              <a:rPr lang="th-TH" sz="1800" b="1" dirty="0">
                <a:latin typeface="FreesiaUPC" pitchFamily="34" charset="-34"/>
                <a:cs typeface="FreesiaUPC" pitchFamily="34" charset="-34"/>
              </a:rPr>
              <a:t>               2) ปี 2554 </a:t>
            </a:r>
            <a:r>
              <a:rPr lang="th-TH" sz="1800" b="1" dirty="0" err="1">
                <a:latin typeface="FreesiaUPC" pitchFamily="34" charset="-34"/>
                <a:cs typeface="FreesiaUPC" pitchFamily="34" charset="-34"/>
              </a:rPr>
              <a:t>ปชก.</a:t>
            </a:r>
            <a:r>
              <a:rPr lang="th-TH" sz="1800" b="1" dirty="0">
                <a:latin typeface="FreesiaUPC" pitchFamily="34" charset="-34"/>
                <a:cs typeface="FreesiaUPC" pitchFamily="34" charset="-34"/>
              </a:rPr>
              <a:t>รวม ที่ใช้ยาสูบปัจจุบัน มีจำนวนเท่ากับ 14.6 ล้านคน</a:t>
            </a:r>
          </a:p>
          <a:p>
            <a:r>
              <a:rPr lang="th-TH" sz="1800" b="1" dirty="0">
                <a:latin typeface="FreesiaUPC" pitchFamily="34" charset="-34"/>
                <a:cs typeface="FreesiaUPC" pitchFamily="34" charset="-34"/>
              </a:rPr>
              <a:t>               3) ผู้ให้ข้อมูลบางคน ใช้ยาสูบมากกว่า 1 ชนิด</a:t>
            </a:r>
          </a:p>
        </p:txBody>
      </p:sp>
    </p:spTree>
    <p:extLst>
      <p:ext uri="{BB962C8B-B14F-4D97-AF65-F5344CB8AC3E}">
        <p14:creationId xmlns:p14="http://schemas.microsoft.com/office/powerpoint/2010/main" xmlns="" val="20568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5"/>
          <p:cNvGrpSpPr>
            <a:grpSpLocks/>
          </p:cNvGrpSpPr>
          <p:nvPr/>
        </p:nvGrpSpPr>
        <p:grpSpPr bwMode="auto">
          <a:xfrm>
            <a:off x="7358063" y="5929313"/>
            <a:ext cx="1714500" cy="873125"/>
            <a:chOff x="6392368" y="5652312"/>
            <a:chExt cx="2108698" cy="1074387"/>
          </a:xfrm>
        </p:grpSpPr>
        <p:pic>
          <p:nvPicPr>
            <p:cNvPr id="6151" name="รูปภาพ 6" descr="no smok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9520" y="5655153"/>
              <a:ext cx="1071546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รูปภาพ 7" descr="โลโก้กรมควบคุมโรค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2368" y="5652312"/>
              <a:ext cx="1048727" cy="1062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42852"/>
            <a:ext cx="9109645" cy="563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th-TH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ผลการสำรวจการบริโภคยาสูบในผู้ใหญ่ระดับ</a:t>
            </a:r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โลก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(GATS)</a:t>
            </a:r>
            <a:endParaRPr lang="en-US" b="1" kern="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xmlns="" val="1999270093"/>
              </p:ext>
            </p:extLst>
          </p:nvPr>
        </p:nvGraphicFramePr>
        <p:xfrm>
          <a:off x="179512" y="836712"/>
          <a:ext cx="8839369" cy="5812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5"/>
          <p:cNvGrpSpPr>
            <a:grpSpLocks/>
          </p:cNvGrpSpPr>
          <p:nvPr/>
        </p:nvGrpSpPr>
        <p:grpSpPr bwMode="auto">
          <a:xfrm>
            <a:off x="7358063" y="5929313"/>
            <a:ext cx="1714500" cy="873125"/>
            <a:chOff x="6392368" y="5652312"/>
            <a:chExt cx="2108698" cy="1074387"/>
          </a:xfrm>
        </p:grpSpPr>
        <p:pic>
          <p:nvPicPr>
            <p:cNvPr id="6151" name="รูปภาพ 6" descr="no smok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9520" y="5655153"/>
              <a:ext cx="1071546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รูปภาพ 7" descr="โลโก้กรมควบคุมโรค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2368" y="5652312"/>
              <a:ext cx="1048727" cy="1062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355" y="428604"/>
            <a:ext cx="9109645" cy="563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ผลการสำรวจการบริโภคยาสูบในผู้ใหญ่ระดับโลก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(GATS)</a:t>
            </a:r>
            <a:endParaRPr lang="en-US" b="1" kern="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xmlns="" val="1563768298"/>
              </p:ext>
            </p:extLst>
          </p:nvPr>
        </p:nvGraphicFramePr>
        <p:xfrm>
          <a:off x="214282" y="1071546"/>
          <a:ext cx="8750205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0860459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:\งาน TRC\NUTTAPOOH\PICTURE\รูปภาพทั่วไป\sksa3775497fc49bd0fcea311.jpg"/>
          <p:cNvPicPr>
            <a:picLocks noChangeAspect="1" noChangeArrowheads="1"/>
          </p:cNvPicPr>
          <p:nvPr/>
        </p:nvPicPr>
        <p:blipFill>
          <a:blip r:embed="rId3" cstate="print"/>
          <a:srcRect l="11539" r="7692"/>
          <a:stretch>
            <a:fillRect/>
          </a:stretch>
        </p:blipFill>
        <p:spPr bwMode="auto">
          <a:xfrm>
            <a:off x="2555875" y="5495925"/>
            <a:ext cx="165576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372225" y="2205038"/>
            <a:ext cx="1655763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516688" y="2349500"/>
            <a:ext cx="1384300" cy="666750"/>
            <a:chOff x="6876256" y="2452826"/>
            <a:chExt cx="1383006" cy="666608"/>
          </a:xfrm>
        </p:grpSpPr>
        <p:sp>
          <p:nvSpPr>
            <p:cNvPr id="6" name="Rectangle 5"/>
            <p:cNvSpPr/>
            <p:nvPr/>
          </p:nvSpPr>
          <p:spPr>
            <a:xfrm>
              <a:off x="6876256" y="2492506"/>
              <a:ext cx="288655" cy="2158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307652" y="2492506"/>
              <a:ext cx="288655" cy="2158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76256" y="2852791"/>
              <a:ext cx="288655" cy="21585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07652" y="2852791"/>
              <a:ext cx="288655" cy="2158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7604493" y="2452826"/>
              <a:ext cx="639509" cy="338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2554</a:t>
              </a:r>
              <a:endParaRPr lang="th-TH" sz="1600"/>
            </a:p>
          </p:txBody>
        </p:sp>
        <p:sp>
          <p:nvSpPr>
            <p:cNvPr id="10260" name="TextBox 10"/>
            <p:cNvSpPr txBox="1">
              <a:spLocks noChangeArrowheads="1"/>
            </p:cNvSpPr>
            <p:nvPr/>
          </p:nvSpPr>
          <p:spPr bwMode="auto">
            <a:xfrm>
              <a:off x="7619753" y="2780928"/>
              <a:ext cx="639509" cy="338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2552</a:t>
              </a:r>
              <a:endParaRPr lang="th-TH" sz="1600"/>
            </a:p>
          </p:txBody>
        </p:sp>
      </p:grpSp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0" y="85725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spc="-100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กราฟแสดงการได้รับควันมือสอง</a:t>
            </a:r>
            <a:r>
              <a:rPr lang="th-TH" sz="3200" b="1" spc="-1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ที่</a:t>
            </a:r>
            <a:r>
              <a:rPr lang="th-TH" sz="3200" b="1" spc="-1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บ้าน </a:t>
            </a:r>
            <a:r>
              <a:rPr lang="th-TH" sz="3200" b="1" spc="-100" dirty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ที่ทำงาน </a:t>
            </a:r>
            <a:r>
              <a:rPr lang="th-TH" sz="3200" b="1" spc="-100" dirty="0"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3200" b="1" spc="-100" dirty="0">
                <a:solidFill>
                  <a:srgbClr val="009900"/>
                </a:solidFill>
                <a:latin typeface="FreesiaUPC" pitchFamily="34" charset="-34"/>
                <a:cs typeface="FreesiaUPC" pitchFamily="34" charset="-34"/>
              </a:rPr>
              <a:t>สถานที่สาธารณะต่างๆ</a:t>
            </a:r>
            <a:r>
              <a:rPr lang="th-TH" sz="3200" b="1" spc="-100" dirty="0">
                <a:solidFill>
                  <a:schemeClr val="bg1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ในช่วง 30 วันก่อนการสัมภาษณ์ </a:t>
            </a:r>
          </a:p>
        </p:txBody>
      </p:sp>
      <p:pic>
        <p:nvPicPr>
          <p:cNvPr id="10246" name="Picture 25" descr="OP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5634038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D:\งาน TRC\NUTTAPOOH\PICTURE\รูปภาพทั่วไป\sarakrang9.jpg"/>
          <p:cNvPicPr>
            <a:picLocks noChangeAspect="1" noChangeArrowheads="1"/>
          </p:cNvPicPr>
          <p:nvPr/>
        </p:nvPicPr>
        <p:blipFill>
          <a:blip r:embed="rId5" cstate="print"/>
          <a:srcRect l="-5006"/>
          <a:stretch>
            <a:fillRect/>
          </a:stretch>
        </p:blipFill>
        <p:spPr bwMode="auto">
          <a:xfrm>
            <a:off x="1187450" y="5626100"/>
            <a:ext cx="13684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ร้านอาหาร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075" y="5626100"/>
            <a:ext cx="15128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ผับ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5626100"/>
            <a:ext cx="15843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5" descr="ตลาด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8563" y="5626100"/>
            <a:ext cx="15605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8" descr="C:\Documents and Settings\nuttapooh\Desktop\New Folder\รูปภาพ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1628800"/>
            <a:ext cx="8248401" cy="420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ตัวเชื่อมต่อตรง 23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339752" y="214313"/>
            <a:ext cx="65184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3600" b="1" i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การได้รับควันบุหรี่มือสอง</a:t>
            </a:r>
          </a:p>
        </p:txBody>
      </p:sp>
    </p:spTree>
    <p:extLst>
      <p:ext uri="{BB962C8B-B14F-4D97-AF65-F5344CB8AC3E}">
        <p14:creationId xmlns:p14="http://schemas.microsoft.com/office/powerpoint/2010/main" xmlns="" val="25198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5"/>
          <p:cNvGrpSpPr>
            <a:grpSpLocks/>
          </p:cNvGrpSpPr>
          <p:nvPr/>
        </p:nvGrpSpPr>
        <p:grpSpPr bwMode="auto">
          <a:xfrm>
            <a:off x="7358063" y="5929313"/>
            <a:ext cx="1714500" cy="873125"/>
            <a:chOff x="6392368" y="5652312"/>
            <a:chExt cx="2108698" cy="1074387"/>
          </a:xfrm>
        </p:grpSpPr>
        <p:pic>
          <p:nvPicPr>
            <p:cNvPr id="5" name="รูปภาพ 6" descr="no smok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9520" y="5655153"/>
              <a:ext cx="1071546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รูปภาพ 7" descr="โลโก้กรมควบคุมโรค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2368" y="5652312"/>
              <a:ext cx="1048727" cy="1062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xmlns="" val="4209690020"/>
              </p:ext>
            </p:extLst>
          </p:nvPr>
        </p:nvGraphicFramePr>
        <p:xfrm>
          <a:off x="214282" y="857232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611560" y="181630"/>
            <a:ext cx="3320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สภาพ</a:t>
            </a:r>
            <a:r>
              <a:rPr lang="th-TH" sz="3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</a:t>
            </a:r>
            <a:endParaRPr lang="en-US" sz="36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8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7358063" y="5929313"/>
            <a:ext cx="1714500" cy="873125"/>
            <a:chOff x="6392368" y="5652312"/>
            <a:chExt cx="2108698" cy="1074387"/>
          </a:xfrm>
        </p:grpSpPr>
        <p:pic>
          <p:nvPicPr>
            <p:cNvPr id="5" name="รูปภาพ 6" descr="no smok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20" y="5655153"/>
              <a:ext cx="1071546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รูปภาพ 7" descr="โลโก้กรมควบคุมโรค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92368" y="5652312"/>
              <a:ext cx="1048727" cy="1062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xmlns="" val="2082785100"/>
              </p:ext>
            </p:extLst>
          </p:nvPr>
        </p:nvGraphicFramePr>
        <p:xfrm>
          <a:off x="214282" y="928670"/>
          <a:ext cx="87432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251520" y="181630"/>
            <a:ext cx="87129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  <a:r>
              <a:rPr lang="th-TH" sz="2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หลักในการดำเนินงานเมื่อสิ้นปี พ.ศ. 2557</a:t>
            </a:r>
          </a:p>
        </p:txBody>
      </p:sp>
    </p:spTree>
    <p:extLst>
      <p:ext uri="{BB962C8B-B14F-4D97-AF65-F5344CB8AC3E}">
        <p14:creationId xmlns:p14="http://schemas.microsoft.com/office/powerpoint/2010/main" xmlns="" val="30116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เทศบาล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1487</TotalTime>
  <Words>2990</Words>
  <Application>Microsoft Office PowerPoint</Application>
  <PresentationFormat>นำเสนอทางหน้าจอ (4:3)</PresentationFormat>
  <Paragraphs>300</Paragraphs>
  <Slides>28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จุดที่สุด</vt:lpstr>
      <vt:lpstr>ภาพนิ่ง 1</vt:lpstr>
      <vt:lpstr>ขอบเขตการนำเสนอ</vt:lpstr>
      <vt:lpstr>สถานการณ์การบริโภคยาสูบ</vt:lpstr>
      <vt:lpstr>การใช้ผลิตภัณฑ์ยาสูบ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มาตรการเร่งด่วนที่ต้องดำเนินการ</vt:lpstr>
      <vt:lpstr>มาตรการดำเนินงาน การพัฒนาและการบังคับใช้กฎหมาย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ตัวชี้วัดที่สำคัญของการดำเนินงานควบคุมยาสูบ ปีงบประมาณ 2556   จำนวน 6 ตัวชี้วัด(ต่อ)</vt:lpstr>
      <vt:lpstr>ภาพนิ่ง 23</vt:lpstr>
      <vt:lpstr>ภาพนิ่ง 24</vt:lpstr>
      <vt:lpstr>ตัวชี้วัดที่สำคัญของการดำเนินงานควบคุมยาสูบ ปีงบประมาณ 2556 (ต่อ)  </vt:lpstr>
      <vt:lpstr>ตัวชี้วัดที่สำคัญของการดำเนินงานควบคุมยาสูบปีงบประมาณ 2556  จำนวน 6 ตัวชี้วัด(ต่อ)</vt:lpstr>
      <vt:lpstr>แนวทางการดำเนินงานเพื่อลด อัตราผู้สูบบุหรี่ในวัยรุ่น  </vt:lpstr>
      <vt:lpstr>ภาพนิ่ง 28</vt:lpstr>
    </vt:vector>
  </TitlesOfParts>
  <Company>Mr.KKD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โครงการรับฟังความคิดเห็นของประชาชนต่อพระราชบัญญัติเกี่ยวกับการควบคุมการบริโภคยาสูบ</dc:title>
  <dc:creator>Windows User</dc:creator>
  <cp:lastModifiedBy>kaew</cp:lastModifiedBy>
  <cp:revision>145</cp:revision>
  <dcterms:created xsi:type="dcterms:W3CDTF">2012-06-08T10:13:12Z</dcterms:created>
  <dcterms:modified xsi:type="dcterms:W3CDTF">2012-12-12T04:11:04Z</dcterms:modified>
</cp:coreProperties>
</file>