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2" r:id="rId3"/>
    <p:sldId id="276" r:id="rId4"/>
    <p:sldId id="257" r:id="rId5"/>
    <p:sldId id="266" r:id="rId6"/>
    <p:sldId id="258" r:id="rId7"/>
    <p:sldId id="277" r:id="rId8"/>
    <p:sldId id="278" r:id="rId9"/>
    <p:sldId id="289" r:id="rId10"/>
    <p:sldId id="288" r:id="rId11"/>
    <p:sldId id="267" r:id="rId12"/>
    <p:sldId id="280" r:id="rId13"/>
    <p:sldId id="279" r:id="rId14"/>
    <p:sldId id="281" r:id="rId15"/>
    <p:sldId id="284" r:id="rId16"/>
    <p:sldId id="285" r:id="rId17"/>
    <p:sldId id="282" r:id="rId18"/>
    <p:sldId id="283" r:id="rId19"/>
    <p:sldId id="286" r:id="rId20"/>
    <p:sldId id="290" r:id="rId21"/>
    <p:sldId id="265" r:id="rId22"/>
  </p:sldIdLst>
  <p:sldSz cx="9144000" cy="6858000" type="screen4x3"/>
  <p:notesSz cx="9874250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1FFFF"/>
    <a:srgbClr val="FFFFCC"/>
    <a:srgbClr val="FF99FF"/>
    <a:srgbClr val="FF7C80"/>
    <a:srgbClr val="0DAF81"/>
    <a:srgbClr val="11E5A8"/>
    <a:srgbClr val="62F0AC"/>
    <a:srgbClr val="009900"/>
    <a:srgbClr val="8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639" autoAdjust="0"/>
  </p:normalViewPr>
  <p:slideViewPr>
    <p:cSldViewPr>
      <p:cViewPr>
        <p:scale>
          <a:sx n="60" d="100"/>
          <a:sy n="60" d="100"/>
        </p:scale>
        <p:origin x="-156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01FFFF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6"/>
            <c:bubble3D val="0"/>
            <c:spPr>
              <a:solidFill>
                <a:srgbClr val="FF7C8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7"/>
            <c:bubble3D val="0"/>
            <c:spPr>
              <a:solidFill>
                <a:srgbClr val="FF99FF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8"/>
            <c:bubble3D val="0"/>
            <c:spPr>
              <a:solidFill>
                <a:srgbClr val="FFFFCC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2.716486828035385E-2"/>
                  <c:y val="-4.4256668527044657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513846359482841"/>
                  <c:y val="-0.31184839819689175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6139423544279191E-2"/>
                  <c:y val="-3.8862456202681333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5073758141343443E-2"/>
                  <c:y val="5.43181758927715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4080878779041509E-2"/>
                  <c:y val="-6.9003230694380566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Sheet1!$A$2:$A$10</c:f>
              <c:strCache>
                <c:ptCount val="9"/>
                <c:pt idx="0">
                  <c:v>Road traffic</c:v>
                </c:pt>
                <c:pt idx="1">
                  <c:v>War</c:v>
                </c:pt>
                <c:pt idx="2">
                  <c:v>Homicide</c:v>
                </c:pt>
                <c:pt idx="3">
                  <c:v>Suicide</c:v>
                </c:pt>
                <c:pt idx="4">
                  <c:v>Drowning</c:v>
                </c:pt>
                <c:pt idx="5">
                  <c:v>Fires</c:v>
                </c:pt>
                <c:pt idx="6">
                  <c:v>Falls</c:v>
                </c:pt>
                <c:pt idx="7">
                  <c:v>Poisoning</c:v>
                </c:pt>
                <c:pt idx="8">
                  <c:v>Other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0.23</c:v>
                </c:pt>
                <c:pt idx="1">
                  <c:v>3.0000000000000006E-2</c:v>
                </c:pt>
                <c:pt idx="2">
                  <c:v>0.11000000000000001</c:v>
                </c:pt>
                <c:pt idx="3">
                  <c:v>0.15000000000000005</c:v>
                </c:pt>
                <c:pt idx="4">
                  <c:v>7.0000000000000034E-2</c:v>
                </c:pt>
                <c:pt idx="5">
                  <c:v>6.0000000000000019E-2</c:v>
                </c:pt>
                <c:pt idx="6">
                  <c:v>8.0000000000000029E-2</c:v>
                </c:pt>
                <c:pt idx="7">
                  <c:v>6.0000000000000019E-2</c:v>
                </c:pt>
                <c:pt idx="8">
                  <c:v>0.21000000000000005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5593124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65EE4-7D86-4240-B95F-5B1616FA460C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593124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EEDD6-C376-4E94-B8EF-957067DA962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6967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593124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08539-B82B-4A2C-A2EF-697C149ABD83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593124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CB67A-51C8-44EA-8883-A9A008C8722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449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CB67A-51C8-44EA-8883-A9A008C8722E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CB67A-51C8-44EA-8883-A9A008C8722E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4250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CB67A-51C8-44EA-8883-A9A008C8722E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3302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8"/>
          <p:cNvSpPr>
            <a:spLocks noChangeArrowheads="1"/>
          </p:cNvSpPr>
          <p:nvPr userDrawn="1"/>
        </p:nvSpPr>
        <p:spPr bwMode="auto">
          <a:xfrm>
            <a:off x="512" y="-9525"/>
            <a:ext cx="9180000" cy="31511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dirty="0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8" name="Rectangle 90"/>
          <p:cNvSpPr>
            <a:spLocks noChangeArrowheads="1"/>
          </p:cNvSpPr>
          <p:nvPr userDrawn="1"/>
        </p:nvSpPr>
        <p:spPr bwMode="gray">
          <a:xfrm>
            <a:off x="512" y="2924944"/>
            <a:ext cx="9180000" cy="6485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th-TH"/>
          </a:p>
        </p:txBody>
      </p:sp>
      <p:sp>
        <p:nvSpPr>
          <p:cNvPr id="10" name="Rectangle 88"/>
          <p:cNvSpPr>
            <a:spLocks noChangeArrowheads="1"/>
          </p:cNvSpPr>
          <p:nvPr userDrawn="1"/>
        </p:nvSpPr>
        <p:spPr bwMode="auto">
          <a:xfrm>
            <a:off x="-4980" y="3500437"/>
            <a:ext cx="9180000" cy="3357563"/>
          </a:xfrm>
          <a:prstGeom prst="rect">
            <a:avLst/>
          </a:prstGeom>
          <a:solidFill>
            <a:srgbClr val="11E5A8"/>
          </a:solidFill>
          <a:ln>
            <a:noFill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11" name="Oval 89"/>
          <p:cNvSpPr>
            <a:spLocks noChangeArrowheads="1"/>
          </p:cNvSpPr>
          <p:nvPr userDrawn="1"/>
        </p:nvSpPr>
        <p:spPr bwMode="ltGray">
          <a:xfrm>
            <a:off x="1258888" y="4305300"/>
            <a:ext cx="4248150" cy="18002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  <a:alpha val="66000"/>
                </a:schemeClr>
              </a:gs>
              <a:gs pos="48000">
                <a:schemeClr val="bg1">
                  <a:lumMod val="85000"/>
                  <a:alpha val="19000"/>
                </a:schemeClr>
              </a:gs>
              <a:gs pos="100000">
                <a:schemeClr val="bg1">
                  <a:lumMod val="90000"/>
                  <a:lumOff val="10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" name="Oval 91"/>
          <p:cNvSpPr>
            <a:spLocks noChangeArrowheads="1"/>
          </p:cNvSpPr>
          <p:nvPr userDrawn="1"/>
        </p:nvSpPr>
        <p:spPr bwMode="gray">
          <a:xfrm>
            <a:off x="276225" y="1052513"/>
            <a:ext cx="4656138" cy="483711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172739" dir="3238358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pic>
        <p:nvPicPr>
          <p:cNvPr id="14" name="Picture 98" descr="C:\Users\Administrator\Desktop\ppt\RTI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6" t="11309" r="23859" b="29712"/>
          <a:stretch/>
        </p:blipFill>
        <p:spPr bwMode="auto">
          <a:xfrm rot="2634708">
            <a:off x="1329404" y="831572"/>
            <a:ext cx="2413464" cy="224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7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0025"/>
            <a:ext cx="2895600" cy="171450"/>
          </a:xfrm>
        </p:spPr>
        <p:txBody>
          <a:bodyPr/>
          <a:lstStyle>
            <a:lvl1pPr algn="ctr">
              <a:defRPr sz="14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pic>
        <p:nvPicPr>
          <p:cNvPr id="17" name="รูปภาพ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720" y="1999344"/>
            <a:ext cx="2161407" cy="3170064"/>
          </a:xfrm>
          <a:prstGeom prst="rect">
            <a:avLst/>
          </a:prstGeom>
        </p:spPr>
      </p:pic>
      <p:pic>
        <p:nvPicPr>
          <p:cNvPr id="18" name="Picture 99" descr="C:\Users\Administrator\Desktop\ppt\violenc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00" y="1975096"/>
            <a:ext cx="3098056" cy="309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0" descr="C:\Users\Administrator\Desktop\ppt\falls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38572" r="12105" b="2888"/>
          <a:stretch/>
        </p:blipFill>
        <p:spPr bwMode="auto">
          <a:xfrm>
            <a:off x="1043608" y="3525072"/>
            <a:ext cx="3054602" cy="230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96"/>
          <p:cNvSpPr>
            <a:spLocks noChangeArrowheads="1"/>
          </p:cNvSpPr>
          <p:nvPr userDrawn="1"/>
        </p:nvSpPr>
        <p:spPr bwMode="gray">
          <a:xfrm>
            <a:off x="1907872" y="2853104"/>
            <a:ext cx="1512000" cy="151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1" name="Text Box 64"/>
          <p:cNvSpPr txBox="1">
            <a:spLocks noChangeArrowheads="1"/>
          </p:cNvSpPr>
          <p:nvPr userDrawn="1"/>
        </p:nvSpPr>
        <p:spPr bwMode="auto">
          <a:xfrm>
            <a:off x="1974776" y="3348038"/>
            <a:ext cx="144509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Injuries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extBox 6"/>
          <p:cNvSpPr txBox="1"/>
          <p:nvPr userDrawn="1"/>
        </p:nvSpPr>
        <p:spPr>
          <a:xfrm>
            <a:off x="7092280" y="6525344"/>
            <a:ext cx="205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latin typeface="BigApple" pitchFamily="2" charset="0"/>
                <a:cs typeface="+mn-cs"/>
              </a:rPr>
              <a:t>Injury</a:t>
            </a:r>
            <a:r>
              <a:rPr lang="en-US" sz="1600" b="0" baseline="0" dirty="0" smtClean="0">
                <a:latin typeface="BigApple" pitchFamily="2" charset="0"/>
                <a:cs typeface="+mn-cs"/>
              </a:rPr>
              <a:t> Prevention</a:t>
            </a:r>
            <a:endParaRPr lang="th-TH" sz="1600" b="0" dirty="0">
              <a:latin typeface="BigApple" pitchFamily="2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extBox 6"/>
          <p:cNvSpPr txBox="1"/>
          <p:nvPr userDrawn="1"/>
        </p:nvSpPr>
        <p:spPr>
          <a:xfrm>
            <a:off x="7092280" y="6525344"/>
            <a:ext cx="205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latin typeface="BigApple" pitchFamily="2" charset="0"/>
                <a:cs typeface="+mn-cs"/>
              </a:rPr>
              <a:t>Injury</a:t>
            </a:r>
            <a:r>
              <a:rPr lang="en-US" sz="1600" b="0" baseline="0" dirty="0" smtClean="0">
                <a:latin typeface="BigApple" pitchFamily="2" charset="0"/>
                <a:cs typeface="+mn-cs"/>
              </a:rPr>
              <a:t> Prevention</a:t>
            </a:r>
            <a:endParaRPr lang="th-TH" sz="1600" b="0" dirty="0">
              <a:latin typeface="BigApple" pitchFamily="2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extBox 6"/>
          <p:cNvSpPr txBox="1"/>
          <p:nvPr userDrawn="1"/>
        </p:nvSpPr>
        <p:spPr>
          <a:xfrm>
            <a:off x="5364088" y="6546830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Injury</a:t>
            </a:r>
            <a:r>
              <a:rPr lang="en-US" sz="1600" b="0" baseline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 Prevention Section, NCD</a:t>
            </a:r>
            <a:endParaRPr lang="th-TH" sz="1600" b="0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5200" y="44624"/>
            <a:ext cx="7337160" cy="1143000"/>
          </a:xfrm>
        </p:spPr>
        <p:txBody>
          <a:bodyPr/>
          <a:lstStyle/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extBox 7"/>
          <p:cNvSpPr txBox="1"/>
          <p:nvPr userDrawn="1"/>
        </p:nvSpPr>
        <p:spPr>
          <a:xfrm>
            <a:off x="5688632" y="6488668"/>
            <a:ext cx="349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latin typeface="Arial Black" pitchFamily="34" charset="0"/>
                <a:cs typeface="+mn-cs"/>
              </a:rPr>
              <a:t>Injury</a:t>
            </a:r>
            <a:r>
              <a:rPr lang="en-US" sz="1800" b="0" baseline="0" dirty="0" smtClean="0">
                <a:latin typeface="Arial Black" pitchFamily="34" charset="0"/>
                <a:cs typeface="+mn-cs"/>
              </a:rPr>
              <a:t> Prevention, NCD</a:t>
            </a:r>
            <a:endParaRPr lang="th-TH" sz="1800" b="0" dirty="0"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extBox 7"/>
          <p:cNvSpPr txBox="1"/>
          <p:nvPr userDrawn="1"/>
        </p:nvSpPr>
        <p:spPr>
          <a:xfrm>
            <a:off x="7092280" y="6525344"/>
            <a:ext cx="205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latin typeface="BigApple" pitchFamily="2" charset="0"/>
                <a:cs typeface="+mn-cs"/>
              </a:rPr>
              <a:t>Injury</a:t>
            </a:r>
            <a:r>
              <a:rPr lang="en-US" sz="1600" b="0" baseline="0" dirty="0" smtClean="0">
                <a:latin typeface="BigApple" pitchFamily="2" charset="0"/>
                <a:cs typeface="+mn-cs"/>
              </a:rPr>
              <a:t> Prevention</a:t>
            </a:r>
            <a:endParaRPr lang="th-TH" sz="1600" b="0" dirty="0">
              <a:latin typeface="BigApple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92280" y="6525344"/>
            <a:ext cx="205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latin typeface="BigApple" pitchFamily="2" charset="0"/>
                <a:cs typeface="+mn-cs"/>
              </a:rPr>
              <a:t>Injury</a:t>
            </a:r>
            <a:r>
              <a:rPr lang="en-US" sz="1600" b="0" baseline="0" dirty="0" smtClean="0">
                <a:latin typeface="BigApple" pitchFamily="2" charset="0"/>
                <a:cs typeface="+mn-cs"/>
              </a:rPr>
              <a:t> Prevention</a:t>
            </a:r>
            <a:endParaRPr lang="th-TH" sz="1600" b="0" dirty="0">
              <a:latin typeface="BigApple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TextBox 5"/>
          <p:cNvSpPr txBox="1"/>
          <p:nvPr userDrawn="1"/>
        </p:nvSpPr>
        <p:spPr>
          <a:xfrm>
            <a:off x="7092280" y="6525344"/>
            <a:ext cx="205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latin typeface="BigApple" pitchFamily="2" charset="0"/>
                <a:cs typeface="+mn-cs"/>
              </a:rPr>
              <a:t>Injury</a:t>
            </a:r>
            <a:r>
              <a:rPr lang="en-US" sz="1600" b="0" baseline="0" dirty="0" smtClean="0">
                <a:latin typeface="BigApple" pitchFamily="2" charset="0"/>
                <a:cs typeface="+mn-cs"/>
              </a:rPr>
              <a:t> Prevention</a:t>
            </a:r>
            <a:endParaRPr lang="th-TH" sz="1600" b="0" dirty="0">
              <a:latin typeface="BigApple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TextBox 4"/>
          <p:cNvSpPr txBox="1"/>
          <p:nvPr userDrawn="1"/>
        </p:nvSpPr>
        <p:spPr>
          <a:xfrm>
            <a:off x="7092280" y="6525344"/>
            <a:ext cx="205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latin typeface="BigApple" pitchFamily="2" charset="0"/>
                <a:cs typeface="+mn-cs"/>
              </a:rPr>
              <a:t>Injury</a:t>
            </a:r>
            <a:r>
              <a:rPr lang="en-US" sz="1600" b="0" baseline="0" dirty="0" smtClean="0">
                <a:latin typeface="BigApple" pitchFamily="2" charset="0"/>
                <a:cs typeface="+mn-cs"/>
              </a:rPr>
              <a:t> Prevention</a:t>
            </a:r>
            <a:endParaRPr lang="th-TH" sz="1600" b="0" dirty="0">
              <a:latin typeface="BigApple" pitchFamily="2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extBox 7"/>
          <p:cNvSpPr txBox="1"/>
          <p:nvPr userDrawn="1"/>
        </p:nvSpPr>
        <p:spPr>
          <a:xfrm>
            <a:off x="7092280" y="6525344"/>
            <a:ext cx="205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latin typeface="BigApple" pitchFamily="2" charset="0"/>
                <a:cs typeface="+mn-cs"/>
              </a:rPr>
              <a:t>Injury</a:t>
            </a:r>
            <a:r>
              <a:rPr lang="en-US" sz="1600" b="0" baseline="0" dirty="0" smtClean="0">
                <a:latin typeface="BigApple" pitchFamily="2" charset="0"/>
                <a:cs typeface="+mn-cs"/>
              </a:rPr>
              <a:t> Prevention</a:t>
            </a:r>
            <a:endParaRPr lang="th-TH" sz="1600" b="0" dirty="0">
              <a:latin typeface="BigApple" pitchFamily="2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extBox 7"/>
          <p:cNvSpPr txBox="1"/>
          <p:nvPr userDrawn="1"/>
        </p:nvSpPr>
        <p:spPr>
          <a:xfrm>
            <a:off x="7092280" y="6525344"/>
            <a:ext cx="205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latin typeface="BigApple" pitchFamily="2" charset="0"/>
                <a:cs typeface="+mn-cs"/>
              </a:rPr>
              <a:t>Injury</a:t>
            </a:r>
            <a:r>
              <a:rPr lang="en-US" sz="1600" b="0" baseline="0" dirty="0" smtClean="0">
                <a:latin typeface="BigApple" pitchFamily="2" charset="0"/>
                <a:cs typeface="+mn-cs"/>
              </a:rPr>
              <a:t> Prevention</a:t>
            </a:r>
            <a:endParaRPr lang="th-TH" sz="1600" b="0" dirty="0">
              <a:latin typeface="BigApple" pitchFamily="2" charset="0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752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1A838-7B2E-455E-AC3C-32608EDA4537}" type="datetimeFigureOut">
              <a:rPr lang="th-TH" smtClean="0"/>
              <a:pPr/>
              <a:t>28/02/57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404AC-44C1-4F39-86B1-9AF331192D5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88"/>
          <p:cNvSpPr>
            <a:spLocks noChangeArrowheads="1"/>
          </p:cNvSpPr>
          <p:nvPr userDrawn="1"/>
        </p:nvSpPr>
        <p:spPr bwMode="auto">
          <a:xfrm>
            <a:off x="0" y="-16076"/>
            <a:ext cx="9180000" cy="972000"/>
          </a:xfrm>
          <a:prstGeom prst="rect">
            <a:avLst/>
          </a:prstGeom>
          <a:solidFill>
            <a:srgbClr val="11E5A8"/>
          </a:solidFill>
          <a:ln>
            <a:noFill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9" name="Rectangle 88"/>
          <p:cNvSpPr>
            <a:spLocks noChangeArrowheads="1"/>
          </p:cNvSpPr>
          <p:nvPr userDrawn="1"/>
        </p:nvSpPr>
        <p:spPr bwMode="auto">
          <a:xfrm>
            <a:off x="4432" y="908720"/>
            <a:ext cx="9180000" cy="4721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75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pic>
        <p:nvPicPr>
          <p:cNvPr id="10" name="รูปภาพ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1" t="15875" r="26915" b="26966"/>
          <a:stretch/>
        </p:blipFill>
        <p:spPr>
          <a:xfrm>
            <a:off x="7812360" y="-27384"/>
            <a:ext cx="1339711" cy="13361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3649;&#3609;&#3623;&#3607;&#3634;&#3591;&#3585;&#3634;&#3619;&#3604;&#3635;&#3648;&#3609;&#3636;&#3609;&#3591;&#3634;&#3609;&#3611;&#3657;&#3629;&#3591;&#3585;&#3633;&#3609;&#3585;&#3634;&#3619;&#3610;&#3634;&#3604;&#3648;&#3592;&#3655;&#3610;&#3650;&#3604;&#3618;&#3626;&#3606;&#3634;&#3609;&#3610;&#3619;&#3636;&#3585;&#3634;&#3619;&#3626;&#3634;&#3608;&#3634;&#3619;&#3603;&#3626;&#3640;&#3586;/5.%20&#3649;&#3610;&#3610;&#3585;&#3634;&#3619;&#3611;&#3619;&#3632;&#3648;&#3617;&#3636;&#3609;&#3588;&#3623;&#3634;&#3617;&#3648;&#3626;&#3637;&#3656;&#3618;&#3591;&#3586;&#3629;&#3591;&#3648;&#3604;&#3655;&#3585;&#3605;&#3656;&#3629;&#3585;&#3634;&#3619;&#3648;&#3585;&#3636;&#3604;&#3629;&#3640;&#3610;&#3633;&#3605;&#3636;&#3648;&#3627;&#3605;&#3640;%20.pdf" TargetMode="External"/><Relationship Id="rId2" Type="http://schemas.openxmlformats.org/officeDocument/2006/relationships/hyperlink" Target="&#3649;&#3609;&#3623;&#3607;&#3634;&#3591;&#3585;&#3634;&#3619;&#3604;&#3635;&#3648;&#3609;&#3636;&#3609;&#3591;&#3634;&#3609;&#3611;&#3657;&#3629;&#3591;&#3585;&#3633;&#3609;&#3585;&#3634;&#3619;&#3610;&#3634;&#3604;&#3648;&#3592;&#3655;&#3610;&#3650;&#3604;&#3618;&#3626;&#3606;&#3634;&#3609;&#3610;&#3619;&#3636;&#3585;&#3634;&#3619;&#3626;&#3634;&#3608;&#3634;&#3619;&#3603;&#3626;&#3640;&#3586;/1.%20&#3649;&#3609;&#3623;&#3607;&#3634;&#3591;&#3585;&#3634;&#3619;&#3604;&#3635;&#3648;&#3609;&#3636;&#3609;&#3591;&#3634;&#3609;&#3611;&#3657;&#3629;&#3591;&#3585;&#3633;&#3609;&#3585;&#3634;&#3619;&#3610;&#3634;&#3604;&#3648;&#3592;&#3655;&#3610;&#3651;&#3609;&#3648;&#3604;&#3655;&#3585;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3649;&#3609;&#3623;&#3607;&#3634;&#3591;&#3585;&#3634;&#3619;&#3604;&#3635;&#3648;&#3609;&#3636;&#3609;&#3591;&#3634;&#3609;&#3611;&#3657;&#3629;&#3591;&#3585;&#3633;&#3609;&#3585;&#3634;&#3619;&#3610;&#3634;&#3604;&#3648;&#3592;&#3655;&#3610;&#3650;&#3604;&#3618;&#3626;&#3606;&#3634;&#3609;&#3610;&#3619;&#3636;&#3585;&#3634;&#3619;&#3626;&#3634;&#3608;&#3634;&#3619;&#3603;&#3626;&#3640;&#3586;/19.%20&#3649;&#3610;&#3610;&#3585;&#3634;&#3619;&#3611;&#3619;&#3632;&#3648;&#3617;&#3636;&#3609;&#3588;&#3623;&#3634;&#3617;&#3648;&#3626;&#3637;&#3656;&#3618;&#3591;&#3586;&#3629;&#3591;&#3648;&#3604;&#3655;&#3585;&#3605;&#3656;&#3629;&#3585;&#3634;&#3619;&#3648;&#3585;&#3636;&#3604;&#3629;&#3640;&#3610;&#3633;&#3605;&#3636;&#3648;&#3627;&#3605;&#3640;%20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3649;&#3609;&#3623;&#3607;&#3634;&#3591;&#3585;&#3634;&#3619;&#3604;&#3635;&#3648;&#3609;&#3636;&#3609;&#3591;&#3634;&#3609;&#3611;&#3657;&#3629;&#3591;&#3585;&#3633;&#3609;&#3585;&#3634;&#3619;&#3610;&#3634;&#3604;&#3648;&#3592;&#3655;&#3610;&#3650;&#3604;&#3618;&#3626;&#3606;&#3634;&#3609;&#3610;&#3619;&#3636;&#3585;&#3634;&#3619;&#3626;&#3634;&#3608;&#3634;&#3619;&#3603;&#3626;&#3640;&#3586;/2.%20&#3649;&#3609;&#3623;&#3607;&#3634;&#3591;&#3585;&#3634;&#3619;&#3604;&#3635;&#3648;&#3609;&#3636;&#3609;&#3591;&#3634;&#3609;&#3611;&#3657;&#3629;&#3591;&#3585;&#3633;&#3609;&#3585;&#3634;&#3619;&#3585;&#3634;&#3619;&#3610;&#3634;&#3604;&#3648;&#3592;&#3655;&#3610;&#3585;&#3621;&#3640;&#3656;&#3617;&#3623;&#3633;&#3618;&#3649;&#3619;&#3591;&#3591;&#3634;&#3609;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3649;&#3609;&#3623;&#3607;&#3634;&#3591;&#3585;&#3634;&#3619;&#3604;&#3635;&#3648;&#3609;&#3636;&#3609;&#3591;&#3634;&#3609;&#3611;&#3657;&#3629;&#3591;&#3585;&#3633;&#3609;&#3585;&#3634;&#3619;&#3610;&#3634;&#3604;&#3648;&#3592;&#3655;&#3610;&#3650;&#3604;&#3618;&#3626;&#3606;&#3634;&#3609;&#3610;&#3619;&#3636;&#3585;&#3634;&#3619;&#3626;&#3634;&#3608;&#3634;&#3619;&#3603;&#3626;&#3640;&#3586;/6.%20&#3649;&#3610;&#3610;&#3611;&#3619;&#3632;&#3648;&#3617;&#3636;&#3609;&#3585;&#3634;&#3619;&#3614;&#3621;&#3633;&#3604;&#3605;&#3585;&#3627;&#3585;&#3621;&#3657;&#3617;.pdf" TargetMode="External"/><Relationship Id="rId2" Type="http://schemas.openxmlformats.org/officeDocument/2006/relationships/hyperlink" Target="&#3649;&#3609;&#3623;&#3607;&#3634;&#3591;&#3585;&#3634;&#3619;&#3604;&#3635;&#3648;&#3609;&#3636;&#3609;&#3591;&#3634;&#3609;&#3611;&#3657;&#3629;&#3591;&#3585;&#3633;&#3609;&#3585;&#3634;&#3619;&#3610;&#3634;&#3604;&#3648;&#3592;&#3655;&#3610;&#3650;&#3604;&#3618;&#3626;&#3606;&#3634;&#3609;&#3610;&#3619;&#3636;&#3585;&#3634;&#3619;&#3626;&#3634;&#3608;&#3634;&#3619;&#3603;&#3626;&#3640;&#3586;/3.%20&#3649;&#3609;&#3623;&#3607;&#3634;&#3591;&#3585;&#3634;&#3619;&#3604;&#3635;&#3648;&#3609;&#3636;&#3609;&#3591;&#3634;&#3609;&#3611;&#3657;&#3629;&#3591;&#3585;&#3633;&#3609;&#3585;&#3634;&#3619;&#3614;&#3621;&#3633;&#3604;&#3605;&#3585;&#3627;&#3585;&#3621;&#3657;&#3617;&#3651;&#3609;&#3612;&#3641;&#3657;&#3626;&#3641;&#3591;&#3629;&#3634;&#3618;&#3640;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&#3649;&#3609;&#3623;&#3607;&#3634;&#3591;&#3585;&#3634;&#3619;&#3604;&#3635;&#3648;&#3609;&#3636;&#3609;&#3591;&#3634;&#3609;&#3611;&#3657;&#3629;&#3591;&#3585;&#3633;&#3609;&#3585;&#3634;&#3619;&#3610;&#3634;&#3604;&#3648;&#3592;&#3655;&#3610;&#3650;&#3604;&#3618;&#3626;&#3606;&#3634;&#3609;&#3610;&#3619;&#3636;&#3585;&#3634;&#3619;&#3626;&#3634;&#3608;&#3634;&#3619;&#3603;&#3626;&#3640;&#3586;/7.%20&#3649;&#3610;&#3610;&#3611;&#3619;&#3632;&#3648;&#3617;&#3636;&#3609;&#3588;&#3623;&#3634;&#3617;&#3648;&#3626;&#3637;&#3656;&#3618;&#3591;&#3605;&#3656;&#3629;&#3588;&#3623;&#3634;&#3617;&#3619;&#3640;&#3609;&#3649;&#3619;&#3591;.pdf" TargetMode="External"/><Relationship Id="rId2" Type="http://schemas.openxmlformats.org/officeDocument/2006/relationships/hyperlink" Target="&#3649;&#3609;&#3623;&#3607;&#3634;&#3591;&#3585;&#3634;&#3619;&#3604;&#3635;&#3648;&#3609;&#3636;&#3609;&#3591;&#3634;&#3609;&#3611;&#3657;&#3629;&#3591;&#3585;&#3633;&#3609;&#3585;&#3634;&#3619;&#3610;&#3634;&#3604;&#3648;&#3592;&#3655;&#3610;&#3650;&#3604;&#3618;&#3626;&#3606;&#3634;&#3609;&#3610;&#3619;&#3636;&#3585;&#3634;&#3619;&#3626;&#3634;&#3608;&#3634;&#3619;&#3603;&#3626;&#3640;&#3586;/4.%20&#3649;&#3609;&#3623;&#3607;&#3634;&#3591;&#3585;&#3634;&#3619;&#3604;&#3635;&#3648;&#3609;&#3636;&#3609;&#3591;&#3634;&#3609;&#3611;&#3657;&#3629;&#3591;&#3585;&#3633;&#3609;&#3585;&#3634;&#3619;&#3610;&#3634;&#3604;&#3648;&#3592;&#3655;&#3610;&#3592;&#3634;&#3585;&#3588;&#3623;&#3634;&#3617;&#3619;&#3640;&#3609;&#3649;&#3619;&#3591;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535488" y="5229200"/>
            <a:ext cx="4608512" cy="1584722"/>
          </a:xfrm>
        </p:spPr>
        <p:txBody>
          <a:bodyPr>
            <a:normAutofit fontScale="77500" lnSpcReduction="20000"/>
          </a:bodyPr>
          <a:lstStyle/>
          <a:p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28</a:t>
            </a: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กุมภาพันธ์ 2557 </a:t>
            </a:r>
          </a:p>
          <a:p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ห้อง</a:t>
            </a: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ประชุมได</a:t>
            </a:r>
            <a:r>
              <a:rPr lang="th-TH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มอนด์</a:t>
            </a:r>
            <a:endParaRPr lang="th-TH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โรงแรม</a:t>
            </a:r>
            <a:r>
              <a:rPr lang="th-TH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เดอะรอยัลเจมส์</a:t>
            </a: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กอล์ฟ รี</a:t>
            </a:r>
            <a:r>
              <a:rPr lang="th-TH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สอร์ท</a:t>
            </a:r>
            <a:endParaRPr lang="th-TH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2780928"/>
            <a:ext cx="4211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สำนักโรคไม่ติดต่อ</a:t>
            </a:r>
          </a:p>
          <a:p>
            <a:pPr algn="ctr">
              <a:lnSpc>
                <a:spcPct val="150000"/>
              </a:lnSpc>
            </a:pP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กรมควบคุมโรค กระทรวงสาธารณสุข</a:t>
            </a: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035026" y="0"/>
            <a:ext cx="8108974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แนวทางการดำเนินงานป้องกันการบาดเจ็บโดยสถานบริการสาธารณสุข</a:t>
            </a:r>
            <a:endParaRPr lang="th-T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20988" y="-71462"/>
            <a:ext cx="733716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จังหวัดเสี่ยงสูงต่อการ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บาดเจ็บ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ตัวยึด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59963"/>
              </p:ext>
            </p:extLst>
          </p:nvPr>
        </p:nvGraphicFramePr>
        <p:xfrm>
          <a:off x="251520" y="980728"/>
          <a:ext cx="8712968" cy="5670773"/>
        </p:xfrm>
        <a:graphic>
          <a:graphicData uri="http://schemas.openxmlformats.org/drawingml/2006/table">
            <a:tbl>
              <a:tblPr/>
              <a:tblGrid>
                <a:gridCol w="1830456"/>
                <a:gridCol w="1720628"/>
                <a:gridCol w="1720628"/>
                <a:gridCol w="1720628"/>
                <a:gridCol w="1720628"/>
              </a:tblGrid>
              <a:tr h="499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จังหวัดเป้าหมาย</a:t>
                      </a:r>
                      <a:endParaRPr lang="en-US" sz="2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Child</a:t>
                      </a:r>
                      <a:r>
                        <a:rPr lang="en-US" sz="2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Injuries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RTI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Falls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Violence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อุบลราชธานี</a:t>
                      </a:r>
                      <a:endParaRPr lang="en-US" sz="26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ศรีสะ</a:t>
                      </a:r>
                      <a:r>
                        <a:rPr lang="th-TH" sz="2600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เกษ</a:t>
                      </a:r>
                      <a:endParaRPr lang="en-US" sz="26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นครสวรรค์</a:t>
                      </a:r>
                      <a:endParaRPr lang="en-US" sz="26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พิษณุโลก</a:t>
                      </a:r>
                      <a:endParaRPr lang="en-US" sz="26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เชียงใหม่ </a:t>
                      </a:r>
                      <a:endParaRPr lang="en-US" sz="26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น่าน </a:t>
                      </a:r>
                      <a:endParaRPr lang="en-US" sz="26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2455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เชียงราย</a:t>
                      </a:r>
                      <a:endParaRPr lang="en-US" sz="26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สุราษฎร์ธานี </a:t>
                      </a:r>
                      <a:endParaRPr lang="en-US" sz="26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ชุมพร </a:t>
                      </a:r>
                      <a:endParaRPr lang="en-US" sz="26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นครศรีธรรมราช</a:t>
                      </a:r>
                      <a:endParaRPr lang="en-US" sz="26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สงขลา</a:t>
                      </a:r>
                      <a:endParaRPr lang="en-US" sz="26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4118"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สตูล</a:t>
                      </a:r>
                      <a:endParaRPr lang="en-US" sz="26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600" dirty="0" smtClean="0">
                          <a:sym typeface="Wingdings"/>
                        </a:rPr>
                        <a:t></a:t>
                      </a:r>
                      <a:endParaRPr lang="th-TH" sz="26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5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75200" y="44624"/>
            <a:ext cx="7337160" cy="864096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แนวทางการดำเนินงานฯ 4 เรื่อง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เนื้อหา 1"/>
          <p:cNvSpPr txBox="1">
            <a:spLocks/>
          </p:cNvSpPr>
          <p:nvPr/>
        </p:nvSpPr>
        <p:spPr>
          <a:xfrm>
            <a:off x="642910" y="980728"/>
            <a:ext cx="8229600" cy="3367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	1. การบาดเจ็บในเด็ก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 	2. การบาดเจ็บจากอุบัติเหตุทางถนน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	3. การบาดเจ็บจากการพลัดตกหกล้มในผู้สูงอายุ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		4. การบาดเจ็บจากความรุนแรง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idx="4294967295"/>
          </p:nvPr>
        </p:nvSpPr>
        <p:spPr>
          <a:xfrm>
            <a:off x="785786" y="428604"/>
            <a:ext cx="8108974" cy="2448272"/>
          </a:xfrm>
        </p:spPr>
        <p:txBody>
          <a:bodyPr>
            <a:normAutofit/>
          </a:bodyPr>
          <a:lstStyle/>
          <a:p>
            <a:pPr algn="r"/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การบาด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เจ็บในเด็ก</a:t>
            </a:r>
            <a:b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Child Injury 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6546830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Injury</a:t>
            </a:r>
            <a:r>
              <a:rPr lang="en-US" sz="1600" b="0" baseline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 Prevention Section, NCD</a:t>
            </a:r>
            <a:endParaRPr lang="th-TH" sz="1600" b="0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80120"/>
            <a:ext cx="8229600" cy="5805264"/>
          </a:xfrm>
        </p:spPr>
        <p:txBody>
          <a:bodyPr>
            <a:normAutofit lnSpcReduction="10000"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ร่าง) แนวทางการดำเนินงานป้องกันการ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บาดเจ็บในเด็กโดย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สถานบริการ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สาธารณสุข</a:t>
            </a:r>
          </a:p>
          <a:p>
            <a:pPr marL="630238" indent="0">
              <a:buNone/>
            </a:pPr>
            <a:r>
              <a:rPr lang="th-TH" sz="3500" dirty="0">
                <a:latin typeface="TH SarabunPSK" pitchFamily="34" charset="-34"/>
                <a:cs typeface="TH SarabunPSK" pitchFamily="34" charset="-34"/>
                <a:hlinkClick r:id="rId2" action="ppaction://hlinkfile"/>
              </a:rPr>
              <a:t>แนวทางการดำเนินงานป้องกันการบาดเจ็บโดยสถานบริการสาธารณสุข\1. แนวทางการดำเนินงานป้องกันการบาดเจ็บในเด็ก.</a:t>
            </a:r>
            <a:r>
              <a:rPr lang="en-US" sz="3500" dirty="0" err="1" smtClean="0">
                <a:latin typeface="TH SarabunPSK" pitchFamily="34" charset="-34"/>
                <a:cs typeface="TH SarabunPSK" pitchFamily="34" charset="-34"/>
                <a:hlinkClick r:id="rId2" action="ppaction://hlinkfile"/>
              </a:rPr>
              <a:t>pdf</a:t>
            </a:r>
            <a:endParaRPr lang="en-US" sz="1600" dirty="0"/>
          </a:p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แบบประเมินความเสี่ยงของเด็กต่อการเกิดอุบัติเหตุจากสาเหตุ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ต่างๆ</a:t>
            </a:r>
          </a:p>
          <a:p>
            <a:pPr marL="630238" indent="0">
              <a:buNone/>
            </a:pPr>
            <a:r>
              <a:rPr lang="th-TH" sz="3500" dirty="0" smtClean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  <a:hlinkClick r:id="rId3" action="ppaction://hlinkfile"/>
              </a:rPr>
              <a:t>แนวทางการดำเนินงานป้องกันการบาดเจ็บโดยสถานบริการสาธารณสุข\5. แบบการประเมินความเสี่ยงของเด็กต่อการเกิดอุบัติเหตุ .</a:t>
            </a:r>
            <a:r>
              <a:rPr lang="en-US" sz="3500" dirty="0" err="1" smtClean="0">
                <a:solidFill>
                  <a:srgbClr val="FF3399"/>
                </a:solidFill>
                <a:latin typeface="TH SarabunPSK" pitchFamily="34" charset="-34"/>
                <a:cs typeface="TH SarabunPSK" pitchFamily="34" charset="-34"/>
                <a:hlinkClick r:id="rId3" action="ppaction://hlinkfile"/>
              </a:rPr>
              <a:t>pdf</a:t>
            </a:r>
            <a:endParaRPr lang="th-TH" sz="3500" dirty="0" smtClean="0">
              <a:solidFill>
                <a:srgbClr val="FF3399"/>
              </a:solidFill>
              <a:latin typeface="TH SarabunPSK" pitchFamily="34" charset="-34"/>
              <a:cs typeface="TH SarabunPSK" pitchFamily="34" charset="-34"/>
              <a:hlinkClick r:id="rId4" action="ppaction://hlinkfil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5200" y="-27384"/>
            <a:ext cx="7337160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การบาดเจ็บใน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เด็ก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Child Injury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7238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idx="4294967295"/>
          </p:nvPr>
        </p:nvSpPr>
        <p:spPr>
          <a:xfrm>
            <a:off x="785786" y="214290"/>
            <a:ext cx="8108974" cy="2714644"/>
          </a:xfrm>
        </p:spPr>
        <p:txBody>
          <a:bodyPr>
            <a:normAutofit/>
          </a:bodyPr>
          <a:lstStyle/>
          <a:p>
            <a:pPr algn="r"/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การบาดเจ็บจาก</a:t>
            </a:r>
            <a:b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อุบัติเหตุทางถนน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026950" y="3501008"/>
            <a:ext cx="8108974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Road Traffic Injury</a:t>
            </a:r>
            <a:endParaRPr lang="th-T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6546830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Injury</a:t>
            </a:r>
            <a:r>
              <a:rPr lang="en-US" sz="1600" b="0" baseline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 Prevention Section, NCD</a:t>
            </a:r>
            <a:endParaRPr lang="th-TH" sz="1600" b="0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1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(ร่าง) แนวทางการดำเนินงานป้องกัน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การบาดเจ็บจากอุบัติเหตุทางถนนโดย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สถานบริการสาธารณสุข</a:t>
            </a:r>
          </a:p>
          <a:p>
            <a:pPr marL="630238" indent="0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hlinkClick r:id="rId2" action="ppaction://hlinkfile"/>
              </a:rPr>
              <a:t>แนวทางการดำเนินงานป้องกันการบาดเจ็บโดยสถานบริการสาธารณสุข\2. แนวทางการดำเนินงานป้องกันการการบาดเจ็บกลุ่มวัยแรงงาน.</a:t>
            </a:r>
            <a:r>
              <a:rPr lang="en-US" sz="3600" dirty="0" err="1" smtClean="0">
                <a:latin typeface="TH SarabunPSK" pitchFamily="34" charset="-34"/>
                <a:cs typeface="TH SarabunPSK" pitchFamily="34" charset="-34"/>
                <a:hlinkClick r:id="rId2" action="ppaction://hlinkfile"/>
              </a:rPr>
              <a:t>pdf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การบาดเจ็บ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จากอุบัติเหตุ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ทางถนน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26812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idx="4294967295"/>
          </p:nvPr>
        </p:nvSpPr>
        <p:spPr>
          <a:xfrm>
            <a:off x="785786" y="214290"/>
            <a:ext cx="8108974" cy="2714644"/>
          </a:xfrm>
        </p:spPr>
        <p:txBody>
          <a:bodyPr>
            <a:normAutofit/>
          </a:bodyPr>
          <a:lstStyle/>
          <a:p>
            <a:pPr algn="r"/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การบาดเจ็บจากการพลัดตกหกล้มในผู้สูงอายุ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6546830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Injury</a:t>
            </a:r>
            <a:r>
              <a:rPr lang="en-US" sz="1600" b="0" baseline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 Prevention Section, NCD</a:t>
            </a:r>
            <a:endParaRPr lang="th-TH" sz="1600" b="0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043608" y="2780928"/>
            <a:ext cx="8108974" cy="271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Falls in Elderly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03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ร่าง) แนวทางการดำเนินงานป้องกัน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การพลัดตกหกล้มโดย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สถานบริการสาธารณสุข</a:t>
            </a:r>
          </a:p>
          <a:p>
            <a:pPr marL="630238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  <a:hlinkClick r:id="rId2" action="ppaction://hlinkfile"/>
              </a:rPr>
              <a:t>แนวทางการดำเนินงานป้องกันการบาดเจ็บโดยสถานบริการสาธารณสุข\3. แนวทางการดำเนินงานป้องกันการพลัดตกหกล้มในผู้สูงอายุ.</a:t>
            </a:r>
            <a:r>
              <a:rPr lang="en-US" sz="3600" dirty="0" err="1">
                <a:latin typeface="TH SarabunPSK" pitchFamily="34" charset="-34"/>
                <a:cs typeface="TH SarabunPSK" pitchFamily="34" charset="-34"/>
                <a:hlinkClick r:id="rId2" action="ppaction://hlinkfile"/>
              </a:rPr>
              <a:t>pdf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1200" dirty="0"/>
          </a:p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แบบ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ประเมินค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วามเสี่ยงต่อการพลัดตกหก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ล้ม</a:t>
            </a:r>
          </a:p>
          <a:p>
            <a:pPr marL="630238" indent="0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  <a:hlinkClick r:id="rId3" action="ppaction://hlinkfile"/>
              </a:rPr>
              <a:t>แนวทางการดำเนินงานป้องกันการบาดเจ็บโดยสถานบริการสาธารณสุข\6. แบบประเมินการพลัดตกหกล้ม.</a:t>
            </a:r>
            <a:r>
              <a:rPr lang="en-US" sz="3600" dirty="0" err="1">
                <a:latin typeface="TH SarabunPSK" pitchFamily="34" charset="-34"/>
                <a:cs typeface="TH SarabunPSK" pitchFamily="34" charset="-34"/>
                <a:hlinkClick r:id="rId3" action="ppaction://hlinkfile"/>
              </a:rPr>
              <a:t>pdf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5200" y="-27384"/>
            <a:ext cx="7337160" cy="1143000"/>
          </a:xfrm>
        </p:spPr>
        <p:txBody>
          <a:bodyPr>
            <a:noAutofit/>
          </a:bodyPr>
          <a:lstStyle/>
          <a:p>
            <a:r>
              <a:rPr lang="th-TH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การบาดเจ็บจากการพลัดตกหกล้มในผู้สูงอายุ</a:t>
            </a:r>
            <a:endParaRPr lang="th-TH" sz="4600" dirty="0"/>
          </a:p>
        </p:txBody>
      </p:sp>
    </p:spTree>
    <p:extLst>
      <p:ext uri="{BB962C8B-B14F-4D97-AF65-F5344CB8AC3E}">
        <p14:creationId xmlns:p14="http://schemas.microsoft.com/office/powerpoint/2010/main" val="77520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idx="4294967295"/>
          </p:nvPr>
        </p:nvSpPr>
        <p:spPr>
          <a:xfrm>
            <a:off x="785786" y="214290"/>
            <a:ext cx="8108974" cy="2714644"/>
          </a:xfrm>
        </p:spPr>
        <p:txBody>
          <a:bodyPr>
            <a:normAutofit/>
          </a:bodyPr>
          <a:lstStyle/>
          <a:p>
            <a:pPr algn="r"/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การบาดเจ็บจาก</a:t>
            </a:r>
            <a:b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ความรุนแรง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6546830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Injury</a:t>
            </a:r>
            <a:r>
              <a:rPr lang="en-US" sz="1600" b="0" baseline="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+mn-cs"/>
              </a:rPr>
              <a:t> Prevention Section, NCD</a:t>
            </a:r>
            <a:endParaRPr lang="th-TH" sz="1600" b="0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3275856" y="3501008"/>
            <a:ext cx="5580112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Violence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62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(ร่าง) แนวทางการดำเนินงานป้องกันการ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บาดเจ็บจากความรุนแรงโดย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สถานบริการสาธารณสุข</a:t>
            </a:r>
          </a:p>
          <a:p>
            <a:pPr marL="630238" indent="0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hlinkClick r:id="rId2" action="ppaction://hlinkfile"/>
              </a:rPr>
              <a:t>แนวทางการดำเนินงานป้องกันการบาดเจ็บโดยสถานบริการสาธารณสุข\4. แนวทางการดำเนินงานป้องกันการบาดเจ็บจากความรุนแรง.</a:t>
            </a:r>
            <a:r>
              <a:rPr lang="en-US" sz="3600" dirty="0" err="1" smtClean="0">
                <a:latin typeface="TH SarabunPSK" pitchFamily="34" charset="-34"/>
                <a:cs typeface="TH SarabunPSK" pitchFamily="34" charset="-34"/>
                <a:hlinkClick r:id="rId2" action="ppaction://hlinkfile"/>
              </a:rPr>
              <a:t>pdf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630238" indent="0">
              <a:buNone/>
            </a:pPr>
            <a:endParaRPr lang="en-US" sz="13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แบบ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ประเมินความเสี่ยงต่อการกระทำ/ถูกกระทำความ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รุนแรง</a:t>
            </a:r>
          </a:p>
          <a:p>
            <a:pPr marL="630238" indent="0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hlinkClick r:id="rId3" action="ppaction://hlinkfile"/>
              </a:rPr>
              <a:t>แนวทางการดำเนินงานป้องกันการบาดเจ็บโดยสถานบริการสาธารณสุข\7. แบบประเมินความเสี่ยงต่อความรุนแรง.</a:t>
            </a:r>
            <a:r>
              <a:rPr lang="en-US" sz="3600" dirty="0" err="1" smtClean="0">
                <a:latin typeface="TH SarabunPSK" pitchFamily="34" charset="-34"/>
                <a:cs typeface="TH SarabunPSK" pitchFamily="34" charset="-34"/>
                <a:hlinkClick r:id="rId3" action="ppaction://hlinkfile"/>
              </a:rPr>
              <a:t>pdf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5200" y="-99392"/>
            <a:ext cx="7337160" cy="1143000"/>
          </a:xfrm>
        </p:spPr>
        <p:txBody>
          <a:bodyPr>
            <a:normAutofit/>
          </a:bodyPr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การบาดเจ็บ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จากความ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รุนแรง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8134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5200" y="44624"/>
            <a:ext cx="7913224" cy="864096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ที่มาและความสำคัญ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3816424"/>
          </a:xfrm>
        </p:spPr>
        <p:txBody>
          <a:bodyPr>
            <a:noAutofit/>
          </a:bodyPr>
          <a:lstStyle/>
          <a:p>
            <a:pPr>
              <a:buSzPct val="88000"/>
              <a:buFont typeface="Wingdings" pitchFamily="2" charset="2"/>
              <a:buChar char="§"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การบาดเจ็บเป็นปัญหาสาธารณสุขที่สำคัญ  </a:t>
            </a:r>
          </a:p>
          <a:p>
            <a:pPr>
              <a:buSzPct val="88000"/>
              <a:buFont typeface="Wingdings" pitchFamily="2" charset="2"/>
              <a:buChar char="§"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สาเหตุของการตาย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ก่อนวัยอันควรและพิการ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SzPct val="88000"/>
              <a:buFont typeface="Wingdings" pitchFamily="2" charset="2"/>
              <a:buChar char="§"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พบมากในกลุ่มเด็ก เยาวชน และวัยทำงาน</a:t>
            </a:r>
          </a:p>
          <a:p>
            <a:pPr>
              <a:buSzPct val="88000"/>
              <a:buFont typeface="Wingdings" pitchFamily="2" charset="2"/>
              <a:buChar char="§"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ส่งผลกระทบต่อครอบครัว ชุมชน สังคม และเศรษฐกิจของประเทศ</a:t>
            </a:r>
          </a:p>
          <a:p>
            <a:endParaRPr lang="th-TH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20162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Q &amp; A</a:t>
            </a:r>
            <a:endParaRPr lang="th-TH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8" name="Picture 4" descr="http://image.zazana.com/images/80938750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3096344" cy="329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gray">
          <a:xfrm>
            <a:off x="4932040" y="2204864"/>
            <a:ext cx="40386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You!</a:t>
            </a:r>
            <a:endParaRPr lang="th-TH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</a:endParaRPr>
          </a:p>
        </p:txBody>
      </p:sp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4215408" y="6374730"/>
            <a:ext cx="4928592" cy="481608"/>
          </a:xfrm>
        </p:spPr>
        <p:txBody>
          <a:bodyPr>
            <a:normAutofit fontScale="92500" lnSpcReduction="20000"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5234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823471"/>
              </p:ext>
            </p:extLst>
          </p:nvPr>
        </p:nvGraphicFramePr>
        <p:xfrm>
          <a:off x="474663" y="1484313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75200" y="-142900"/>
            <a:ext cx="7337160" cy="114300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สาเหตุของการเสียชีวิตจากการบาดเจ็บทั่วโลก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000768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แหล่งที่มา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WHO, Injuries and Violence The facts. 2010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9346" y="0"/>
            <a:ext cx="8229600" cy="922114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808312"/>
          </a:xfrm>
        </p:spPr>
        <p:txBody>
          <a:bodyPr>
            <a:noAutofit/>
          </a:bodyPr>
          <a:lstStyle/>
          <a:p>
            <a:pPr algn="thaiDist"/>
            <a:r>
              <a:rPr lang="th-TH" sz="4000" dirty="0" smtClean="0">
                <a:ea typeface="Cordia New"/>
                <a:cs typeface="TH SarabunPSK"/>
              </a:rPr>
              <a:t>เพื่อใช้เป็นแนวทางปฏิบัติในการดำเนินงานป้องกัน       การบาดเจ็บโดยสถานบริการสาธารณสุขและเครือข่าย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(การบาดเจ็บในเด็ก การบาดเจ็บจากอุบัติเหตุทางถนน  การพลัดตกหกล้มในผู้สูงอายุ และความรุนแรง)</a:t>
            </a:r>
            <a:endParaRPr lang="th-TH" sz="4000" dirty="0" smtClean="0">
              <a:ea typeface="Cordia New"/>
              <a:cs typeface="TH SarabunPSK"/>
            </a:endParaRPr>
          </a:p>
          <a:p>
            <a:pPr>
              <a:buNone/>
            </a:pPr>
            <a:endParaRPr lang="th-TH" sz="4000" dirty="0" smtClean="0">
              <a:ea typeface="Cordia New"/>
              <a:cs typeface="TH SarabunPSK"/>
            </a:endParaRPr>
          </a:p>
          <a:p>
            <a:pPr>
              <a:buNone/>
            </a:pPr>
            <a:endParaRPr lang="th-TH" sz="4000" spc="-20" dirty="0">
              <a:solidFill>
                <a:srgbClr val="00B050"/>
              </a:solidFill>
              <a:cs typeface="TH SarabunPSK"/>
            </a:endParaRPr>
          </a:p>
          <a:p>
            <a:pPr>
              <a:buNone/>
            </a:pPr>
            <a:endParaRPr lang="th-TH" sz="4000" spc="-20" dirty="0" smtClean="0">
              <a:solidFill>
                <a:srgbClr val="00B050"/>
              </a:solidFill>
              <a:cs typeface="TH SarabunPS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75200" y="1135285"/>
            <a:ext cx="8229600" cy="5390059"/>
          </a:xfrm>
        </p:spPr>
        <p:txBody>
          <a:bodyPr>
            <a:noAutofit/>
          </a:bodyPr>
          <a:lstStyle/>
          <a:p>
            <a:pPr algn="thaiDist">
              <a:spcBef>
                <a:spcPts val="0"/>
              </a:spcBef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ใช้เป็นแนวปฏิบัติในการดำเนินงานของเจ้าหน้าที่ โดยสถานบริการสาธารณสุข ตั้งแต่ รพศ. 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รพท.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รพช.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และ รพ.สต. </a:t>
            </a:r>
          </a:p>
          <a:p>
            <a:pPr algn="thaiDist">
              <a:spcBef>
                <a:spcPts val="0"/>
              </a:spcBef>
            </a:pPr>
            <a:endParaRPr lang="th-TH" sz="1400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spcBef>
                <a:spcPts val="0"/>
              </a:spcBef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ประกอบด้วย 4 เรื่อง ได้แก่ การบาดเจ็บในเด็ก การบาดเจ็บจากอุบัติเหตุทางถนน การพลัดตกหกล้มในผู้สูงอายุ และความรุนแรง </a:t>
            </a:r>
          </a:p>
          <a:p>
            <a:pPr algn="thaiDist">
              <a:spcBef>
                <a:spcPts val="0"/>
              </a:spcBef>
            </a:pPr>
            <a:endParaRPr lang="th-TH" sz="1400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spcBef>
                <a:spcPts val="0"/>
              </a:spcBef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เน้นการดำเนินงาน ณ จุดบริการของสถานพยาบาล ผู้ป่วยนอก ผู้ป่วยใน และหน่วยบริการการแพทย์ฉุกเฉิน รวมถึงการจัดสิ่งแวดล้อมในสถานพยาบาล การสอนแสดง สาธิต ให้ความรู้แก่ ผู้มารับบริการครอบครัว และชุมชน เพื่อป้องกัน/ลดปัจจัยเสี่ยง 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spcBef>
                <a:spcPts val="0"/>
              </a:spcBef>
              <a:buNone/>
            </a:pP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9552" y="44624"/>
            <a:ext cx="7632848" cy="792088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ขอบเขตของแนวทางฯ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5200" y="44624"/>
            <a:ext cx="7337160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Out line 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ส่วนที่ 1 บทนำ</a:t>
            </a:r>
          </a:p>
          <a:p>
            <a:pPr marL="1081088" indent="-1081088">
              <a:spcBef>
                <a:spcPts val="0"/>
              </a:spcBef>
              <a:buNone/>
            </a:pP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ส่วนที่ 2 (</a:t>
            </a:r>
            <a:r>
              <a:rPr lang="th-TH" sz="3400" b="1" dirty="0">
                <a:latin typeface="TH SarabunPSK" pitchFamily="34" charset="-34"/>
                <a:cs typeface="TH SarabunPSK" pitchFamily="34" charset="-34"/>
              </a:rPr>
              <a:t>ร่าง) แนวทางการดำเนินงานป้องกันการ</a:t>
            </a: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บาดเจ็บ          โดยสถาน</a:t>
            </a:r>
            <a:r>
              <a:rPr lang="th-TH" sz="3400" b="1" dirty="0">
                <a:latin typeface="TH SarabunPSK" pitchFamily="34" charset="-34"/>
                <a:cs typeface="TH SarabunPSK" pitchFamily="34" charset="-34"/>
              </a:rPr>
              <a:t>บริการสาธารณสุข</a:t>
            </a:r>
            <a:endParaRPr lang="th-TH" sz="34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		1. การบาดเจ็บในเด็ก</a:t>
            </a:r>
          </a:p>
          <a:p>
            <a:pPr>
              <a:spcBef>
                <a:spcPts val="0"/>
              </a:spcBef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   		2. การบาดเจ็บจากอุบัติเหตุทางถนน</a:t>
            </a:r>
          </a:p>
          <a:p>
            <a:pPr>
              <a:spcBef>
                <a:spcPts val="0"/>
              </a:spcBef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		3.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การบาดเจ็บจากการพลัดตกหกล้มในผู้สูงอายุ </a:t>
            </a:r>
            <a:endParaRPr lang="th-TH" sz="3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		4.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การบาดเจ็บจากความรุนแรง</a:t>
            </a:r>
            <a:endParaRPr lang="th-TH" sz="3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  <a:buNone/>
            </a:pP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ส่วนที่ 3 ภาคผนวก</a:t>
            </a:r>
          </a:p>
          <a:p>
            <a:pPr>
              <a:spcBef>
                <a:spcPts val="0"/>
              </a:spcBef>
              <a:buNone/>
            </a:pPr>
            <a:r>
              <a:rPr lang="th-TH" sz="3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400" b="1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- สถานการณ์ ปัจจัยเสี่ยง และข้อแนะนำ</a:t>
            </a:r>
          </a:p>
          <a:p>
            <a:pPr>
              <a:spcBef>
                <a:spcPts val="0"/>
              </a:spcBef>
              <a:buNone/>
            </a:pPr>
            <a:r>
              <a:rPr lang="th-TH" sz="3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	- แบบประเมิน</a:t>
            </a:r>
          </a:p>
          <a:p>
            <a:pPr>
              <a:spcBef>
                <a:spcPts val="0"/>
              </a:spcBef>
              <a:buNone/>
            </a:pPr>
            <a:r>
              <a:rPr lang="th-TH" sz="3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	- คำสั่งแต่งตั้งคณะกรรมการและคณะทำงานจัดทำแนวทางฯ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12264" y="0"/>
            <a:ext cx="8229600" cy="94096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Time Frame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16491"/>
              </p:ext>
            </p:extLst>
          </p:nvPr>
        </p:nvGraphicFramePr>
        <p:xfrm>
          <a:off x="206808" y="980728"/>
          <a:ext cx="8712969" cy="5456998"/>
        </p:xfrm>
        <a:graphic>
          <a:graphicData uri="http://schemas.openxmlformats.org/drawingml/2006/table">
            <a:tbl>
              <a:tblPr/>
              <a:tblGrid>
                <a:gridCol w="3635743"/>
                <a:gridCol w="423547"/>
                <a:gridCol w="423547"/>
                <a:gridCol w="415538"/>
                <a:gridCol w="424436"/>
                <a:gridCol w="424436"/>
                <a:gridCol w="445792"/>
                <a:gridCol w="445792"/>
                <a:gridCol w="426217"/>
                <a:gridCol w="412870"/>
                <a:gridCol w="412870"/>
                <a:gridCol w="412870"/>
                <a:gridCol w="409311"/>
              </a:tblGrid>
              <a:tr h="3276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กิจกรรม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err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 1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err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 2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err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 3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err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 4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983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ต.ค.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พ.ย.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ธ.ค.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ม.ค.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ก.พ.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มี.ค.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เม.ย.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พ.ค.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มิ.ย.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ก.ค.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ส.ค.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ก.ย.</a:t>
                      </a:r>
                      <a:endParaRPr lang="en-US" sz="2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9831">
                <a:tc>
                  <a:txBody>
                    <a:bodyPr/>
                    <a:lstStyle/>
                    <a:p>
                      <a:pPr marL="273050" lvl="0" indent="-2730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3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1. ทบทวน</a:t>
                      </a:r>
                      <a:r>
                        <a:rPr lang="th-TH" sz="23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สถานการณ์การบาดเจ็บ</a:t>
                      </a:r>
                      <a:endParaRPr lang="en-US" sz="23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6782">
                <a:tc>
                  <a:txBody>
                    <a:bodyPr/>
                    <a:lstStyle/>
                    <a:p>
                      <a:pPr marL="273050" lvl="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2. แต่งตั้งคณะทำงานและคณะกรรมการจัดทำแนวทางฯ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21786">
                <a:tc>
                  <a:txBody>
                    <a:bodyPr/>
                    <a:lstStyle/>
                    <a:p>
                      <a:pPr marL="273050" lvl="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3. ประชุมคณะทำงาน เพื่อเสนอ พิจารณา และให้ข้อคิดเห็น ร่างแนวทางฯ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21786">
                <a:tc>
                  <a:txBody>
                    <a:bodyPr/>
                    <a:lstStyle/>
                    <a:p>
                      <a:pPr marL="273050" lvl="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4. ประชุมคณะกรรมการ เพื่อเสนอ พิจารณา และให้ข้อคิดเห็น ร่างแนวทางฯ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6228">
                <a:tc>
                  <a:txBody>
                    <a:bodyPr/>
                    <a:lstStyle/>
                    <a:p>
                      <a:pPr marL="273050" lvl="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5. จัดทำร่างแนวทางฯ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34">
                <a:tc>
                  <a:txBody>
                    <a:bodyPr/>
                    <a:lstStyle/>
                    <a:p>
                      <a:pPr marL="273050" lvl="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300" kern="1200" spc="-5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6.</a:t>
                      </a:r>
                      <a:r>
                        <a:rPr lang="th-TH" sz="2300" kern="1200" spc="-5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พัฒนาศักยภาพ </a:t>
                      </a:r>
                      <a:r>
                        <a:rPr lang="th-TH" sz="2300" kern="1200" spc="-50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300" kern="1200" spc="-5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และจังหวัดพื้นที่เสี่ยงสูง</a:t>
                      </a:r>
                      <a:r>
                        <a:rPr lang="th-TH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นำร่างแนวทางฯ ไปทดลองใช้</a:t>
                      </a:r>
                      <a:endParaRPr lang="en-US" sz="2300" kern="1200" spc="-50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21786">
                <a:tc>
                  <a:txBody>
                    <a:bodyPr/>
                    <a:lstStyle/>
                    <a:p>
                      <a:pPr marL="273050" lvl="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r>
                        <a:rPr lang="th-TH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 ประชุมเพื่อรับฟังความคิดเห็นหลังจากการนำร่างแนวทางฯ ไปทดลองใช้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0148">
                <a:tc>
                  <a:txBody>
                    <a:bodyPr/>
                    <a:lstStyle/>
                    <a:p>
                      <a:pPr marL="273050" lvl="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</a:t>
                      </a:r>
                      <a:r>
                        <a:rPr lang="th-TH" sz="23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 ปรับปรุงและเผยแพร่แนวทางฯ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99" marR="5899" marT="5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cxnSp>
        <p:nvCxnSpPr>
          <p:cNvPr id="7" name="ลูกศรเชื่อมต่อแบบตรง 6"/>
          <p:cNvCxnSpPr/>
          <p:nvPr/>
        </p:nvCxnSpPr>
        <p:spPr>
          <a:xfrm>
            <a:off x="3851920" y="1916832"/>
            <a:ext cx="12420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4680056" y="2357430"/>
            <a:ext cx="39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5508104" y="4429132"/>
            <a:ext cx="86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sp>
      <p:cxnSp>
        <p:nvCxnSpPr>
          <p:cNvPr id="8" name="ลูกศรเชื่อมต่อแบบตรง 7"/>
          <p:cNvCxnSpPr/>
          <p:nvPr/>
        </p:nvCxnSpPr>
        <p:spPr>
          <a:xfrm>
            <a:off x="5143504" y="2996952"/>
            <a:ext cx="3960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/>
          <p:nvPr/>
        </p:nvCxnSpPr>
        <p:spPr>
          <a:xfrm>
            <a:off x="5103352" y="3714752"/>
            <a:ext cx="3960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7699876" y="5500702"/>
            <a:ext cx="3960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7699876" y="6237312"/>
            <a:ext cx="3960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5724128" y="4857760"/>
            <a:ext cx="194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33206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20988" y="-71462"/>
            <a:ext cx="733716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พื้นที่เป้าหมาย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ตัวยึด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556506"/>
              </p:ext>
            </p:extLst>
          </p:nvPr>
        </p:nvGraphicFramePr>
        <p:xfrm>
          <a:off x="714348" y="977984"/>
          <a:ext cx="7929618" cy="5547360"/>
        </p:xfrm>
        <a:graphic>
          <a:graphicData uri="http://schemas.openxmlformats.org/drawingml/2006/table">
            <a:tbl>
              <a:tblPr/>
              <a:tblGrid>
                <a:gridCol w="3497612"/>
                <a:gridCol w="4432006"/>
              </a:tblGrid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สำนักงานป้องกันควบคุมโรค</a:t>
                      </a:r>
                      <a:endParaRPr lang="en-US" sz="2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จังหวัดเป้าหมาย</a:t>
                      </a:r>
                      <a:endParaRPr lang="en-US" sz="2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 กรุงเทพฯ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ปทุมธานี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 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จังหวัดสระบุรี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สระบุรี สิงห์บุรี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 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จังหวัดชลบุรี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ชลบุรี ตราด ปราจีนบุรี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 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จังหวัดราชบุรี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กาญจนบุรี นครปฐม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 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จังหวัดนครราชสีมา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สุรินทร์ บุรีรัมย์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 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จังหวัดขอนแก่น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ขอนแก่น กาฬสินธุ์ อุดรธานี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 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จังหวัดอุบลราชธานี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อุบลราชธานี ศรีสะ</a:t>
                      </a:r>
                      <a:r>
                        <a:rPr lang="th-TH" sz="28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เกษ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 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จังหวัดนครสวรรค์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นครสวรรค์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 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จังหวัดพิษณุโลก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พิษณุโลก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 จังหวัดเชียงใหม่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เชียงใหม่ น่าน เชียงราย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11 จังหวัดนครศรีธรรมราช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สุราษฎร์ธานี ชุมพร นครศรีธรรมราช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สคร.</a:t>
                      </a:r>
                      <a:r>
                        <a:rPr lang="th-TH" sz="28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12 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จังหวัดสงขลา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สงขลา สตูล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5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20988" y="-71462"/>
            <a:ext cx="733716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จังหวัดเสี่ยงสูงต่อการ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บาดเจ็บ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ตัวยึด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375719"/>
              </p:ext>
            </p:extLst>
          </p:nvPr>
        </p:nvGraphicFramePr>
        <p:xfrm>
          <a:off x="323527" y="836712"/>
          <a:ext cx="8568953" cy="5974080"/>
        </p:xfrm>
        <a:graphic>
          <a:graphicData uri="http://schemas.openxmlformats.org/drawingml/2006/table">
            <a:tbl>
              <a:tblPr/>
              <a:tblGrid>
                <a:gridCol w="2016225"/>
                <a:gridCol w="1638182"/>
                <a:gridCol w="1638182"/>
                <a:gridCol w="1638182"/>
                <a:gridCol w="1638182"/>
              </a:tblGrid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จังหวัดเป้าหมาย</a:t>
                      </a:r>
                      <a:endParaRPr lang="en-US" sz="28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Child</a:t>
                      </a:r>
                      <a:r>
                        <a:rPr lang="en-US" sz="2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Injuries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RTI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Falls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Violence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ปทุมธานี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สระบุรี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สิงห์บุรี</a:t>
                      </a:r>
                      <a:endParaRPr lang="en-US" sz="24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ชลบุรี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ตราด</a:t>
                      </a:r>
                      <a:endParaRPr lang="en-US" sz="24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2022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ปราจีนบุรี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กาญจนบุรี</a:t>
                      </a:r>
                      <a:endParaRPr lang="en-US" sz="24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นครปฐม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สุรินทร์</a:t>
                      </a:r>
                      <a:endParaRPr lang="en-US" sz="24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บุรีรัมย์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ขอนแก่น</a:t>
                      </a:r>
                      <a:endParaRPr lang="en-US" sz="24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กาฬสินธุ์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952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อุดรธานี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h-TH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ym typeface="Wingdings"/>
                        </a:rPr>
                        <a:t></a:t>
                      </a:r>
                      <a:endParaRPr lang="th-TH" sz="28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927</Words>
  <Application>Microsoft Office PowerPoint</Application>
  <PresentationFormat>On-screen Show (4:3)</PresentationFormat>
  <Paragraphs>231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ชุดรูปแบบของ Office</vt:lpstr>
      <vt:lpstr>PowerPoint Presentation</vt:lpstr>
      <vt:lpstr>ที่มาและความสำคัญ</vt:lpstr>
      <vt:lpstr>สาเหตุของการเสียชีวิตจากการบาดเจ็บทั่วโลก</vt:lpstr>
      <vt:lpstr>วัตถุประสงค์</vt:lpstr>
      <vt:lpstr>ขอบเขตของแนวทางฯ</vt:lpstr>
      <vt:lpstr>Out line </vt:lpstr>
      <vt:lpstr>Time Frame</vt:lpstr>
      <vt:lpstr>พื้นที่เป้าหมาย</vt:lpstr>
      <vt:lpstr>จังหวัดเสี่ยงสูงต่อการบาดเจ็บ</vt:lpstr>
      <vt:lpstr>จังหวัดเสี่ยงสูงต่อการบาดเจ็บ (ต่อ)</vt:lpstr>
      <vt:lpstr>แนวทางการดำเนินงานฯ 4 เรื่อง</vt:lpstr>
      <vt:lpstr>การบาดเจ็บในเด็ก Child Injury </vt:lpstr>
      <vt:lpstr>การบาดเจ็บในเด็ก (Child Injury)</vt:lpstr>
      <vt:lpstr>การบาดเจ็บจาก อุบัติเหตุทางถนน</vt:lpstr>
      <vt:lpstr>การบาดเจ็บจากอุบัติเหตุทางถนน</vt:lpstr>
      <vt:lpstr>การบาดเจ็บจากการพลัดตกหกล้มในผู้สูงอายุ</vt:lpstr>
      <vt:lpstr>การบาดเจ็บจากการพลัดตกหกล้มในผู้สูงอายุ</vt:lpstr>
      <vt:lpstr>การบาดเจ็บจาก ความรุนแรง</vt:lpstr>
      <vt:lpstr>การบาดเจ็บจากความรุนแรง</vt:lpstr>
      <vt:lpstr>PowerPoint Presentation</vt:lpstr>
      <vt:lpstr>PowerPoint Presentation</vt:lpstr>
    </vt:vector>
  </TitlesOfParts>
  <Company>ncd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</dc:title>
  <dc:creator>ดิว</dc:creator>
  <cp:lastModifiedBy>asus</cp:lastModifiedBy>
  <cp:revision>120</cp:revision>
  <dcterms:created xsi:type="dcterms:W3CDTF">2014-01-07T04:29:18Z</dcterms:created>
  <dcterms:modified xsi:type="dcterms:W3CDTF">2014-02-28T01:49:33Z</dcterms:modified>
</cp:coreProperties>
</file>