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68" r:id="rId3"/>
    <p:sldId id="271" r:id="rId4"/>
    <p:sldId id="257" r:id="rId5"/>
    <p:sldId id="266" r:id="rId6"/>
    <p:sldId id="270" r:id="rId7"/>
    <p:sldId id="261" r:id="rId8"/>
    <p:sldId id="263" r:id="rId9"/>
    <p:sldId id="267" r:id="rId10"/>
    <p:sldId id="264" r:id="rId11"/>
  </p:sldIdLst>
  <p:sldSz cx="9144000" cy="5143500" type="screen16x9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6600CC"/>
    <a:srgbClr val="CCECFF"/>
    <a:srgbClr val="FFFF99"/>
    <a:srgbClr val="FFCCFF"/>
    <a:srgbClr val="CCFF99"/>
    <a:srgbClr val="008000"/>
    <a:srgbClr val="FFCC99"/>
    <a:srgbClr val="FF66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5055A-5154-4BE5-8A1B-9CDCD9099AB9}" type="datetimeFigureOut">
              <a:rPr lang="th-TH" smtClean="0"/>
              <a:t>18/10/58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B518E-C0EB-425A-990E-4BFA565B3F15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4FB50-B64D-4F66-952F-2F56D29C340E}" type="datetimeFigureOut">
              <a:rPr lang="th-TH" smtClean="0"/>
              <a:t>18/10/58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1D8F1-FDB2-4860-AA8F-266012A3694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1D8F1-FDB2-4860-AA8F-266012A36942}" type="slidenum">
              <a:rPr lang="th-TH" smtClean="0"/>
              <a:t>2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076056" y="0"/>
            <a:ext cx="4067944" cy="43125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10" y="1361595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แนวทางการดำเนินงานและ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แลกเปลี่ยน</a:t>
            </a:r>
          </a:p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สู่การปฏิบัติ 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ปีงบประมาณ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2559 </a:t>
            </a:r>
          </a:p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กลุ่มโรค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ติดต่อเรื้อรัง</a:t>
            </a:r>
            <a:endParaRPr lang="th-TH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3"/>
          <p:cNvSpPr>
            <a:spLocks noChangeArrowheads="1"/>
          </p:cNvSpPr>
          <p:nvPr/>
        </p:nvSpPr>
        <p:spPr bwMode="auto">
          <a:xfrm>
            <a:off x="-25152" y="4312503"/>
            <a:ext cx="916915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25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1600" b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โดย คุณ</a:t>
            </a:r>
            <a:r>
              <a:rPr lang="th-TH" sz="1600" b="1" kern="0" dirty="0" err="1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ณัฐธิวรรณ</a:t>
            </a:r>
            <a:r>
              <a:rPr lang="th-TH" sz="1600" b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 พันธุ์มุง</a:t>
            </a:r>
          </a:p>
          <a:p>
            <a:pPr algn="r">
              <a:defRPr/>
            </a:pPr>
            <a:r>
              <a:rPr lang="th-TH" sz="1600" b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วันอังคารที่ 20 ตุลาคม </a:t>
            </a:r>
            <a:r>
              <a:rPr lang="th-TH" sz="1600" b="1" kern="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255</a:t>
            </a:r>
            <a:r>
              <a:rPr lang="en-US" sz="1600" b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8</a:t>
            </a:r>
            <a:endParaRPr lang="th-TH" sz="1600" b="1" kern="0" dirty="0">
              <a:solidFill>
                <a:sysClr val="windowText" lastClr="000000"/>
              </a:solidFill>
              <a:latin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th-TH" sz="1600" b="1" kern="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ณ ห้อง</a:t>
            </a:r>
            <a:r>
              <a:rPr lang="th-TH" sz="1600" b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ประชุม โรงแรมมิรา</a:t>
            </a:r>
            <a:r>
              <a:rPr lang="th-TH" sz="1600" b="1" kern="0" dirty="0" err="1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เคิล</a:t>
            </a:r>
            <a:r>
              <a:rPr lang="th-TH" sz="1600" b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แก</a:t>
            </a:r>
            <a:r>
              <a:rPr lang="th-TH" sz="1600" b="1" kern="0" dirty="0" err="1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รนด์</a:t>
            </a:r>
            <a:r>
              <a:rPr lang="th-TH" sz="1600" b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คอน</a:t>
            </a:r>
            <a:r>
              <a:rPr lang="th-TH" sz="1600" b="1" kern="0" dirty="0" err="1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เวนชั่น</a:t>
            </a:r>
            <a:r>
              <a:rPr lang="th-TH" sz="1600" b="1" kern="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กรุงเทพฯ</a:t>
            </a: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-25152" y="4312503"/>
            <a:ext cx="9169152" cy="0"/>
          </a:xfrm>
          <a:prstGeom prst="line">
            <a:avLst/>
          </a:prstGeom>
          <a:ln w="47625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กลุ่ม 45"/>
          <p:cNvGrpSpPr/>
          <p:nvPr/>
        </p:nvGrpSpPr>
        <p:grpSpPr>
          <a:xfrm>
            <a:off x="5323284" y="278026"/>
            <a:ext cx="3672408" cy="3744416"/>
            <a:chOff x="5292080" y="483518"/>
            <a:chExt cx="3672408" cy="3744416"/>
          </a:xfrm>
        </p:grpSpPr>
        <p:sp>
          <p:nvSpPr>
            <p:cNvPr id="47" name="원호 21"/>
            <p:cNvSpPr/>
            <p:nvPr/>
          </p:nvSpPr>
          <p:spPr>
            <a:xfrm>
              <a:off x="5292080" y="483518"/>
              <a:ext cx="3672408" cy="3744416"/>
            </a:xfrm>
            <a:prstGeom prst="arc">
              <a:avLst>
                <a:gd name="adj1" fmla="val 21547576"/>
                <a:gd name="adj2" fmla="val 21514697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0">
              <a:solidFill>
                <a:schemeClr val="tx1">
                  <a:alpha val="1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8" name="กลุ่ม 47"/>
            <p:cNvGrpSpPr/>
            <p:nvPr/>
          </p:nvGrpSpPr>
          <p:grpSpPr>
            <a:xfrm>
              <a:off x="5374753" y="1130624"/>
              <a:ext cx="3413722" cy="2446875"/>
              <a:chOff x="5150345" y="551792"/>
              <a:chExt cx="3413722" cy="2446875"/>
            </a:xfrm>
          </p:grpSpPr>
          <p:sp>
            <p:nvSpPr>
              <p:cNvPr id="49" name="육각형 19"/>
              <p:cNvSpPr/>
              <p:nvPr/>
            </p:nvSpPr>
            <p:spPr>
              <a:xfrm>
                <a:off x="6156176" y="1172530"/>
                <a:ext cx="1406450" cy="1212456"/>
              </a:xfrm>
              <a:prstGeom prst="hexag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0" name="กลุ่ม 49"/>
              <p:cNvGrpSpPr/>
              <p:nvPr/>
            </p:nvGrpSpPr>
            <p:grpSpPr>
              <a:xfrm>
                <a:off x="5150345" y="584101"/>
                <a:ext cx="1371125" cy="1195763"/>
                <a:chOff x="5150345" y="584101"/>
                <a:chExt cx="1371125" cy="1195763"/>
              </a:xfrm>
            </p:grpSpPr>
            <p:sp>
              <p:nvSpPr>
                <p:cNvPr id="63" name="육각형 14"/>
                <p:cNvSpPr/>
                <p:nvPr/>
              </p:nvSpPr>
              <p:spPr>
                <a:xfrm>
                  <a:off x="5150345" y="584101"/>
                  <a:ext cx="1299196" cy="1195763"/>
                </a:xfrm>
                <a:prstGeom prst="hexagon">
                  <a:avLst/>
                </a:prstGeom>
                <a:solidFill>
                  <a:srgbClr val="FFCC99"/>
                </a:solidFill>
                <a:ln>
                  <a:solidFill>
                    <a:srgbClr val="66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n w="38100">
                      <a:solidFill>
                        <a:srgbClr val="6600CC"/>
                      </a:solidFill>
                    </a:ln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508104" y="699542"/>
                  <a:ext cx="570400" cy="403384"/>
                </a:xfrm>
                <a:prstGeom prst="hear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th-TH" sz="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5507353" y="742280"/>
                  <a:ext cx="7616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CVD</a:t>
                  </a:r>
                  <a:endParaRPr lang="th-TH" sz="1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วงรี 65"/>
                <p:cNvSpPr/>
                <p:nvPr/>
              </p:nvSpPr>
              <p:spPr>
                <a:xfrm>
                  <a:off x="5372058" y="1159199"/>
                  <a:ext cx="948280" cy="367206"/>
                </a:xfrm>
                <a:prstGeom prst="ellipse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421316" y="1227386"/>
                  <a:ext cx="1100154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900" b="1" dirty="0" smtClean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องค์กรหัวใจดี</a:t>
                  </a:r>
                  <a:endParaRPr lang="th-TH" sz="9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51" name="กลุ่ม 50"/>
              <p:cNvGrpSpPr/>
              <p:nvPr/>
            </p:nvGrpSpPr>
            <p:grpSpPr>
              <a:xfrm>
                <a:off x="7264871" y="551792"/>
                <a:ext cx="1299196" cy="1195763"/>
                <a:chOff x="5226545" y="555526"/>
                <a:chExt cx="1299196" cy="1195763"/>
              </a:xfrm>
            </p:grpSpPr>
            <p:sp>
              <p:nvSpPr>
                <p:cNvPr id="59" name="육각형 14"/>
                <p:cNvSpPr/>
                <p:nvPr/>
              </p:nvSpPr>
              <p:spPr>
                <a:xfrm>
                  <a:off x="5226545" y="555526"/>
                  <a:ext cx="1299196" cy="1195763"/>
                </a:xfrm>
                <a:prstGeom prst="hexagon">
                  <a:avLst/>
                </a:prstGeom>
                <a:solidFill>
                  <a:srgbClr val="FFCC99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n>
                      <a:solidFill>
                        <a:srgbClr val="FF0000"/>
                      </a:solidFill>
                    </a:ln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วงรี 59"/>
                <p:cNvSpPr/>
                <p:nvPr/>
              </p:nvSpPr>
              <p:spPr>
                <a:xfrm>
                  <a:off x="5372058" y="1159199"/>
                  <a:ext cx="948280" cy="367206"/>
                </a:xfrm>
                <a:prstGeom prst="ellipse">
                  <a:avLst/>
                </a:prstGeom>
                <a:solidFill>
                  <a:srgbClr val="CCECFF"/>
                </a:solidFill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421316" y="1227386"/>
                  <a:ext cx="1100154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900" b="1" dirty="0" smtClean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องค์กรหัวใจดี</a:t>
                  </a:r>
                  <a:endParaRPr lang="th-TH" sz="9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5444816" y="751079"/>
                  <a:ext cx="76165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6600CC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CKD</a:t>
                  </a:r>
                  <a:endParaRPr lang="th-TH" sz="1400" b="1" dirty="0">
                    <a:solidFill>
                      <a:srgbClr val="6600C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52" name="Picture 4" descr="https://encrypted-tbn3.gstatic.com/images?q=tbn:ANd9GcRQAKoULM3sZW3KZaad3MSm7QnDkLiwzVAp3HVUCL8VGdKN5Np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2626" y="688489"/>
                <a:ext cx="638828" cy="41443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solidFill>
                  <a:srgbClr val="008000"/>
                </a:solidFill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  <p:grpSp>
            <p:nvGrpSpPr>
              <p:cNvPr id="53" name="กลุ่ม 52"/>
              <p:cNvGrpSpPr/>
              <p:nvPr/>
            </p:nvGrpSpPr>
            <p:grpSpPr>
              <a:xfrm>
                <a:off x="5196908" y="1802904"/>
                <a:ext cx="1299196" cy="1195763"/>
                <a:chOff x="5196908" y="1802904"/>
                <a:chExt cx="1299196" cy="1195763"/>
              </a:xfrm>
            </p:grpSpPr>
            <p:sp>
              <p:nvSpPr>
                <p:cNvPr id="57" name="육각형 14"/>
                <p:cNvSpPr/>
                <p:nvPr/>
              </p:nvSpPr>
              <p:spPr>
                <a:xfrm>
                  <a:off x="5196908" y="1802904"/>
                  <a:ext cx="1299196" cy="1195763"/>
                </a:xfrm>
                <a:prstGeom prst="hexagon">
                  <a:avLst/>
                </a:prstGeom>
                <a:solidFill>
                  <a:srgbClr val="FF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571157" y="2184230"/>
                  <a:ext cx="6480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70C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DM</a:t>
                  </a:r>
                  <a:endParaRPr lang="th-TH" sz="16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54" name="กลุ่ม 53"/>
              <p:cNvGrpSpPr/>
              <p:nvPr/>
            </p:nvGrpSpPr>
            <p:grpSpPr>
              <a:xfrm>
                <a:off x="7245821" y="1776130"/>
                <a:ext cx="1299196" cy="1195763"/>
                <a:chOff x="5196908" y="1755279"/>
                <a:chExt cx="1299196" cy="1195763"/>
              </a:xfrm>
              <a:solidFill>
                <a:srgbClr val="00B0F0"/>
              </a:solidFill>
            </p:grpSpPr>
            <p:sp>
              <p:nvSpPr>
                <p:cNvPr id="55" name="육각형 14"/>
                <p:cNvSpPr/>
                <p:nvPr/>
              </p:nvSpPr>
              <p:spPr>
                <a:xfrm>
                  <a:off x="5196908" y="1755279"/>
                  <a:ext cx="1299196" cy="1195763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5634289" y="2184230"/>
                  <a:ext cx="648072" cy="33855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FFFF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HT</a:t>
                  </a:r>
                  <a:endParaRPr lang="th-TH" sz="16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8" name="กลุ่ม 67"/>
          <p:cNvGrpSpPr/>
          <p:nvPr/>
        </p:nvGrpSpPr>
        <p:grpSpPr>
          <a:xfrm>
            <a:off x="6437733" y="2723917"/>
            <a:ext cx="1358825" cy="1196110"/>
            <a:chOff x="6428208" y="2931993"/>
            <a:chExt cx="1358825" cy="1196110"/>
          </a:xfrm>
          <a:solidFill>
            <a:srgbClr val="92D050"/>
          </a:solidFill>
        </p:grpSpPr>
        <p:sp>
          <p:nvSpPr>
            <p:cNvPr id="69" name="육각형 14"/>
            <p:cNvSpPr/>
            <p:nvPr/>
          </p:nvSpPr>
          <p:spPr>
            <a:xfrm>
              <a:off x="6428208" y="2931993"/>
              <a:ext cx="1358825" cy="119611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20512" y="3381448"/>
              <a:ext cx="902359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Stroke</a:t>
              </a:r>
              <a:endParaRPr lang="th-TH" sz="16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1" name="Picture 7" descr="C:\Users\Administrator\Desktop\imag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9" t="16707" r="11213" b="50000"/>
          <a:stretch/>
        </p:blipFill>
        <p:spPr bwMode="auto">
          <a:xfrm>
            <a:off x="6582325" y="1901904"/>
            <a:ext cx="1078126" cy="393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4" name="กลุ่ม 3"/>
          <p:cNvGrpSpPr/>
          <p:nvPr/>
        </p:nvGrpSpPr>
        <p:grpSpPr>
          <a:xfrm>
            <a:off x="6422371" y="367528"/>
            <a:ext cx="1358825" cy="1196110"/>
            <a:chOff x="6443637" y="367528"/>
            <a:chExt cx="1358825" cy="1196110"/>
          </a:xfrm>
        </p:grpSpPr>
        <p:sp>
          <p:nvSpPr>
            <p:cNvPr id="72" name="육각형 14"/>
            <p:cNvSpPr/>
            <p:nvPr/>
          </p:nvSpPr>
          <p:spPr>
            <a:xfrm>
              <a:off x="6443637" y="367528"/>
              <a:ext cx="1358825" cy="1196110"/>
            </a:xfrm>
            <a:prstGeom prst="hexagon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671869" y="777066"/>
              <a:ext cx="902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Cancer</a:t>
              </a:r>
              <a:endParaRPr lang="th-TH" sz="16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7837360" y="1078632"/>
            <a:ext cx="70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CKD</a:t>
            </a:r>
            <a:endParaRPr lang="th-TH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0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42"/>
          <p:cNvGrpSpPr/>
          <p:nvPr/>
        </p:nvGrpSpPr>
        <p:grpSpPr>
          <a:xfrm>
            <a:off x="2123728" y="684684"/>
            <a:ext cx="5563666" cy="238076"/>
            <a:chOff x="2104678" y="627534"/>
            <a:chExt cx="5563666" cy="238076"/>
          </a:xfrm>
        </p:grpSpPr>
        <p:cxnSp>
          <p:nvCxnSpPr>
            <p:cNvPr id="8" name="ตัวเชื่อมต่อตรง 7"/>
            <p:cNvCxnSpPr/>
            <p:nvPr/>
          </p:nvCxnSpPr>
          <p:spPr>
            <a:xfrm flipV="1">
              <a:off x="2104678" y="627534"/>
              <a:ext cx="5563666" cy="179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ลูกศรเชื่อมต่อแบบตรง 9"/>
            <p:cNvCxnSpPr/>
            <p:nvPr/>
          </p:nvCxnSpPr>
          <p:spPr>
            <a:xfrm>
              <a:off x="2104678" y="649586"/>
              <a:ext cx="0" cy="21602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ลูกศรเชื่อมต่อแบบตรง 10"/>
            <p:cNvCxnSpPr/>
            <p:nvPr/>
          </p:nvCxnSpPr>
          <p:spPr>
            <a:xfrm>
              <a:off x="4644008" y="645468"/>
              <a:ext cx="0" cy="21602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ลูกศรเชื่อมต่อแบบตรง 11"/>
            <p:cNvCxnSpPr/>
            <p:nvPr/>
          </p:nvCxnSpPr>
          <p:spPr>
            <a:xfrm>
              <a:off x="7668344" y="627534"/>
              <a:ext cx="0" cy="21602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402932" y="932285"/>
            <a:ext cx="1406968" cy="374571"/>
          </a:xfrm>
          <a:prstGeom prst="roundRect">
            <a:avLst/>
          </a:prstGeom>
          <a:solidFill>
            <a:srgbClr val="FFCCFF"/>
          </a:solidFill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3467" y="937692"/>
            <a:ext cx="1406968" cy="374571"/>
          </a:xfrm>
          <a:prstGeom prst="round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สถานบริการ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937692"/>
            <a:ext cx="2376264" cy="34051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บทบาทส่วนกลาง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กลุ่ม 15"/>
          <p:cNvGrpSpPr/>
          <p:nvPr/>
        </p:nvGrpSpPr>
        <p:grpSpPr>
          <a:xfrm>
            <a:off x="6072198" y="1428742"/>
            <a:ext cx="2941056" cy="2264558"/>
            <a:chOff x="146309" y="1483388"/>
            <a:chExt cx="4353684" cy="2082777"/>
          </a:xfrm>
        </p:grpSpPr>
        <p:sp>
          <p:nvSpPr>
            <p:cNvPr id="17" name="직사각형 10"/>
            <p:cNvSpPr/>
            <p:nvPr/>
          </p:nvSpPr>
          <p:spPr bwMode="auto">
            <a:xfrm>
              <a:off x="146309" y="1483388"/>
              <a:ext cx="4334384" cy="2082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8920" tIns="248920" rIns="248920" bIns="3093719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ko-KR" altLang="en-US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619" y="1568764"/>
              <a:ext cx="4262374" cy="254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th-TH" sz="1200" kern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กลุ่ม 19"/>
          <p:cNvGrpSpPr/>
          <p:nvPr/>
        </p:nvGrpSpPr>
        <p:grpSpPr>
          <a:xfrm>
            <a:off x="355086" y="1398165"/>
            <a:ext cx="2964203" cy="2415537"/>
            <a:chOff x="4644008" y="1475003"/>
            <a:chExt cx="4392487" cy="2251431"/>
          </a:xfrm>
        </p:grpSpPr>
        <p:sp>
          <p:nvSpPr>
            <p:cNvPr id="21" name="직사각형 57"/>
            <p:cNvSpPr/>
            <p:nvPr/>
          </p:nvSpPr>
          <p:spPr bwMode="auto">
            <a:xfrm>
              <a:off x="4644008" y="1475003"/>
              <a:ext cx="4392487" cy="2110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8920" tIns="248920" rIns="248920" bIns="3093719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ko-KR" altLang="en-US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4644009" y="1589276"/>
              <a:ext cx="4290592" cy="213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latinLnBrk="0">
                <a:buFontTx/>
                <a:buChar char="-"/>
              </a:pP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การสื่อสาร</a:t>
              </a:r>
              <a:r>
                <a:rPr lang="th-TH" sz="1200" kern="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เตือนภัย</a:t>
              </a: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รณรงค์ </a:t>
              </a:r>
              <a:r>
                <a:rPr kumimoji="0" lang="th-TH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เพื่อ</a:t>
              </a: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สร้างความตระหนักโรค</a:t>
              </a: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CVD</a:t>
              </a: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ผ่าน</a:t>
              </a:r>
              <a:r>
                <a:rPr lang="th-TH" sz="1200" kern="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ช่องทางต่างๆ เช่น   สื่อท้องถิ่น สื่อบุคคล </a:t>
              </a:r>
              <a:endParaRPr lang="th-TH" sz="1200" kern="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71450" indent="-171450" latinLnBrk="0">
                <a:buFontTx/>
                <a:buChar char="-"/>
              </a:pP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การสร้างสภาพแวดล้อมให้เอื้อต่อการมีสุขภาพดี เช่น สถานที่ออกกำลังกาย ผ่านตำบลจัดการสุขภาพ</a:t>
              </a:r>
            </a:p>
            <a:p>
              <a:pPr latinLnBrk="0">
                <a:buFontTx/>
                <a:buChar char="-"/>
              </a:pP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สังเกตสัญญาณ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เตือน</a:t>
              </a:r>
              <a:r>
                <a:rPr lang="th-TH" sz="1200" kern="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ของโรคหัวใจ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ขาด</a:t>
              </a:r>
            </a:p>
            <a:p>
              <a:pPr latinLnBrk="0"/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เลือด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และ</a:t>
              </a:r>
              <a:r>
                <a:rPr lang="th-TH" sz="1200" kern="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โรคหลอดเลือด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สมอง</a:t>
              </a:r>
            </a:p>
            <a:p>
              <a:pPr latinLnBrk="0"/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ในกลุ่มเสี่ยงสูง</a:t>
              </a:r>
              <a:endParaRPr lang="th-TH" sz="1200" kern="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atinLnBrk="0">
                <a:buFontTx/>
                <a:buChar char="-"/>
              </a:pP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การติดตามเยี่ยมบ้านโดย </a:t>
              </a:r>
              <a:r>
                <a:rPr lang="th-TH" sz="1200" kern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จนท.สธ.</a:t>
              </a:r>
              <a:endParaRPr lang="th-TH" sz="1200" kern="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atinLnBrk="0"/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ร่วมกับ </a:t>
              </a:r>
              <a:r>
                <a:rPr lang="th-TH" sz="1200" kern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อส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ม.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(ใน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กลุ่มเสี่ยง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สูง)</a:t>
              </a:r>
              <a:endParaRPr lang="th-TH" sz="1200" kern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atinLnBrk="0"/>
              <a:endParaRPr kumimoji="0" lang="th-TH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กลุ่ม 22"/>
          <p:cNvGrpSpPr/>
          <p:nvPr/>
        </p:nvGrpSpPr>
        <p:grpSpPr>
          <a:xfrm>
            <a:off x="3405260" y="1404765"/>
            <a:ext cx="2583658" cy="2257956"/>
            <a:chOff x="165609" y="1455264"/>
            <a:chExt cx="4334384" cy="2076705"/>
          </a:xfrm>
        </p:grpSpPr>
        <p:sp>
          <p:nvSpPr>
            <p:cNvPr id="24" name="직사각형 10"/>
            <p:cNvSpPr/>
            <p:nvPr/>
          </p:nvSpPr>
          <p:spPr bwMode="auto">
            <a:xfrm>
              <a:off x="165609" y="1455264"/>
              <a:ext cx="4334384" cy="2076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8920" tIns="248920" rIns="248920" bIns="3093719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ko-KR" altLang="en-US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7619" y="1568764"/>
              <a:ext cx="4262374" cy="127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- </a:t>
              </a: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ประเมิน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CVD Risk </a:t>
              </a: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ใน</a:t>
              </a: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th-TH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ผู้ป่วย</a:t>
              </a:r>
              <a:r>
                <a:rPr lang="en-US" sz="1200" kern="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DM HT</a:t>
              </a: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-</a:t>
              </a:r>
              <a:r>
                <a:rPr kumimoji="0" lang="th-TH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การ</a:t>
              </a: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จัดบริการตามความเสี่ยง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kumimoji="0" lang="th-TH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</a:t>
              </a:r>
              <a:r>
                <a:rPr lang="en-US" sz="1200" kern="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 2"/>
                </a:rPr>
                <a:t>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ปรับเปลี่ยน</a:t>
              </a:r>
              <a:r>
                <a:rPr lang="th-TH" sz="1200" kern="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พฤติกรรมตามความ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เสี่ยงแบบเข้มข้นหรือแบบรีบด่วน</a:t>
              </a:r>
              <a:endParaRPr kumimoji="0" lang="th-TH" sz="12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latinLnBrk="0"/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     </a:t>
              </a:r>
              <a:r>
                <a:rPr lang="en-US" sz="1200" kern="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 2"/>
                </a:rPr>
                <a:t></a:t>
              </a: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การดูแล รักษาตามกลุ่มเสี่ยงและให้ยาตามข้อบ่งชี้</a:t>
              </a:r>
            </a:p>
            <a:p>
              <a:pPr lvl="0" latinLnBrk="0"/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รายงานผลการดำเนินงาน</a:t>
              </a:r>
              <a:endParaRPr lang="en-US" sz="1200" b="1" u="sng" kern="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8" name="สามเหลี่ยมหน้าจั่ว 37"/>
          <p:cNvSpPr/>
          <p:nvPr/>
        </p:nvSpPr>
        <p:spPr>
          <a:xfrm rot="10800000">
            <a:off x="1998404" y="1314950"/>
            <a:ext cx="182657" cy="99339"/>
          </a:xfrm>
          <a:prstGeom prst="triangle">
            <a:avLst/>
          </a:prstGeom>
          <a:solidFill>
            <a:srgbClr val="FF66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ามเหลี่ยมหน้าจั่ว 39"/>
          <p:cNvSpPr/>
          <p:nvPr/>
        </p:nvSpPr>
        <p:spPr>
          <a:xfrm rot="10800000">
            <a:off x="4606360" y="1316506"/>
            <a:ext cx="182657" cy="99339"/>
          </a:xfrm>
          <a:prstGeom prst="triangle">
            <a:avLst/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สามเหลี่ยมหน้าจั่ว 40"/>
          <p:cNvSpPr/>
          <p:nvPr/>
        </p:nvSpPr>
        <p:spPr>
          <a:xfrm rot="10800000">
            <a:off x="7577739" y="1282117"/>
            <a:ext cx="182657" cy="99339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8492" y="-89"/>
            <a:ext cx="9123633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KPT : </a:t>
            </a: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อัตราป่วย </a:t>
            </a:r>
            <a:r>
              <a:rPr lang="en-US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IHD </a:t>
            </a: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รายใหม่ลดลง</a:t>
            </a:r>
            <a:endParaRPr lang="th-TH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434" y="985317"/>
            <a:ext cx="1334397" cy="307777"/>
          </a:xfrm>
          <a:prstGeom prst="homePlat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บทบาท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AutoShape 4" descr="data:image/jpeg;base64,/9j/4AAQSkZJRgABAQAAAQABAAD/2wCEAAkGBxQSEBAUEBAQEBAVFRIUFQ8PEBAUEBQUFBQWFhYVFBQYHCggGBolHBQUITEhJSkrLi4uFx80ODMsNystLiwBCgoKDg0OGhAQGiwkHyQsLCwsLCwsLCwsLCwsLCwsLCwsLCwsLCwsLCwsLCwsLCwsLCwsLCwsLCwsLCwsLCwsLP/AABEIAMIBAwMBEQACEQEDEQH/xAAbAAEAAQUBAAAAAAAAAAAAAAAAAwECBAUGB//EAEAQAAEDAgIHBQQGCQUBAAAAAAEAAgMEERIhBQYTMUFRYQcicYGRMlKhsRQjQnKywTNic4KSosLR8ENTY9Lh8f/EABoBAQADAQEBAAAAAAAAAAAAAAABAgMEBQb/xAA3EQACAgECAwUHAwMDBQAAAAAAAQIRAwQhBRIxE0FRYXEigZGhscHRMuHwBhRCIzPxU2JykqL/2gAMAwEAAhEDEQA/APc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FMQva4vy4oCqAIAgCAIAgCAIAgCAIAgCAIAgCAIAgCAIAgCAIAgCAIAgCAIAgCA5bXbXBlEzAzDJVOHdjPssB+3JbhyG8+pGGbOsapdT1eG8Mnq5c0toLq/HyX82PFaqrfLK6WR7nzONzIT3r9CN3KwyAXmuTbt9T7aGKGOCxxVRXcZlNrBVRexV1DRy2zy3+FxIUrJNdGzGei00/1Y4/BL6HXP0zpmmgbPNYwkNN520+IYsmhzQWvubjLeunnzxjzPp7jxlpeFZ8vZQ/V5c313RSl7VagfpaeCT7jpI/niULWS70Wn/TuF/om160/wAG2pu1eI/paWZn7N8bx8cK0Wsj3o45/wBO5V+iafra/J0+rutlPWue2AyY2AOc2RhaQCbDPcfVb480cnQ8vWcPzaWnkrfwZvVqcIQBAauv1jpYbiWqgYfd2jS/+EZ/BUllhHqzqxaLUZf0Qb923xJ9E6Whqo9pTytlZexIuCDyc05tPiFMZxkrizPPp8uCXJljTM1WMQgIa2qbFHJI82YxrnuPRoufkobSVsvjxyyTUI9W6R5VT9qtQPbp6dw5NMjCByvc39FwLWS70fVy/p3D/jNr4P8ABs6ftZjy2tJI39nKx/4g1XWsXejln/TmT/DIn6pr6WbWm7TKJ3tGeL78JP4C5aLVY2ck+A6uPRJ+j/NG1ptcqF+6shH7R2zPo+y0WfG+85Z8L1cOuN+5X9LNvTVscmccscg5xva75FaKSfQ4545w2kmvVE6koEAQBAEBQm2ZyHMoDSaR1vooLiSqiLh9iMmR/gWsuR5rKWaEerO7Dw3VZf0436vZfF0cvpLtWhbcQU8kh4Olc2Jh8PaPwCwlrI9yPUw/07ml/uTS9N39l8zma/tKrJbiN0UA/wCJgc7zc+/wAWEtVN9Nj1MXAdLj/UnL1dL5V9TnanS9RI4PkqJ3vBDmudK/uuGYLRezT4LFzk92z0YaXBBcsYJL0Xz8T1HUXXsVGGCqIbU7myZBk35Nf03HhyXfg1HN7Mup8rxThDwXlw7w713x/b6d/id1ddR4RyGvGujaNpiiwvq3DJu9sQO5z+vJvHwXPmzqGy6nr8M4XLVPnntBfPyX3Z41UTuke58jnPe4kue43cSeJXmttu2fawhGEVGKpLoiNQXPRdRNVGRs+nV9mRsG0jjkyAAzErx+EeB5LtwYUlzzPmuKcSlkl/a6fdvZtfRfd+45zXTWh9dNldlOwnZRH02jx7x+Ay53wzZnkfkenw3h8dJj33m+r+y8vr8DnVieiWyyBouVKVlZSUVbOl7N9Yo6KSpkqBIQ9jGsbEA4khxPEgDhvK6cOWOO7PF4loc2rUeSur6s6it7V/8AYpP3ppbfytB/EtHrPBHJi/pz/qZPgvu/waun1v0pWybOmwtdvIp4mABu67nyE4R1uFms+bI6idU+GcP0kefNdebfySot0nq3VOy0hpWmjcc9lUVj3H+A2A8klin/AJyXxJw67TrfTYJPzUV9d2cfVU4jkewOY8NcQJIiHRuA3OaRvBXM1To9rHNzgpNNX3PqvUyNEaWlpZRJTyFj+I3tcPde3c4f4LK0JuDtGWo02LUQ5MitfNeh7DqjrtFWAMfaGp4xE919t5iPHw3jrvXo4s8Z7dGfG8Q4Vl0r5l7UPHw9fD6HVXW55Rwna3pfZ0rIGnvzuu63+3GQT6uwDwuuXVTqPL4nvcA03PneV9I/V/tZ5EV5x9ie26oaMdT6JYGRh8743zbN2EYpJBdjTiyFhgbnyXqYouOLzPheIZ45tc23UU0r8l1f1ZyNN2ciGJ02karZxsF3tp2ue63MvIPwafFcy0vKuabPYnxx5ZrHpYW305tvl+5pNN1ujbYaOilcQLbeaomaD12eI388KznLF0iju02LX3zZ8qXkop/OvyczgHIeiwPUtnU6g1cztIUkYnnDC9xLBNJgIZG59i29iO7uW+CUu0Ss8ri2LFHSZJ8iuutK92ke5L1D4UIAgPH9ZNf61s9RCx0cAjkkjvHGC8hriASXkjMWOQG9efl1GRSa6H12h4RpJ4o5JXJtJ7vb5V9Tka/Sc0/6eeWbpJI4t8m3sPILmlOUurPbxafFi/24pei3+PU7/UfVCgqYBKXSzvGT4Xv2bY38rMsbHgbm48114cOOUb6nz3E+J63BleOlFdzSu17/AMELqqrindDSaEpYnNNi4QOlB5HbnA2xHPnwTmmnUYL+eZZY9NkxLJn1MnfnX/z7TOk1joGP0aXVlE11Vsz3aOJz3tlIOHA5oJaL2JuSOGfHbJFPH7S38jzNHmlDV1gyVC+snSa813/X0PF3Cxs7Jw3tIsR5FeYfbppq10CA9A1c7QHinlhqJLSiKTYVTrE4ww4Gy33m9rOO/jzPZi1G3LJ+8+c13BlzrLhW1rmj9a/HwPNDpFzyXPJe9xJc5xJc4neSTvK53G9z2YZVFKKSpEjakciq8pqsyJoakBzXAgEEEYmgi4NxcEEHwKU0S5Qkmn3m50xrXU1cbY55g9jTezWsZiPAvw2BtwyV55ZzVSOXTaDTaebniW787r0s06yO4EoDWVkpcTbcPgLgXPmQtYo4c+Sy6jqLZHckolsWWtmbEFZHYnZudV9Y5aGVz4g17XANfG+9nAG4sRm0i5z67itcWV43aOLXaHHq4KM9mujXcbuv1j0bUvMtRo6dszrYnQz5E26OaD42utZZcUnco7nDi0OvwR5MWZcq6Wv2f1IIqnQziA6Cvgv9vaBwHkHOPwKqngfc0XlDisValCXlVfZfUm1y1G+iRCeGYywXaC2UAStx5NNwAHC5HAEfKc2n5FzJ7FeHcX/ucnZZI1Lfp02+nzONBsQQSCCCCDYgjcQeBXMe01apnouqHaKW4Yq8lzdzariOW1A3j9YZ8+JXZi1PdP4nzfEOCJ3k0/8A6/j8fDwOW1502Kqumc14dGz6qOxywsvcjndxcb8iFjnk5TvuPS4VgWDTRi+r3fq/wqNJEW4mlwxMuC5oNi5t8wDwuLi6yXmejK2nyvfuO71o7Q/pFMIqZk9M8ubieHtH1YB7rXNN8zh4bgV1ZdTzRqOx4Gh4J2ObnytSVbKu/wAWmq/c1+pWuTqR2znxS0jycTT3nRl29zb7weLeO8Z3vTDncNn0OniXC46hc+Paa91+Xr4P3Pbpfrfq9T96o0dPBLDvfTxysc+LiSxt74P1d7fDdObFH9UHt4FeH67Nth1UWpdzae/r5+ff69ePXMeydj2TwYtIg+5DK71LGf1ldOlV5PceNx6fLpK8ZL7v7HtC9I+KCApdAeD9p1MYtKTnhI2KQDxYGn+Zjl52oj7bPsuD5b00fK19/uc803XMz207Vm01e05LRztlhN+D4ye7Izi135HgfRXx5HB2jm1mkx6rH2c/c/B/zr4nr2kKmPSOjzJBVPpb5iQSmPA8DOOax3c/Ii+V/Qk1lx2nR8dihPRarkyY1Lyq7Xiv55M8tpdba6ncWtq3vDSRZ7mTxmxtk917t6grhWbJHv8AufVz4bpMyt46vwuL+H7Gyqe0OaWMtmpaKY8HSROcPNhcbnzCu9TJqmkcsOCYsc+bHknH0f3o5CqqQ5xcRGy/2YmBrB4NG5YPfc9aPLCPLbfq7fxMcz8h6pykPL4GDUnvX58louhy5H7VhhQJmyoNFTTNc6GJ0jWmxLcNwbXta9ypUW+iM8moxY2lOVWYhFiQciLgg7wRvCqbp3uVDjzKiibZSWQ23pRLm6IWO+qn8I/xrWPQ4cr9pGPEVVmsWbCN5aSCCObSCCPIqjR0Y8ldOhlNN9yzo607JaaXA9j7B2FzXYXC7XYSDZw4g2sVKdOys488XHxTXxOtbr+5mcGj6CF/vtiJPwwro/uWukUjx3wWMtsmWcl6/wDJodO6yVFWR9ImLmg3bG0BsbTzDRvPU3OaznknPqd2m0en0q/01T8er/noagzBU5ToeRFhmKmiryMxpXd7yVl0MJytlwKEovEh5lVospPxLhMUov2ki7a8wCo5SyysvEw6pRPao9H7GI7y1j/dZEy/3nPJH8gXXpI7tnz39Q5U4Y4rxb+h6rddx8sVQFpKgmjzHtSomGu0a+RuKOXFBJwyxi2fAjauI8Fy50uaN+h73C8klp8sYvde0v57jz/TuinUdQ6J/eb7TH++w7neO8HqPBcuTHyuj3dDrI5samvevBmLi6rKj0bRY6QeKUV7RLoWGY8MlNFHkZYXE7yrFHJstuhUogMaq3jzVkZZOqKMKkqj0Hsxl7tSOToz6hw/pW+DvPH4ut4PyZx+khaeccpZR/O5c8urPZwu8cX5L6GOoNSyXciIl0IWH6ubwj/GtI9Diyv2kS6EI+kQ33Y2+t8vjZF1QyP/AE5V4HWabliqIp3AbOopnWOL/Ujx4fPM5cvNWnUk/FHPpVPDKK6xn8n/AD+bHMxSW/ssGj2IScSUzHwUUaPIywuPNSUcmzP0boOoqBeCB8jffyazye4gH1VowlLojmzarDhdZJJPw7/giml9DTUpaJ2YC4Ets9jrgWv7JNt43pKDj1GDU4s6bxu6NfdVNyBx7xVu4zfU7bs2o2SOqTJGyRobE2z2tc3vF5OR+6FtgSbdnk8Wyygocrrr09xpdao2NrZ2xMaxjXNaGRtAF8Db2A63WeRLmdHfoZSenjKbt9bfqdDoXULHCZKuR0BIuGNwXY3eTIXDLw4ceQ0jgtXI4NRxflny4Vzee+/ocnpKKJkrmwSumjGQkcwNxHjYXzHXK/JYSST2PVwynKCeRU/DqYqg1PZOx2lwUMjzvlmcR91jWsHxD126ZVGz5fjU+bOo+CXz3O9Dl0njUVulkUWuKgtRwfa/ATQskb7UM0b79HBzPxFnosNQvZvwPX4NJLO4v/JNfc4zWu8zKgkfoXw1ETjxgrGjG0dBKQfMrHJun5b+5noaGscof9ycX/5Q6fI48LnPZKFAd3obs/Do2S1FRZjmtfhhAHdIvnI7p0810x09q2zw9Rxhxk4Y4bp1v+F+TZ01JohjhGDTyPJA78jpbk5WxElo+CulhWxyzycSmud8yXkq/c02v+rcUDGTU7dm0uwPjBJbcgkObfd7JFuoWebGoq0dnC9dkyyePI72tM4lc57RjVfBWiY5e4sYVJVHcdmj+/UjpEfQv/utsHeeXxb9MPf9jndNttVVI/5pfi8lYz/Uz09M7ww9F9DDCqdBZPuRFZdDHafq5vBn4lrE4cr9pEcDyCCMiCCD1GYUM0jTVHRacYHbOoZ7E7RiA4SNtiaf4R5tKT8SullV4n1j9DWNWZ2okUFjf6k6FbVVQbJnFG3aPHvZgNZ4En0BWuGHNLc4OI6p6fDcer2X5N/rTrnNDO+CmbHEyKzLlgJJsDZo3NaL2GXBaZMzi+WPccGi4Zjy4llytty36/zc47TOl5aqQSTFpcGhgwizbAk7r77krCc3J2z19Pp8enjyw6XZgKpuY4PePirdxj3s9J7M47U8zvelt5NY3/sV04OjPC4vK8kV5fdm10Jq22OeWomtJO+SR7RvbGHOJFub7Wz4cOZtHHT5mc+o1sp444obRSSfn+xxutmtT6pxjZiipwbYDk95B3yf9fXPdhkyuW3cezodBDAud7y8fD0/JzaxPRF0JPfdR4Nlo+kZax2bXnxkvIfi5ejiVQSPjtdLn1E5ef02Oga5aHFRdiQii1zkJo5/Xem2uj6tlrnZOcB1j74+LQs8quDR2aGfJqIS8/rscFFpJjtEkPaMX0NzGvAu84JdkWn9UO2J/eWHMuz38D0XglHXXF7c9teqv49TgAuU+hCA9e0F9fomNu/FTvi/ha6P8l3Q9rH7j5LVf6WucvCSf3OF0DqbUTPYZYzBFdpc6TJ5G8hrN9/Gy5oYZPqe3quJ4ccWoPmfl097Nn2kadbIW08Tg7A7FI4G4DwCAy/MXN+WXVXzzv2Uc3CdJKF5Zd6penicMsD2jHrPZHirRMc3QhjKlmcWdj2dygTTAkC7G262d/6tMPVnDxNXji/M1esgtWVP7Qn1AP5rOf6mdujd4IehrlU6bLJzkiIn0MJrC52Ecd/lxWsUefmlRJo1jXSMa8kNLgDz3/BK3JUmotrqdTTUbxSVsUgP1TmSscRkd9y3oQ0+pSnytMr2kXmxzj32maJixZ6aJFBY3uqGnxRzuc9pfG9uB4bbELG4cL77Z5dVpiycjs4dfpP7nHyp01ujujNo7SLrHZvlt9oPinsM7A5F1ulwum8eQ8Pl1uiXel7mvucLrjoIUczWxuLontLm4rFzbGxaTx4Z9Vz5cfIz29Bq3qcbcluupoFmdxjxlWMYnqepZEWjmvIy+ukPgHO/Jq6cW0D5/iHt6pxXkjV6s64SSVlpyBHNZrGj2Y3D2QPG5BPEkKmPK3LfvOvWcOhDBePrHr5+Pw+hidoOh9lMJmC0cxOK25su8/xC58Q5VzQp34m3CtT2mPs5dY/T9jk1ieqXxRY3NaN7iGjxcbfmlWHLlTfge+aPns0DgAAPAZL0UfHZI27NrFKrWc7iThykrRa9yBGFWyDC4OzBBBHQiyqzWCd2jxPR1Tsnx0k4IaJJoi/gYqlojcT0Dgx48+S4ls+V/wAs+kyR7SLzwe9J++O/0tGjliLHOY4Wc1zmuHJzTY/ELFqtj0YyUkpLo9y0lCx6n2a1GKhw+5LI31s/+tdmD9J8txiFai/FL8fY09Pr3IyqkZUsZsQ98d4mkOZhcW4rEnEMsx6cjRZ2pUzrlwmEsKlib5qT379vkZ+tOrTKtu3pizbEXu0jZzDhc8HcneR6XyY1JXEw0Wunp32WXp81+3keazRuY5zXtLXNNi1wsQRwIXJR9EpKStPYidCX90bzz6K0epjqH7FoDRMo3NxeB/utHE5I50uqLX0z2+1G8eLTb1VXFm8c8H3/AGKbS+83PU5qlG0Wq2LgULls57qIrPoZui9HmxJGZ+A5LdbI8ub5pWQ6R0YW3c0XHEfmoasnHPke/Q2DNZHmmdC5uJzhh2uL7PG44m2V1Dm+WjWOkj2qyJ+41kaxZ6KL7qC5naJ0RLUue2BmMtbiN3BotewFzlc/kVaMHLoYZ9TjwJPI6s6XV3VCaOZk9UWQRxHaEGRpccOYuWnC1vM3W0MTTtnmaviWKeN48Vyctun8fyNRrlpsVVTiZ+iYMDD72d3PtwufgAqZZ80tjr4fpngxVLq93+Dn3uyKzo7G6RjxFXZjFm+g1lnbTmAFhiLHR5s7wa4EGxBGeZ33U9pKqMHo8Usna73dmqB8vBZnYd4NaaeppNjVufHIW2L9m5zcbfZkGG53gG1uYXT2kZRqR4n9jmwZ+0w7q+l93hucKfI9RuPULmPdRtNV4MdZTi1wHYz+4C4fEBXxq5Iw1c+XDJ+74ns1IMl2o+YkbKFWRhIyQpKFsrkCRrqkXVWbxPN9d9CYy57B323Nh9ppzI/sufJGz1tHn7Nq+jOP0jWbaQyWs5waXjhjAs5w8bYvFxXPN27PXwQ7OHJ3Lp6fzYxlU1O67N9JMjjqhLIyNodG/E9waO8HNO/7g9V04JJJ2eHxfDKc4OKbe62/nmcnrDMx9XUOicHRukc5rhexxZnf1JWM6cnR6mlUo4YKezSKUOnKiGN0cUzmMJvYYTY8cJI7t+ilTklSZGXTYcklKcbZhlz5XE9+V53k4nuPiSopss5wxqtkv53G40ToCXG1zwGNGdibuOVuG5XjCjkzaqMotRR1EVABwWhw8xKKLopHMQTaHjd7UbT4tCEqVdDBm1ViO4Ob91x+Sryo1jqJrvMUaoAOB2hLQb4SB81CgrLS1UnGjas0YACr0c/ORyUGW5QTzWcnpvRJiJe0dw7xy6+CpKPedenzV7D9xroysmejEkUFzZaH09NSh4gc1ofYuxMa69t2Zz4lXjOUehy6jS4s9dp3eZFpPTc9RlNM944Myay/3G2BRylLqMWDDgVxil5/uyOm0ZNJ7Mbrc3d0fFSsbKy1eNdHfobei1XdcGRwyzwtHzJVlCjmyauUk0lRt3auxEZxt8bWPqFejlUq6OjGl1RjPsl7fB1/mo5UarUTXeYU2p7x7EoPRzfzCr2aNlrJd6MCbVyob9gO+64fnZV7NmsdZB9bMKWilZ7cUjf3SR6hQ4s2jqMb6S+x0fZ3T4qmR3uR283uH5NPqr4Y+0cvEci7JLxf0PV6aNdR4MmbCJiuYtk4CFbI5AhKMSVihmiZo9K013DqPj/lllJbnVjlseY60aJ2T9o0dxx7w91x4+B+fiufJHvPa0ee1yP3fzyNDdZHfYa0uNgC48mi5UpWUlkUVu6NtR6uTyb2iMc37/QK6xs5Z6yC/Tub6h1QjGchdIeuTfQLRQSOOeqyS769DfU2jGsFmtDRyAAVjn5jJFN0UkORI2nSinMTQU/eH+cFKRWUtitRT95GIy2I/o6ii3MUdTpRHMRmm3qaHMRmmUE8xjVmjg4brg8EaLKV7M4XSmr8kUn1bHPYd2EE26eCxlDwPS0+rjVTZdS6tTv3tEY/WOfoEWNlp66P+Kv5G5o9TW/6jnP6Duj4Zq6gkc09Xkl02N5R6Cjj9mNo62z9VY5ZSt23ZsG0Y5JRHOX/AEZTRDmXx02YRIq57E89GBawVmisZtkbKS+4KKJc6LpNH232RxCyWWihHJRRPObbRNA1oJDQCTvty/8Aq0gjmyz3NqyNaGDZO1qFGySykgje1QSmQPjQuma/SFP7J5H/AD5KkkbY5dxptJ6CEjHB24kix4gqjibwztNUcrT6gsabve+QcvZHnbMrLs0julr5y8jeUeg2RizGNaP1QrpHNLLe7M8UNrXFlNFO0syKejud2QUpFJTKyRZ5DJGEymxUULAiUkWSwxZhSiG9i+oiz8kaIi9iLZKKLWDElEWW7JKFhtPcpQ5i91NZp8VNEKVsi+jjkoL8xb9FHJRRPOTRUrbXPopSKub6IniiByDfgFZUUba7yAw5lVovzFNklCyWCHvBSkVlLYyZKe/irNWUUqKlgaLAZ/5vToLciAsvvVS6dFWxIRZtaSKzB6+q0itjnm9zIDFJSyQBSQVshFghAWFiE2Y9XFdp9VVrYvB7mHM24Hkfy+aqzWOzIDEql7KNizHiEDexPUwXtYXzVmikZFwpyG2G9K2HNbMUw23qpexs0JsbNCLLmMsQpIZJMASLIyI7EeBQWsFiEWTUlPc3O4fNWSKzlRG6HC7P16KKom7Ra+PgboSmW7NQWsrs0FlzKe+5KIcqJXANFm7+JVuhXd7sh2aqXsbNCLJqaPPyUopJ7F7sn9Mgp7yOqKzw8QjQjLuIcCqWsvDFIs2rWWAC0OZsuAUkWXAIQVshFghAW2Qko5t1BNmGY7XaeRseirXca3e6MbCqmgwILMuQd246K76GS6kUAJPGyhFpUkRztuVDLR6FmBQSZrIGlouBuCvSMXJplHUY4XCcqJ7RkbqM8CCo5S3aIjdTkcCoospJlmz4JRNmfHFYAK6VGDdstngxDrwRqyYyownDgeCobIpgUAYEJMlsfcyV+4yb9rcjdAAMznyCrRdSbZHgUFiSOmJFxZSolHNJg07hwPklDmTLS3mhayRr8rEXCmyrW9lmFQTZJCy7h4oisnsbGy0OeytkFiyEWVspAsoBSyCwhNkU8WIdVDRaMqMLCqG1lMKCzIDxhF8+itZSnZG+QndkEslJItZATw81FFnJInZSDjn8lNGbyPuJw1SVsWUkWLILFkFjChNiyEWLITZj1MF8xv4qrReMu4xsKqaWMKCy5rTwv5KSG0SMpTxyU0Vc0TMpgOvippFXNkoapKWVsgBb0QWWOp28reCiiedlhpBwPqnKT2hWGnsb5IkRKdoyMKsUK2UEFVICCwhFiyEiygFLIDFqYrZ8CqtGsJdxCGqDSyVtMeOSnlKOaJmQgf8Aqskijm2X2QrYsgsWQWLILFkJsWShYslCwlCwlCxZKFmO+nzyyCjlLqexe2nA6+KcpDmyQN6KStlbIRYsgsrZALIBZSCtlBAspBVAEIsrZSAgCEBAEJCAICjm3yKiibKNaBuFkoXZVBYQWEAsgFkAsgKWUAWQCyAWQCyAWQCyAWUgrZALIBZAEAQWEFlUIsWUgIAhBVALIBZAVsgKWQCyAWQFEAQBAEAQBCRZAFAFlIFlAFlIFkAQCyAIBZALIAgCAIQEAQBAVsgFkBWyAIAgCAIAgCAIChQBAEBRAEBVAEAQFEJCAIAgCAIAgCAqhBRAEAQFUBVAEAQBAEAQBAEB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6143636" y="1500180"/>
            <a:ext cx="2857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latinLnBrk="0">
              <a:defRPr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สนับสนุนคู่มือและโปสเตอร์การ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latinLnBrk="0">
              <a:defRPr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CVD risk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ในผู้ป่วย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DM/HT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latinLnBrk="0">
              <a:defRPr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สนับสนุนโปรแกรม/อบรมการ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</a:t>
            </a:r>
          </a:p>
          <a:p>
            <a:pPr lvl="0" latinLnBrk="0">
              <a:defRPr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โปรแกรม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คัดกรอง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CVD risk </a:t>
            </a: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latinLnBrk="0">
              <a:defRPr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สนับสนุนคู่มือให้เกิดการจัดการ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ตนเอง</a:t>
            </a:r>
          </a:p>
          <a:p>
            <a:pPr lvl="0" latinLnBrk="0">
              <a:defRPr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ของ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กลุ่มเสี่ยงต่อ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CVD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สำหรับ </a:t>
            </a:r>
            <a:r>
              <a:rPr lang="th-TH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อส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 </a:t>
            </a:r>
            <a:r>
              <a:rPr lang="th-TH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th-TH" sz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latinLnBrk="0">
              <a:defRPr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แบบรายงานผลการดำเนินงาน </a:t>
            </a:r>
            <a:endParaRPr lang="th-TH" sz="1200" dirty="0"/>
          </a:p>
        </p:txBody>
      </p:sp>
      <p:sp>
        <p:nvSpPr>
          <p:cNvPr id="34" name="สี่เหลี่ยมมุมมน 33"/>
          <p:cNvSpPr/>
          <p:nvPr/>
        </p:nvSpPr>
        <p:spPr>
          <a:xfrm>
            <a:off x="357158" y="4071948"/>
            <a:ext cx="2714612" cy="78579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 </a:t>
            </a:r>
            <a:r>
              <a:rPr lang="en-US" sz="1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DM HT </a:t>
            </a:r>
            <a:endParaRPr lang="th-TH" sz="14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ได้รับการประเมินโอกาสเสี่ยงต่อ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CVD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60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สี่เหลี่ยมมุมมน 34"/>
          <p:cNvSpPr/>
          <p:nvPr/>
        </p:nvSpPr>
        <p:spPr>
          <a:xfrm>
            <a:off x="3500430" y="3929072"/>
            <a:ext cx="2714644" cy="1071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กลุ่มเสี่ยงสูง </a:t>
            </a: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30% </a:t>
            </a: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ได้รับบริการเข้มข้น ร้อยละ </a:t>
            </a: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50) 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PT DM HT</a:t>
            </a: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ได้รับการคัดกรองภาวะแทรกซ้อน ตา ไต เท้า</a:t>
            </a:r>
            <a:endParaRPr lang="en-US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สี่เหลี่ยมมุมมน 35"/>
          <p:cNvSpPr/>
          <p:nvPr/>
        </p:nvSpPr>
        <p:spPr>
          <a:xfrm>
            <a:off x="6572264" y="3857634"/>
            <a:ext cx="2357454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1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-อัตรา</a:t>
            </a:r>
            <a:r>
              <a:rPr lang="th-TH" sz="1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ป่วย </a:t>
            </a:r>
            <a:r>
              <a:rPr lang="en-US" sz="1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IHD </a:t>
            </a:r>
            <a:r>
              <a:rPr lang="th-TH" sz="1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รายใหม่ลดลง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-PT </a:t>
            </a:r>
            <a:r>
              <a:rPr lang="en-US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 HT</a:t>
            </a:r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ควบคุมได้</a:t>
            </a:r>
          </a:p>
          <a:p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-กลุ่มเสี่ยงสูง</a:t>
            </a:r>
            <a:r>
              <a:rPr lang="th-TH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ควบคุมปัจจัยเสี่ยงได้ /โอกาสเสี่ยงลดลง</a:t>
            </a:r>
            <a:endParaRPr lang="en-US" sz="1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ลูกศรขวา 36"/>
          <p:cNvSpPr/>
          <p:nvPr/>
        </p:nvSpPr>
        <p:spPr>
          <a:xfrm>
            <a:off x="6215074" y="4286262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ลูกศรขวา 38"/>
          <p:cNvSpPr/>
          <p:nvPr/>
        </p:nvSpPr>
        <p:spPr>
          <a:xfrm>
            <a:off x="3071802" y="4143386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214282" y="3786196"/>
            <a:ext cx="1071570" cy="2857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00FF"/>
                </a:solidFill>
              </a:rPr>
              <a:t>เป้าหมาย</a:t>
            </a:r>
            <a:endParaRPr lang="th-TH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8288" y="-1695"/>
            <a:ext cx="913571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ดำเนินงานลดโรคหัวใจและหลอดเลือด (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CVD) 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2559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07504" y="1183550"/>
            <a:ext cx="1678454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พื้นที่เป้าหมาย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123728" y="1064697"/>
            <a:ext cx="68407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จังหวัดที่มีอัตราตายด้วยโรคหัวใจขาดเลือดสูง(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IHD)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15 จังหวัดแรกใน ปีพ.ศ. 2556 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07504" y="1975858"/>
            <a:ext cx="1080120" cy="4937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เขต.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สี่เหลี่ยมผืนผ้ามุมมน 57"/>
          <p:cNvSpPr/>
          <p:nvPr/>
        </p:nvSpPr>
        <p:spPr>
          <a:xfrm>
            <a:off x="1440801" y="1975858"/>
            <a:ext cx="1337646" cy="4937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เขต.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สี่เหลี่ยมผืนผ้ามุมมน 58"/>
          <p:cNvSpPr/>
          <p:nvPr/>
        </p:nvSpPr>
        <p:spPr>
          <a:xfrm>
            <a:off x="3121293" y="1995686"/>
            <a:ext cx="1292000" cy="493752"/>
          </a:xfrm>
          <a:prstGeom prst="roundRect">
            <a:avLst/>
          </a:prstGeom>
          <a:solidFill>
            <a:srgbClr val="FFCCFF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เขต.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สี่เหลี่ยมผืนผ้ามุมมน 60"/>
          <p:cNvSpPr/>
          <p:nvPr/>
        </p:nvSpPr>
        <p:spPr>
          <a:xfrm>
            <a:off x="4644008" y="1995685"/>
            <a:ext cx="1296144" cy="493752"/>
          </a:xfrm>
          <a:prstGeom prst="roundRect">
            <a:avLst/>
          </a:prstGeom>
          <a:solidFill>
            <a:srgbClr val="CCCCFF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เขต.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สี่เหลี่ยมผืนผ้ามุมมน 61"/>
          <p:cNvSpPr/>
          <p:nvPr/>
        </p:nvSpPr>
        <p:spPr>
          <a:xfrm>
            <a:off x="6112703" y="1975858"/>
            <a:ext cx="1296144" cy="454097"/>
          </a:xfrm>
          <a:prstGeom prst="roundRect">
            <a:avLst/>
          </a:prstGeom>
          <a:solidFill>
            <a:srgbClr val="FFFF99"/>
          </a:solidFill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เขต.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สี่เหลี่ยมผืนผ้ามุมมน 62"/>
          <p:cNvSpPr/>
          <p:nvPr/>
        </p:nvSpPr>
        <p:spPr>
          <a:xfrm>
            <a:off x="7596336" y="1962429"/>
            <a:ext cx="1440160" cy="454097"/>
          </a:xfrm>
          <a:prstGeom prst="round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เขต.</a:t>
            </a:r>
            <a:r>
              <a:rPr lang="en-US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สี่เหลี่ยมผืนผ้ามุมมน 63"/>
          <p:cNvSpPr/>
          <p:nvPr/>
        </p:nvSpPr>
        <p:spPr>
          <a:xfrm>
            <a:off x="173873" y="2715766"/>
            <a:ext cx="945530" cy="8853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แพร่</a:t>
            </a:r>
          </a:p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น่าน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สี่เหลี่ยมผืนผ้ามุมมน 64"/>
          <p:cNvSpPr/>
          <p:nvPr/>
        </p:nvSpPr>
        <p:spPr>
          <a:xfrm>
            <a:off x="1331640" y="2698965"/>
            <a:ext cx="1584176" cy="12769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นครสวรรค์</a:t>
            </a:r>
          </a:p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กำแพงเพชร</a:t>
            </a:r>
          </a:p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อุทัยธานี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สี่เหลี่ยมผืนผ้ามุมมน 65"/>
          <p:cNvSpPr/>
          <p:nvPr/>
        </p:nvSpPr>
        <p:spPr>
          <a:xfrm>
            <a:off x="3034594" y="2680714"/>
            <a:ext cx="1465398" cy="2366010"/>
          </a:xfrm>
          <a:prstGeom prst="roundRect">
            <a:avLst/>
          </a:prstGeom>
          <a:solidFill>
            <a:srgbClr val="FFCCFF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อ่างทอง</a:t>
            </a:r>
          </a:p>
          <a:p>
            <a:pPr lvl="0" algn="ctr">
              <a:lnSpc>
                <a:spcPct val="115000"/>
              </a:lnSpc>
            </a:pP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สระบุรี</a:t>
            </a:r>
          </a:p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อยุธยา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lnSpc>
                <a:spcPct val="115000"/>
              </a:lnSpc>
            </a:pP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นครนายก</a:t>
            </a:r>
          </a:p>
          <a:p>
            <a:pPr lvl="0" algn="ctr">
              <a:lnSpc>
                <a:spcPct val="115000"/>
              </a:lnSpc>
            </a:pP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ลพบุรี</a:t>
            </a:r>
          </a:p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สิงห์บุรี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สี่เหลี่ยมผืนผ้ามุมมน 66"/>
          <p:cNvSpPr/>
          <p:nvPr/>
        </p:nvSpPr>
        <p:spPr>
          <a:xfrm>
            <a:off x="4673484" y="2674935"/>
            <a:ext cx="1266668" cy="493752"/>
          </a:xfrm>
          <a:prstGeom prst="roundRect">
            <a:avLst/>
          </a:prstGeom>
          <a:solidFill>
            <a:srgbClr val="CCCCFF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ราชบุรี</a:t>
            </a:r>
          </a:p>
        </p:txBody>
      </p:sp>
      <p:sp>
        <p:nvSpPr>
          <p:cNvPr id="69" name="สี่เหลี่ยมผืนผ้ามุมมน 68"/>
          <p:cNvSpPr/>
          <p:nvPr/>
        </p:nvSpPr>
        <p:spPr>
          <a:xfrm>
            <a:off x="6077796" y="2693575"/>
            <a:ext cx="1266668" cy="454097"/>
          </a:xfrm>
          <a:prstGeom prst="roundRect">
            <a:avLst/>
          </a:prstGeom>
          <a:solidFill>
            <a:srgbClr val="FFFF99"/>
          </a:solidFill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th-TH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จันทบุรี</a:t>
            </a:r>
          </a:p>
        </p:txBody>
      </p:sp>
      <p:sp>
        <p:nvSpPr>
          <p:cNvPr id="70" name="สี่เหลี่ยมผืนผ้ามุมมน 69"/>
          <p:cNvSpPr/>
          <p:nvPr/>
        </p:nvSpPr>
        <p:spPr>
          <a:xfrm>
            <a:off x="7691092" y="2660752"/>
            <a:ext cx="1266668" cy="885349"/>
          </a:xfrm>
          <a:prstGeom prst="roundRect">
            <a:avLst/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พังงา</a:t>
            </a:r>
          </a:p>
          <a:p>
            <a:pPr lvl="0" algn="ctr">
              <a:lnSpc>
                <a:spcPct val="115000"/>
              </a:lnSpc>
            </a:pPr>
            <a:r>
              <a:rPr lang="th-TH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ชุมพร</a:t>
            </a:r>
            <a:endParaRPr lang="th-TH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เครื่องหมายบั้ง 70"/>
          <p:cNvSpPr/>
          <p:nvPr/>
        </p:nvSpPr>
        <p:spPr>
          <a:xfrm>
            <a:off x="1494499" y="1124122"/>
            <a:ext cx="504056" cy="527478"/>
          </a:xfrm>
          <a:prstGeom prst="chevron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028" name="Picture 4" descr="http://haamor.com/media/images/articlepics/%E0%B9%82%E0%B8%A3%E0%B8%84%E0%B8%AB%E0%B8%B1%E0%B8%A7%E0%B9%83%E0%B8%88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464" y="4155927"/>
            <a:ext cx="1785422" cy="987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오각형 7"/>
          <p:cNvSpPr/>
          <p:nvPr/>
        </p:nvSpPr>
        <p:spPr>
          <a:xfrm>
            <a:off x="29429" y="343814"/>
            <a:ext cx="1347593" cy="353943"/>
          </a:xfrm>
          <a:prstGeom prst="homePlate">
            <a:avLst>
              <a:gd name="adj" fmla="val 23301"/>
            </a:avLst>
          </a:prstGeom>
          <a:solidFill>
            <a:srgbClr val="FF6600"/>
          </a:solidFill>
          <a:ln>
            <a:noFill/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348" tIns="58674" rIns="174445" bIns="58674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 </a:t>
            </a:r>
            <a:r>
              <a:rPr lang="en-US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ko-KR" alt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630" y="375888"/>
            <a:ext cx="771831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ลดและชะลออัตราการป่วยและอัตราตายด้วยโรคหัวใจ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และหลอด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เลือด กลุ่มเป้าหมาย 15 จังหวัด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3" name="กลุ่ม 42"/>
          <p:cNvGrpSpPr/>
          <p:nvPr/>
        </p:nvGrpSpPr>
        <p:grpSpPr>
          <a:xfrm>
            <a:off x="2123728" y="684684"/>
            <a:ext cx="5563666" cy="238076"/>
            <a:chOff x="2104678" y="627534"/>
            <a:chExt cx="5563666" cy="238076"/>
          </a:xfrm>
        </p:grpSpPr>
        <p:cxnSp>
          <p:nvCxnSpPr>
            <p:cNvPr id="8" name="ตัวเชื่อมต่อตรง 7"/>
            <p:cNvCxnSpPr/>
            <p:nvPr/>
          </p:nvCxnSpPr>
          <p:spPr>
            <a:xfrm flipV="1">
              <a:off x="2104678" y="627534"/>
              <a:ext cx="5563666" cy="179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ลูกศรเชื่อมต่อแบบตรง 9"/>
            <p:cNvCxnSpPr/>
            <p:nvPr/>
          </p:nvCxnSpPr>
          <p:spPr>
            <a:xfrm>
              <a:off x="2104678" y="649586"/>
              <a:ext cx="0" cy="21602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ลูกศรเชื่อมต่อแบบตรง 10"/>
            <p:cNvCxnSpPr/>
            <p:nvPr/>
          </p:nvCxnSpPr>
          <p:spPr>
            <a:xfrm>
              <a:off x="4644008" y="645468"/>
              <a:ext cx="0" cy="21602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ลูกศรเชื่อมต่อแบบตรง 11"/>
            <p:cNvCxnSpPr/>
            <p:nvPr/>
          </p:nvCxnSpPr>
          <p:spPr>
            <a:xfrm>
              <a:off x="7668344" y="627534"/>
              <a:ext cx="0" cy="21602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402932" y="932285"/>
            <a:ext cx="1406968" cy="374571"/>
          </a:xfrm>
          <a:prstGeom prst="roundRect">
            <a:avLst/>
          </a:prstGeom>
          <a:solidFill>
            <a:srgbClr val="FFCCFF"/>
          </a:solidFill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3467" y="937692"/>
            <a:ext cx="1406968" cy="374571"/>
          </a:xfrm>
          <a:prstGeom prst="round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สถานบริการ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937692"/>
            <a:ext cx="2376264" cy="34051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เครือข่าย/องค์กรหัวใจดี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6" name="กลุ่ม 15"/>
          <p:cNvGrpSpPr/>
          <p:nvPr/>
        </p:nvGrpSpPr>
        <p:grpSpPr>
          <a:xfrm>
            <a:off x="6085236" y="1398164"/>
            <a:ext cx="2928018" cy="2264558"/>
            <a:chOff x="165609" y="1455264"/>
            <a:chExt cx="4334384" cy="2082777"/>
          </a:xfrm>
        </p:grpSpPr>
        <p:sp>
          <p:nvSpPr>
            <p:cNvPr id="17" name="직사각형 10"/>
            <p:cNvSpPr/>
            <p:nvPr/>
          </p:nvSpPr>
          <p:spPr bwMode="auto">
            <a:xfrm>
              <a:off x="165609" y="1455264"/>
              <a:ext cx="4334384" cy="2082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8920" tIns="248920" rIns="248920" bIns="3093719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ko-KR" altLang="en-US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619" y="1568764"/>
              <a:ext cx="4262374" cy="254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th-TH" sz="1200" kern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355086" y="1398165"/>
            <a:ext cx="2964203" cy="2415537"/>
            <a:chOff x="4644008" y="1475003"/>
            <a:chExt cx="4392487" cy="2251431"/>
          </a:xfrm>
        </p:grpSpPr>
        <p:sp>
          <p:nvSpPr>
            <p:cNvPr id="21" name="직사각형 57"/>
            <p:cNvSpPr/>
            <p:nvPr/>
          </p:nvSpPr>
          <p:spPr bwMode="auto">
            <a:xfrm>
              <a:off x="4644008" y="1475003"/>
              <a:ext cx="4392487" cy="2110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8920" tIns="248920" rIns="248920" bIns="3093719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ko-KR" altLang="en-US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4644009" y="1589276"/>
              <a:ext cx="4290592" cy="213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latinLnBrk="0">
                <a:buFontTx/>
                <a:buChar char="-"/>
              </a:pP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การสื่อสารเตือนภัย รณรงค์ เพื่อสร้างความตระหนักโรค</a:t>
              </a:r>
              <a:r>
                <a:rPr lang="en-US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CVD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ผ่านช่องทางต่างๆ เช่น   สื่อท้องถิ่น สื่อบุคคล </a:t>
              </a:r>
            </a:p>
            <a:p>
              <a:pPr marL="171450" indent="-171450" latinLnBrk="0">
                <a:buFontTx/>
                <a:buChar char="-"/>
              </a:pP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การสร้างสภาพแวดล้อมให้เอื้อต่อการมีสุขภาพดี เช่น สถานที่ออกกำลังกาย ผ่านตำบลจัดการสุขภาพ</a:t>
              </a:r>
            </a:p>
            <a:p>
              <a:pPr latinLnBrk="0">
                <a:buFontTx/>
                <a:buChar char="-"/>
              </a:pP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สังเกตสัญญาณเตือนของโรคหัวใจขาด</a:t>
              </a:r>
            </a:p>
            <a:p>
              <a:pPr latinLnBrk="0"/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เลือดและโรคหลอดเลือดสมอง</a:t>
              </a:r>
            </a:p>
            <a:p>
              <a:pPr latinLnBrk="0"/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ในกลุ่มเสี่ยงสูง</a:t>
              </a:r>
            </a:p>
            <a:p>
              <a:pPr latinLnBrk="0">
                <a:buFontTx/>
                <a:buChar char="-"/>
              </a:pP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การติดตามเยี่ยมบ้านโดย </a:t>
              </a:r>
              <a:r>
                <a:rPr lang="th-TH" sz="1200" kern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จนท.สธ.</a:t>
              </a:r>
              <a:endParaRPr lang="th-TH" sz="1200" kern="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atinLnBrk="0"/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ร่วมกับ </a:t>
              </a:r>
              <a:r>
                <a:rPr lang="th-TH" sz="1200" kern="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อส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ม. (ในกลุ่มเสี่ยงสูง)</a:t>
              </a:r>
            </a:p>
            <a:p>
              <a:pPr latinLnBrk="0"/>
              <a:endParaRPr kumimoji="0" lang="th-TH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3405260" y="1404765"/>
            <a:ext cx="2583658" cy="2257956"/>
            <a:chOff x="165609" y="1455264"/>
            <a:chExt cx="4334384" cy="2076705"/>
          </a:xfrm>
        </p:grpSpPr>
        <p:sp>
          <p:nvSpPr>
            <p:cNvPr id="24" name="직사각형 10"/>
            <p:cNvSpPr/>
            <p:nvPr/>
          </p:nvSpPr>
          <p:spPr bwMode="auto">
            <a:xfrm>
              <a:off x="165609" y="1455264"/>
              <a:ext cx="4334384" cy="2076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8920" tIns="248920" rIns="248920" bIns="3093719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ko-KR" altLang="en-US" sz="35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7619" y="1568764"/>
              <a:ext cx="4262374" cy="127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- </a:t>
              </a: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ประเมิน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CVD Risk </a:t>
              </a: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ใน</a:t>
              </a: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th-TH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ผู้ป่วย</a:t>
              </a:r>
              <a:r>
                <a:rPr lang="en-US" sz="1200" kern="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DM HT</a:t>
              </a: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-</a:t>
              </a:r>
              <a:r>
                <a:rPr kumimoji="0" lang="th-TH" sz="12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การ</a:t>
              </a: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จัดบริการตามความเสี่ยง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kumimoji="0" lang="th-TH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      </a:t>
              </a:r>
              <a:r>
                <a:rPr lang="en-US" sz="1200" kern="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 2"/>
                </a:rPr>
                <a:t>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ปรับเปลี่ยน</a:t>
              </a:r>
              <a:r>
                <a:rPr lang="th-TH" sz="1200" kern="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พฤติกรรมตามความ</a:t>
              </a:r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เสี่ยงแบบเข้มข้นหรือแบบรีบด่วน</a:t>
              </a:r>
              <a:endParaRPr kumimoji="0" lang="th-TH" sz="12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 latinLnBrk="0"/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     </a:t>
              </a:r>
              <a:r>
                <a:rPr lang="en-US" sz="1200" kern="0" dirty="0">
                  <a:latin typeface="Tahoma" pitchFamily="34" charset="0"/>
                  <a:ea typeface="Tahoma" pitchFamily="34" charset="0"/>
                  <a:cs typeface="Tahoma" pitchFamily="34" charset="0"/>
                  <a:sym typeface="Wingdings 2"/>
                </a:rPr>
                <a:t></a:t>
              </a:r>
              <a:r>
                <a:rPr kumimoji="0" lang="th-TH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การดูแล รักษาตามกลุ่มเสี่ยงและให้ยาตามข้อบ่งชี้</a:t>
              </a:r>
            </a:p>
            <a:p>
              <a:pPr lvl="0" latinLnBrk="0"/>
              <a:r>
                <a:rPr lang="th-TH" sz="1200" kern="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รายงานผลการดำเนินงาน</a:t>
              </a:r>
              <a:endParaRPr lang="en-US" sz="1200" b="1" u="sng" kern="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" name="สี่เหลี่ยมผืนผ้า 25"/>
          <p:cNvSpPr/>
          <p:nvPr/>
        </p:nvSpPr>
        <p:spPr>
          <a:xfrm>
            <a:off x="6106708" y="1475403"/>
            <a:ext cx="29065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ค้นหา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กลุ่มเสี่ยง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*ในองค์กร </a:t>
            </a:r>
          </a:p>
          <a:p>
            <a:pPr marL="285750" indent="-285750">
              <a:buFontTx/>
              <a:buChar char="-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จัดกิจกรรมลดเสี่ยง ในองค์กร</a:t>
            </a:r>
          </a:p>
          <a:p>
            <a:pPr marL="285750" indent="-285750">
              <a:buFontTx/>
              <a:buChar char="-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รายงานผลการ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ดำเนินงาน/สรุปผลรายงานการดำเนินงานฯ</a:t>
            </a:r>
          </a:p>
          <a:p>
            <a:pPr marL="285750" indent="-285750">
              <a:buFontTx/>
              <a:buChar char="-"/>
            </a:pP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6299457" y="2405334"/>
            <a:ext cx="2548219" cy="1174790"/>
          </a:xfrm>
          <a:prstGeom prst="roundRect">
            <a:avLst/>
          </a:prstGeom>
          <a:solidFill>
            <a:srgbClr val="99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*กลุ่มเสี่ยง คือ กลุ่มที่มีปัจจัยเสี่ยง 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BMI</a:t>
            </a:r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≥</a:t>
            </a:r>
            <a:r>
              <a:rPr lang="en-US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 </a:t>
            </a:r>
            <a:endParaRPr lang="th-TH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Tx/>
              <a:buChar char="-"/>
            </a:pP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รอบ</a:t>
            </a: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เอว ช. </a:t>
            </a:r>
            <a:r>
              <a:rPr lang="en-US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90 </a:t>
            </a:r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cm  </a:t>
            </a: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ญ. </a:t>
            </a:r>
            <a:r>
              <a:rPr lang="en-US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 </a:t>
            </a:r>
            <a:r>
              <a:rPr lang="en-US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cm</a:t>
            </a:r>
            <a:endParaRPr lang="th-TH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Tx/>
              <a:buChar char="-"/>
            </a:pP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ออก</a:t>
            </a: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กำลัง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กาย</a:t>
            </a:r>
            <a:r>
              <a:rPr lang="en-US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&lt; 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นาทีต่อวัน 3 วัน ต่อ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สัปดาห์</a:t>
            </a:r>
            <a:endParaRPr lang="th-TH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Tx/>
              <a:buChar char="-"/>
            </a:pP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รับประทาน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อาหารเค็มและไขมันสูง</a:t>
            </a:r>
          </a:p>
          <a:p>
            <a:pPr marL="171450" indent="-171450">
              <a:buFontTx/>
              <a:buChar char="-"/>
            </a:pP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สูบบุหรี่</a:t>
            </a:r>
            <a:endParaRPr lang="th-TH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383" y="3794431"/>
            <a:ext cx="1375040" cy="307777"/>
          </a:xfrm>
          <a:prstGeom prst="rect">
            <a:avLst/>
          </a:prstGeom>
          <a:solidFill>
            <a:srgbClr val="CCFF99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สิ่งสนับสนุน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379518" y="4183068"/>
            <a:ext cx="5609399" cy="707886"/>
          </a:xfrm>
          <a:prstGeom prst="rect">
            <a:avLst/>
          </a:prstGeom>
          <a:solidFill>
            <a:srgbClr val="FFFF99"/>
          </a:solidFill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สนับสนุน</a:t>
            </a:r>
            <a:r>
              <a:rPr lang="th-TH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คู่มือและโปสเตอร์การ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CVD </a:t>
            </a:r>
            <a:r>
              <a:rPr lang="en-US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risk </a:t>
            </a:r>
            <a:r>
              <a:rPr lang="th-TH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ในผู้ป่วย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DM/HT 	   </a:t>
            </a:r>
            <a:endParaRPr lang="th-TH" sz="1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latinLnBrk="0">
              <a:defRPr/>
            </a:pPr>
            <a:r>
              <a:rPr lang="th-TH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สนับสนุนโปรแกรม/อบรมการใช้โปรแกรมคัด</a:t>
            </a:r>
            <a:r>
              <a:rPr lang="th-TH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กรอง </a:t>
            </a:r>
            <a:r>
              <a:rPr lang="en-US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CVD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risk 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pPr lvl="0" latinLnBrk="0">
              <a:defRPr/>
            </a:pPr>
            <a:r>
              <a:rPr lang="th-TH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สนับสนุน</a:t>
            </a:r>
            <a:r>
              <a:rPr lang="th-TH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คู่มือให้เกิดการจัดการตนเองของกลุ่มเสี่ยงต่อ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CVD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สำหรับ </a:t>
            </a:r>
            <a:r>
              <a:rPr lang="th-TH" sz="1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อส</a:t>
            </a:r>
            <a:r>
              <a:rPr lang="th-TH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ม. 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1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lvl="0" latinLnBrk="0">
              <a:defRPr/>
            </a:pPr>
            <a:r>
              <a:rPr lang="th-TH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แบบรายงาน</a:t>
            </a:r>
            <a:r>
              <a:rPr lang="th-TH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</a:t>
            </a:r>
            <a:r>
              <a:rPr lang="th-TH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 </a:t>
            </a:r>
            <a:r>
              <a:rPr lang="en-US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endParaRPr lang="th-TH" sz="1000" b="1" u="sng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6106708" y="3745575"/>
            <a:ext cx="3001668" cy="1200329"/>
          </a:xfrm>
          <a:prstGeom prst="rect">
            <a:avLst/>
          </a:prstGeom>
          <a:solidFill>
            <a:srgbClr val="FFCCFF"/>
          </a:solidFill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สนับสนุนคู่มือดำเนินงานองค์กรหัวใจดีให้กับผู้ประสานงานหลักของ </a:t>
            </a:r>
            <a:r>
              <a:rPr lang="th-TH" sz="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สคร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./</a:t>
            </a:r>
            <a:r>
              <a:rPr lang="th-TH" sz="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./เทศบาล</a:t>
            </a:r>
            <a:endParaRPr lang="en-US" sz="900" b="1" u="sng" dirty="0" smtClean="0">
              <a:solidFill>
                <a:srgbClr val="66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atinLnBrk="0">
              <a:defRPr/>
            </a:pP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การประชุมชี้แจง</a:t>
            </a: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ผู้รับผิดชอบหลักของเทศบาลและ </a:t>
            </a:r>
            <a:r>
              <a:rPr lang="th-TH" sz="9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สสจ</a:t>
            </a: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ใน 15 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เทศบาล</a:t>
            </a:r>
            <a:r>
              <a:rPr lang="en-US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endParaRPr lang="en-US" sz="900" b="1" u="sng" dirty="0" smtClean="0">
              <a:solidFill>
                <a:srgbClr val="66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atinLnBrk="0">
              <a:defRPr/>
            </a:pP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จัด</a:t>
            </a: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อบรมให้ความรู้กับกลุ่ม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เสี่ยง</a:t>
            </a:r>
            <a:r>
              <a:rPr lang="en-US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 </a:t>
            </a: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เทศบาลและชุดเครื่องมือสนับสนุน</a:t>
            </a: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กลุ่มเสี่ยงในการดำเนินงานองค์กรหัวใจ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ดี	</a:t>
            </a:r>
            <a:endParaRPr lang="th-TH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atinLnBrk="0">
              <a:defRPr/>
            </a:pP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แบบรายงาน</a:t>
            </a:r>
            <a:r>
              <a:rPr lang="th-TH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</a:t>
            </a:r>
            <a:r>
              <a:rPr lang="th-TH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</a:t>
            </a: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n-US" sz="900" b="1" u="sng" dirty="0" smtClean="0">
              <a:solidFill>
                <a:srgbClr val="66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สามเหลี่ยมหน้าจั่ว 37"/>
          <p:cNvSpPr/>
          <p:nvPr/>
        </p:nvSpPr>
        <p:spPr>
          <a:xfrm rot="10800000">
            <a:off x="1998404" y="1314950"/>
            <a:ext cx="182657" cy="99339"/>
          </a:xfrm>
          <a:prstGeom prst="triangle">
            <a:avLst/>
          </a:prstGeom>
          <a:solidFill>
            <a:srgbClr val="FF66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ามเหลี่ยมหน้าจั่ว 39"/>
          <p:cNvSpPr/>
          <p:nvPr/>
        </p:nvSpPr>
        <p:spPr>
          <a:xfrm rot="10800000">
            <a:off x="4606360" y="1316506"/>
            <a:ext cx="182657" cy="99339"/>
          </a:xfrm>
          <a:prstGeom prst="triangle">
            <a:avLst/>
          </a:prstGeom>
          <a:solidFill>
            <a:srgbClr val="CC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สามเหลี่ยมหน้าจั่ว 40"/>
          <p:cNvSpPr/>
          <p:nvPr/>
        </p:nvSpPr>
        <p:spPr>
          <a:xfrm rot="10800000">
            <a:off x="7577739" y="1282117"/>
            <a:ext cx="182657" cy="99339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8492" y="-89"/>
            <a:ext cx="9123633" cy="338554"/>
          </a:xfrm>
          <a:prstGeom prst="rect">
            <a:avLst/>
          </a:prstGeom>
          <a:solidFill>
            <a:srgbClr val="CCECFF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กรอบการ</a:t>
            </a: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ดำเนินงานลดโรคหัวใจและหลอดเลือด (</a:t>
            </a: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CVD) </a:t>
            </a: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ประจำปี</a:t>
            </a: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2559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960" y="3786649"/>
            <a:ext cx="1762848" cy="307777"/>
          </a:xfrm>
          <a:prstGeom prst="homePlat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บทบาทส่วนกลาง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434" y="985317"/>
            <a:ext cx="1334397" cy="307777"/>
          </a:xfrm>
          <a:prstGeom prst="homePlat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บทบาทพื้นที่</a:t>
            </a:r>
            <a:endParaRPr lang="th-TH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AutoShape 4" descr="data:image/jpeg;base64,/9j/4AAQSkZJRgABAQAAAQABAAD/2wCEAAkGBxQSEBAUEBAQEBAVFRIUFQ8PEBAUEBQUFBQWFhYVFBQYHCggGBolHBQUITEhJSkrLi4uFx80ODMsNystLiwBCgoKDg0OGhAQGiwkHyQsLCwsLCwsLCwsLCwsLCwsLCwsLCwsLCwsLCwsLCwsLCwsLCwsLCwsLCwsLCwsLCwsLP/AABEIAMIBAwMBEQACEQEDEQH/xAAbAAEAAQUBAAAAAAAAAAAAAAAAAwECBAUGB//EAEAQAAEDAgIHBQQGCQUBAAAAAAEAAgMEERIhBQYTMUFRYQcicYGRMlKhsRQjQnKywTNic4KSosLR8ENTY9Lh8f/EABoBAQADAQEBAAAAAAAAAAAAAAABAgMEBQb/xAA3EQACAgECAwUHAwMDBQAAAAAAAQIRAwQhBRIxE0FRYXEigZGhscHRMuHwBhRCIzPxU2JykqL/2gAMAwEAAhEDEQA/APc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FMQva4vy4oCqAIAgCAIAgCAIAgCAIAgCAIAgCAIAgCAIAgCAIAgCAIAgCAIAgCA5bXbXBlEzAzDJVOHdjPssB+3JbhyG8+pGGbOsapdT1eG8Mnq5c0toLq/HyX82PFaqrfLK6WR7nzONzIT3r9CN3KwyAXmuTbt9T7aGKGOCxxVRXcZlNrBVRexV1DRy2zy3+FxIUrJNdGzGei00/1Y4/BL6HXP0zpmmgbPNYwkNN520+IYsmhzQWvubjLeunnzxjzPp7jxlpeFZ8vZQ/V5c313RSl7VagfpaeCT7jpI/niULWS70Wn/TuF/om160/wAG2pu1eI/paWZn7N8bx8cK0Wsj3o45/wBO5V+iafra/J0+rutlPWue2AyY2AOc2RhaQCbDPcfVb480cnQ8vWcPzaWnkrfwZvVqcIQBAauv1jpYbiWqgYfd2jS/+EZ/BUllhHqzqxaLUZf0Qb923xJ9E6Whqo9pTytlZexIuCDyc05tPiFMZxkrizPPp8uCXJljTM1WMQgIa2qbFHJI82YxrnuPRoufkobSVsvjxyyTUI9W6R5VT9qtQPbp6dw5NMjCByvc39FwLWS70fVy/p3D/jNr4P8ABs6ftZjy2tJI39nKx/4g1XWsXejln/TmT/DIn6pr6WbWm7TKJ3tGeL78JP4C5aLVY2ck+A6uPRJ+j/NG1ptcqF+6shH7R2zPo+y0WfG+85Z8L1cOuN+5X9LNvTVscmccscg5xva75FaKSfQ4545w2kmvVE6koEAQBAEBQm2ZyHMoDSaR1vooLiSqiLh9iMmR/gWsuR5rKWaEerO7Dw3VZf0436vZfF0cvpLtWhbcQU8kh4Olc2Jh8PaPwCwlrI9yPUw/07ml/uTS9N39l8zma/tKrJbiN0UA/wCJgc7zc+/wAWEtVN9Nj1MXAdLj/UnL1dL5V9TnanS9RI4PkqJ3vBDmudK/uuGYLRezT4LFzk92z0YaXBBcsYJL0Xz8T1HUXXsVGGCqIbU7myZBk35Nf03HhyXfg1HN7Mup8rxThDwXlw7w713x/b6d/id1ddR4RyGvGujaNpiiwvq3DJu9sQO5z+vJvHwXPmzqGy6nr8M4XLVPnntBfPyX3Z41UTuke58jnPe4kue43cSeJXmttu2fawhGEVGKpLoiNQXPRdRNVGRs+nV9mRsG0jjkyAAzErx+EeB5LtwYUlzzPmuKcSlkl/a6fdvZtfRfd+45zXTWh9dNldlOwnZRH02jx7x+Ay53wzZnkfkenw3h8dJj33m+r+y8vr8DnVieiWyyBouVKVlZSUVbOl7N9Yo6KSpkqBIQ9jGsbEA4khxPEgDhvK6cOWOO7PF4loc2rUeSur6s6it7V/8AYpP3ppbfytB/EtHrPBHJi/pz/qZPgvu/waun1v0pWybOmwtdvIp4mABu67nyE4R1uFms+bI6idU+GcP0kefNdebfySot0nq3VOy0hpWmjcc9lUVj3H+A2A8klin/AJyXxJw67TrfTYJPzUV9d2cfVU4jkewOY8NcQJIiHRuA3OaRvBXM1To9rHNzgpNNX3PqvUyNEaWlpZRJTyFj+I3tcPde3c4f4LK0JuDtGWo02LUQ5MitfNeh7DqjrtFWAMfaGp4xE919t5iPHw3jrvXo4s8Z7dGfG8Q4Vl0r5l7UPHw9fD6HVXW55Rwna3pfZ0rIGnvzuu63+3GQT6uwDwuuXVTqPL4nvcA03PneV9I/V/tZ5EV5x9ie26oaMdT6JYGRh8743zbN2EYpJBdjTiyFhgbnyXqYouOLzPheIZ45tc23UU0r8l1f1ZyNN2ciGJ02karZxsF3tp2ue63MvIPwafFcy0vKuabPYnxx5ZrHpYW305tvl+5pNN1ujbYaOilcQLbeaomaD12eI388KznLF0iju02LX3zZ8qXkop/OvyczgHIeiwPUtnU6g1cztIUkYnnDC9xLBNJgIZG59i29iO7uW+CUu0Ss8ri2LFHSZJ8iuutK92ke5L1D4UIAgPH9ZNf61s9RCx0cAjkkjvHGC8hriASXkjMWOQG9efl1GRSa6H12h4RpJ4o5JXJtJ7vb5V9Tka/Sc0/6eeWbpJI4t8m3sPILmlOUurPbxafFi/24pei3+PU7/UfVCgqYBKXSzvGT4Xv2bY38rMsbHgbm48114cOOUb6nz3E+J63BleOlFdzSu17/AMELqqrindDSaEpYnNNi4QOlB5HbnA2xHPnwTmmnUYL+eZZY9NkxLJn1MnfnX/z7TOk1joGP0aXVlE11Vsz3aOJz3tlIOHA5oJaL2JuSOGfHbJFPH7S38jzNHmlDV1gyVC+snSa813/X0PF3Cxs7Jw3tIsR5FeYfbppq10CA9A1c7QHinlhqJLSiKTYVTrE4ww4Gy33m9rOO/jzPZi1G3LJ+8+c13BlzrLhW1rmj9a/HwPNDpFzyXPJe9xJc5xJc4neSTvK53G9z2YZVFKKSpEjakciq8pqsyJoakBzXAgEEEYmgi4NxcEEHwKU0S5Qkmn3m50xrXU1cbY55g9jTezWsZiPAvw2BtwyV55ZzVSOXTaDTaebniW787r0s06yO4EoDWVkpcTbcPgLgXPmQtYo4c+Sy6jqLZHckolsWWtmbEFZHYnZudV9Y5aGVz4g17XANfG+9nAG4sRm0i5z67itcWV43aOLXaHHq4KM9mujXcbuv1j0bUvMtRo6dszrYnQz5E26OaD42utZZcUnco7nDi0OvwR5MWZcq6Wv2f1IIqnQziA6Cvgv9vaBwHkHOPwKqngfc0XlDisValCXlVfZfUm1y1G+iRCeGYywXaC2UAStx5NNwAHC5HAEfKc2n5FzJ7FeHcX/ucnZZI1Lfp02+nzONBsQQSCCCCDYgjcQeBXMe01apnouqHaKW4Yq8lzdzariOW1A3j9YZ8+JXZi1PdP4nzfEOCJ3k0/8A6/j8fDwOW1502Kqumc14dGz6qOxywsvcjndxcb8iFjnk5TvuPS4VgWDTRi+r3fq/wqNJEW4mlwxMuC5oNi5t8wDwuLi6yXmejK2nyvfuO71o7Q/pFMIqZk9M8ubieHtH1YB7rXNN8zh4bgV1ZdTzRqOx4Gh4J2ObnytSVbKu/wAWmq/c1+pWuTqR2znxS0jycTT3nRl29zb7weLeO8Z3vTDncNn0OniXC46hc+Paa91+Xr4P3Pbpfrfq9T96o0dPBLDvfTxysc+LiSxt74P1d7fDdObFH9UHt4FeH67Nth1UWpdzae/r5+ff69ePXMeydj2TwYtIg+5DK71LGf1ldOlV5PceNx6fLpK8ZL7v7HtC9I+KCApdAeD9p1MYtKTnhI2KQDxYGn+Zjl52oj7bPsuD5b00fK19/uc803XMz207Vm01e05LRztlhN+D4ye7Izi135HgfRXx5HB2jm1mkx6rH2c/c/B/zr4nr2kKmPSOjzJBVPpb5iQSmPA8DOOax3c/Ii+V/Qk1lx2nR8dihPRarkyY1Lyq7Xiv55M8tpdba6ncWtq3vDSRZ7mTxmxtk917t6grhWbJHv8AufVz4bpMyt46vwuL+H7Gyqe0OaWMtmpaKY8HSROcPNhcbnzCu9TJqmkcsOCYsc+bHknH0f3o5CqqQ5xcRGy/2YmBrB4NG5YPfc9aPLCPLbfq7fxMcz8h6pykPL4GDUnvX58louhy5H7VhhQJmyoNFTTNc6GJ0jWmxLcNwbXta9ypUW+iM8moxY2lOVWYhFiQciLgg7wRvCqbp3uVDjzKiibZSWQ23pRLm6IWO+qn8I/xrWPQ4cr9pGPEVVmsWbCN5aSCCObSCCPIqjR0Y8ldOhlNN9yzo607JaaXA9j7B2FzXYXC7XYSDZw4g2sVKdOys488XHxTXxOtbr+5mcGj6CF/vtiJPwwro/uWukUjx3wWMtsmWcl6/wDJodO6yVFWR9ImLmg3bG0BsbTzDRvPU3OaznknPqd2m0en0q/01T8er/noagzBU5ToeRFhmKmiryMxpXd7yVl0MJytlwKEovEh5lVospPxLhMUov2ki7a8wCo5SyysvEw6pRPao9H7GI7y1j/dZEy/3nPJH8gXXpI7tnz39Q5U4Y4rxb+h6rddx8sVQFpKgmjzHtSomGu0a+RuKOXFBJwyxi2fAjauI8Fy50uaN+h73C8klp8sYvde0v57jz/TuinUdQ6J/eb7TH++w7neO8HqPBcuTHyuj3dDrI5samvevBmLi6rKj0bRY6QeKUV7RLoWGY8MlNFHkZYXE7yrFHJstuhUogMaq3jzVkZZOqKMKkqj0Hsxl7tSOToz6hw/pW+DvPH4ut4PyZx+khaeccpZR/O5c8urPZwu8cX5L6GOoNSyXciIl0IWH6ubwj/GtI9Diyv2kS6EI+kQ33Y2+t8vjZF1QyP/AE5V4HWabliqIp3AbOopnWOL/Ujx4fPM5cvNWnUk/FHPpVPDKK6xn8n/AD+bHMxSW/ssGj2IScSUzHwUUaPIywuPNSUcmzP0boOoqBeCB8jffyazye4gH1VowlLojmzarDhdZJJPw7/giml9DTUpaJ2YC4Ets9jrgWv7JNt43pKDj1GDU4s6bxu6NfdVNyBx7xVu4zfU7bs2o2SOqTJGyRobE2z2tc3vF5OR+6FtgSbdnk8Wyygocrrr09xpdao2NrZ2xMaxjXNaGRtAF8Db2A63WeRLmdHfoZSenjKbt9bfqdDoXULHCZKuR0BIuGNwXY3eTIXDLw4ceQ0jgtXI4NRxflny4Vzee+/ocnpKKJkrmwSumjGQkcwNxHjYXzHXK/JYSST2PVwynKCeRU/DqYqg1PZOx2lwUMjzvlmcR91jWsHxD126ZVGz5fjU+bOo+CXz3O9Dl0njUVulkUWuKgtRwfa/ATQskb7UM0b79HBzPxFnosNQvZvwPX4NJLO4v/JNfc4zWu8zKgkfoXw1ETjxgrGjG0dBKQfMrHJun5b+5noaGscof9ycX/5Q6fI48LnPZKFAd3obs/Do2S1FRZjmtfhhAHdIvnI7p0810x09q2zw9Rxhxk4Y4bp1v+F+TZ01JohjhGDTyPJA78jpbk5WxElo+CulhWxyzycSmud8yXkq/c02v+rcUDGTU7dm0uwPjBJbcgkObfd7JFuoWebGoq0dnC9dkyyePI72tM4lc57RjVfBWiY5e4sYVJVHcdmj+/UjpEfQv/utsHeeXxb9MPf9jndNttVVI/5pfi8lYz/Uz09M7ww9F9DDCqdBZPuRFZdDHafq5vBn4lrE4cr9pEcDyCCMiCCD1GYUM0jTVHRacYHbOoZ7E7RiA4SNtiaf4R5tKT8SullV4n1j9DWNWZ2okUFjf6k6FbVVQbJnFG3aPHvZgNZ4En0BWuGHNLc4OI6p6fDcer2X5N/rTrnNDO+CmbHEyKzLlgJJsDZo3NaL2GXBaZMzi+WPccGi4Zjy4llytty36/zc47TOl5aqQSTFpcGhgwizbAk7r77krCc3J2z19Pp8enjyw6XZgKpuY4PePirdxj3s9J7M47U8zvelt5NY3/sV04OjPC4vK8kV5fdm10Jq22OeWomtJO+SR7RvbGHOJFub7Wz4cOZtHHT5mc+o1sp444obRSSfn+xxutmtT6pxjZiipwbYDk95B3yf9fXPdhkyuW3cezodBDAud7y8fD0/JzaxPRF0JPfdR4Nlo+kZax2bXnxkvIfi5ejiVQSPjtdLn1E5ef02Oga5aHFRdiQii1zkJo5/Xem2uj6tlrnZOcB1j74+LQs8quDR2aGfJqIS8/rscFFpJjtEkPaMX0NzGvAu84JdkWn9UO2J/eWHMuz38D0XglHXXF7c9teqv49TgAuU+hCA9e0F9fomNu/FTvi/ha6P8l3Q9rH7j5LVf6WucvCSf3OF0DqbUTPYZYzBFdpc6TJ5G8hrN9/Gy5oYZPqe3quJ4ccWoPmfl097Nn2kadbIW08Tg7A7FI4G4DwCAy/MXN+WXVXzzv2Uc3CdJKF5Zd6penicMsD2jHrPZHirRMc3QhjKlmcWdj2dygTTAkC7G262d/6tMPVnDxNXji/M1esgtWVP7Qn1AP5rOf6mdujd4IehrlU6bLJzkiIn0MJrC52Ecd/lxWsUefmlRJo1jXSMa8kNLgDz3/BK3JUmotrqdTTUbxSVsUgP1TmSscRkd9y3oQ0+pSnytMr2kXmxzj32maJixZ6aJFBY3uqGnxRzuc9pfG9uB4bbELG4cL77Z5dVpiycjs4dfpP7nHyp01ujujNo7SLrHZvlt9oPinsM7A5F1ulwum8eQ8Pl1uiXel7mvucLrjoIUczWxuLontLm4rFzbGxaTx4Z9Vz5cfIz29Bq3qcbcluupoFmdxjxlWMYnqepZEWjmvIy+ukPgHO/Jq6cW0D5/iHt6pxXkjV6s64SSVlpyBHNZrGj2Y3D2QPG5BPEkKmPK3LfvOvWcOhDBePrHr5+Pw+hidoOh9lMJmC0cxOK25su8/xC58Q5VzQp34m3CtT2mPs5dY/T9jk1ieqXxRY3NaN7iGjxcbfmlWHLlTfge+aPns0DgAAPAZL0UfHZI27NrFKrWc7iThykrRa9yBGFWyDC4OzBBBHQiyqzWCd2jxPR1Tsnx0k4IaJJoi/gYqlojcT0Dgx48+S4ls+V/wAs+kyR7SLzwe9J++O/0tGjliLHOY4Wc1zmuHJzTY/ELFqtj0YyUkpLo9y0lCx6n2a1GKhw+5LI31s/+tdmD9J8txiFai/FL8fY09Pr3IyqkZUsZsQ98d4mkOZhcW4rEnEMsx6cjRZ2pUzrlwmEsKlib5qT379vkZ+tOrTKtu3pizbEXu0jZzDhc8HcneR6XyY1JXEw0Wunp32WXp81+3keazRuY5zXtLXNNi1wsQRwIXJR9EpKStPYidCX90bzz6K0epjqH7FoDRMo3NxeB/utHE5I50uqLX0z2+1G8eLTb1VXFm8c8H3/AGKbS+83PU5qlG0Wq2LgULls57qIrPoZui9HmxJGZ+A5LdbI8ub5pWQ6R0YW3c0XHEfmoasnHPke/Q2DNZHmmdC5uJzhh2uL7PG44m2V1Dm+WjWOkj2qyJ+41kaxZ6KL7qC5naJ0RLUue2BmMtbiN3BotewFzlc/kVaMHLoYZ9TjwJPI6s6XV3VCaOZk9UWQRxHaEGRpccOYuWnC1vM3W0MTTtnmaviWKeN48Vyctun8fyNRrlpsVVTiZ+iYMDD72d3PtwufgAqZZ80tjr4fpngxVLq93+Dn3uyKzo7G6RjxFXZjFm+g1lnbTmAFhiLHR5s7wa4EGxBGeZ33U9pKqMHo8Usna73dmqB8vBZnYd4NaaeppNjVufHIW2L9m5zcbfZkGG53gG1uYXT2kZRqR4n9jmwZ+0w7q+l93hucKfI9RuPULmPdRtNV4MdZTi1wHYz+4C4fEBXxq5Iw1c+XDJ+74ns1IMl2o+YkbKFWRhIyQpKFsrkCRrqkXVWbxPN9d9CYy57B323Nh9ppzI/sufJGz1tHn7Nq+jOP0jWbaQyWs5waXjhjAs5w8bYvFxXPN27PXwQ7OHJ3Lp6fzYxlU1O67N9JMjjqhLIyNodG/E9waO8HNO/7g9V04JJJ2eHxfDKc4OKbe62/nmcnrDMx9XUOicHRukc5rhexxZnf1JWM6cnR6mlUo4YKezSKUOnKiGN0cUzmMJvYYTY8cJI7t+ilTklSZGXTYcklKcbZhlz5XE9+V53k4nuPiSopss5wxqtkv53G40ToCXG1zwGNGdibuOVuG5XjCjkzaqMotRR1EVABwWhw8xKKLopHMQTaHjd7UbT4tCEqVdDBm1ViO4Ob91x+Sryo1jqJrvMUaoAOB2hLQb4SB81CgrLS1UnGjas0YACr0c/ORyUGW5QTzWcnpvRJiJe0dw7xy6+CpKPedenzV7D9xroysmejEkUFzZaH09NSh4gc1ofYuxMa69t2Zz4lXjOUehy6jS4s9dp3eZFpPTc9RlNM944Myay/3G2BRylLqMWDDgVxil5/uyOm0ZNJ7Mbrc3d0fFSsbKy1eNdHfobei1XdcGRwyzwtHzJVlCjmyauUk0lRt3auxEZxt8bWPqFejlUq6OjGl1RjPsl7fB1/mo5UarUTXeYU2p7x7EoPRzfzCr2aNlrJd6MCbVyob9gO+64fnZV7NmsdZB9bMKWilZ7cUjf3SR6hQ4s2jqMb6S+x0fZ3T4qmR3uR283uH5NPqr4Y+0cvEci7JLxf0PV6aNdR4MmbCJiuYtk4CFbI5AhKMSVihmiZo9K013DqPj/lllJbnVjlseY60aJ2T9o0dxx7w91x4+B+fiufJHvPa0ee1yP3fzyNDdZHfYa0uNgC48mi5UpWUlkUVu6NtR6uTyb2iMc37/QK6xs5Z6yC/Tub6h1QjGchdIeuTfQLRQSOOeqyS769DfU2jGsFmtDRyAAVjn5jJFN0UkORI2nSinMTQU/eH+cFKRWUtitRT95GIy2I/o6ii3MUdTpRHMRmm3qaHMRmmUE8xjVmjg4brg8EaLKV7M4XSmr8kUn1bHPYd2EE26eCxlDwPS0+rjVTZdS6tTv3tEY/WOfoEWNlp66P+Kv5G5o9TW/6jnP6Duj4Zq6gkc09Xkl02N5R6Cjj9mNo62z9VY5ZSt23ZsG0Y5JRHOX/AEZTRDmXx02YRIq57E89GBawVmisZtkbKS+4KKJc6LpNH232RxCyWWihHJRRPObbRNA1oJDQCTvty/8Aq0gjmyz3NqyNaGDZO1qFGySykgje1QSmQPjQuma/SFP7J5H/AD5KkkbY5dxptJ6CEjHB24kix4gqjibwztNUcrT6gsabve+QcvZHnbMrLs0julr5y8jeUeg2RizGNaP1QrpHNLLe7M8UNrXFlNFO0syKejud2QUpFJTKyRZ5DJGEymxUULAiUkWSwxZhSiG9i+oiz8kaIi9iLZKKLWDElEWW7JKFhtPcpQ5i91NZp8VNEKVsi+jjkoL8xb9FHJRRPOTRUrbXPopSKub6IniiByDfgFZUUba7yAw5lVovzFNklCyWCHvBSkVlLYyZKe/irNWUUqKlgaLAZ/5vToLciAsvvVS6dFWxIRZtaSKzB6+q0itjnm9zIDFJSyQBSQVshFghAWFiE2Y9XFdp9VVrYvB7mHM24Hkfy+aqzWOzIDEql7KNizHiEDexPUwXtYXzVmikZFwpyG2G9K2HNbMUw23qpexs0JsbNCLLmMsQpIZJMASLIyI7EeBQWsFiEWTUlPc3O4fNWSKzlRG6HC7P16KKom7Ra+PgboSmW7NQWsrs0FlzKe+5KIcqJXANFm7+JVuhXd7sh2aqXsbNCLJqaPPyUopJ7F7sn9Mgp7yOqKzw8QjQjLuIcCqWsvDFIs2rWWAC0OZsuAUkWXAIQVshFghAW2Qko5t1BNmGY7XaeRseirXca3e6MbCqmgwILMuQd246K76GS6kUAJPGyhFpUkRztuVDLR6FmBQSZrIGlouBuCvSMXJplHUY4XCcqJ7RkbqM8CCo5S3aIjdTkcCoospJlmz4JRNmfHFYAK6VGDdstngxDrwRqyYyownDgeCobIpgUAYEJMlsfcyV+4yb9rcjdAAMznyCrRdSbZHgUFiSOmJFxZSolHNJg07hwPklDmTLS3mhayRr8rEXCmyrW9lmFQTZJCy7h4oisnsbGy0OeytkFiyEWVspAsoBSyCwhNkU8WIdVDRaMqMLCqG1lMKCzIDxhF8+itZSnZG+QndkEslJItZATw81FFnJInZSDjn8lNGbyPuJw1SVsWUkWLILFkFjChNiyEWLITZj1MF8xv4qrReMu4xsKqaWMKCy5rTwv5KSG0SMpTxyU0Vc0TMpgOvippFXNkoapKWVsgBb0QWWOp28reCiiedlhpBwPqnKT2hWGnsb5IkRKdoyMKsUK2UEFVICCwhFiyEiygFLIDFqYrZ8CqtGsJdxCGqDSyVtMeOSnlKOaJmQgf8Aqskijm2X2QrYsgsWQWLILFkJsWShYslCwlCwlCxZKFmO+nzyyCjlLqexe2nA6+KcpDmyQN6KStlbIRYsgsrZALIBZSCtlBAspBVAEIsrZSAgCEBAEJCAICjm3yKiibKNaBuFkoXZVBYQWEAsgFkAsgKWUAWQCyAWQCyAWQCyAWUgrZALIBZAEAQWEFlUIsWUgIAhBVALIBZAVsgKWQCyAWQFEAQBAEAQBCRZAFAFlIFlAFlIFkAQCyAIBZALIAgCAIQEAQBAVsgFkBWyAIAgCAIAgCAIChQBAEBRAEBVAEAQFEJCAIAgCAIAgCAqhBRAEAQFUBVAEAQBAEAQBAEB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571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950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t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แนวทางการดำเนินงานเพื่อลดโอกาสเสี่ยงต่อการเกิดโรคหัวใจและหลอดเลือด </a:t>
            </a:r>
            <a:r>
              <a:rPr lang="th-TH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CVD</a:t>
            </a:r>
            <a:r>
              <a:rPr lang="th-TH" sz="1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)ประจำปีงบประมาณ 2559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395536" y="360768"/>
            <a:ext cx="8424936" cy="1025538"/>
            <a:chOff x="379512" y="0"/>
            <a:chExt cx="8424936" cy="1025538"/>
          </a:xfrm>
        </p:grpSpPr>
        <p:sp>
          <p:nvSpPr>
            <p:cNvPr id="7" name="Text Box 102"/>
            <p:cNvSpPr txBox="1">
              <a:spLocks noChangeArrowheads="1"/>
            </p:cNvSpPr>
            <p:nvPr/>
          </p:nvSpPr>
          <p:spPr bwMode="auto">
            <a:xfrm>
              <a:off x="2251720" y="0"/>
              <a:ext cx="4320480" cy="313055"/>
            </a:xfrm>
            <a:prstGeom prst="rect">
              <a:avLst/>
            </a:prstGeom>
            <a:solidFill>
              <a:sysClr val="window" lastClr="FFFFFF">
                <a:lumMod val="95000"/>
                <a:lumOff val="0"/>
              </a:sys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latinLnBrk="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th-TH" sz="1400" b="1" kern="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ผู้ป่วยเบาหวานและความดันโลหิตสูง ในสถานบริการ</a:t>
              </a:r>
              <a:endParaRPr lang="en-US" sz="11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latinLnBrk="0">
                <a:lnSpc>
                  <a:spcPct val="115000"/>
                </a:lnSpc>
                <a:defRPr/>
              </a:pPr>
              <a:r>
                <a:rPr lang="th-TH" sz="1600" kern="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 </a:t>
              </a:r>
              <a:endParaRPr lang="en-US" sz="11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8" name="AutoShape 110"/>
            <p:cNvCxnSpPr>
              <a:cxnSpLocks noChangeShapeType="1"/>
            </p:cNvCxnSpPr>
            <p:nvPr/>
          </p:nvCxnSpPr>
          <p:spPr bwMode="auto">
            <a:xfrm flipV="1">
              <a:off x="981075" y="349101"/>
              <a:ext cx="6711007" cy="9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AutoShape 111"/>
            <p:cNvCxnSpPr>
              <a:cxnSpLocks noChangeShapeType="1"/>
            </p:cNvCxnSpPr>
            <p:nvPr/>
          </p:nvCxnSpPr>
          <p:spPr bwMode="auto">
            <a:xfrm>
              <a:off x="981075" y="368151"/>
              <a:ext cx="0" cy="1498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112"/>
            <p:cNvCxnSpPr>
              <a:cxnSpLocks noChangeShapeType="1"/>
            </p:cNvCxnSpPr>
            <p:nvPr/>
          </p:nvCxnSpPr>
          <p:spPr bwMode="auto">
            <a:xfrm>
              <a:off x="4376700" y="339576"/>
              <a:ext cx="0" cy="1498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112"/>
            <p:cNvCxnSpPr>
              <a:cxnSpLocks noChangeShapeType="1"/>
            </p:cNvCxnSpPr>
            <p:nvPr/>
          </p:nvCxnSpPr>
          <p:spPr bwMode="auto">
            <a:xfrm>
              <a:off x="7702568" y="347993"/>
              <a:ext cx="0" cy="1498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118"/>
            <p:cNvCxnSpPr>
              <a:cxnSpLocks noChangeShapeType="1"/>
            </p:cNvCxnSpPr>
            <p:nvPr/>
          </p:nvCxnSpPr>
          <p:spPr bwMode="auto">
            <a:xfrm>
              <a:off x="4364663" y="861813"/>
              <a:ext cx="0" cy="16372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118"/>
            <p:cNvCxnSpPr>
              <a:cxnSpLocks noChangeShapeType="1"/>
            </p:cNvCxnSpPr>
            <p:nvPr/>
          </p:nvCxnSpPr>
          <p:spPr bwMode="auto">
            <a:xfrm>
              <a:off x="1490332" y="871868"/>
              <a:ext cx="0" cy="15367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สี่เหลี่ยมผืนผ้า 13"/>
            <p:cNvSpPr>
              <a:spLocks noChangeArrowheads="1"/>
            </p:cNvSpPr>
            <p:nvPr/>
          </p:nvSpPr>
          <p:spPr bwMode="auto">
            <a:xfrm>
              <a:off x="379512" y="528968"/>
              <a:ext cx="2160239" cy="343535"/>
            </a:xfrm>
            <a:prstGeom prst="rect">
              <a:avLst/>
            </a:prstGeom>
            <a:gradFill rotWithShape="0">
              <a:gsLst>
                <a:gs pos="0">
                  <a:srgbClr val="92D050"/>
                </a:gs>
                <a:gs pos="100000">
                  <a:srgbClr val="FFFF00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latinLnBrk="0">
                <a:lnSpc>
                  <a:spcPct val="115000"/>
                </a:lnSpc>
                <a:defRPr/>
              </a:pPr>
              <a:r>
                <a:rPr lang="th-TH" sz="1050" b="1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กลุ่มเสี่ยงปานกลาง</a:t>
              </a:r>
              <a:r>
                <a:rPr lang="en-US" sz="1050" b="1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Risk &lt; 20%</a:t>
              </a:r>
              <a:endParaRPr lang="en-US" sz="9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สี่เหลี่ยมผืนผ้า 14"/>
            <p:cNvSpPr>
              <a:spLocks noChangeArrowheads="1"/>
            </p:cNvSpPr>
            <p:nvPr/>
          </p:nvSpPr>
          <p:spPr bwMode="auto">
            <a:xfrm>
              <a:off x="3343583" y="519443"/>
              <a:ext cx="2042160" cy="351155"/>
            </a:xfrm>
            <a:prstGeom prst="rect">
              <a:avLst/>
            </a:prstGeom>
            <a:solidFill>
              <a:srgbClr val="F6882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latinLnBrk="0">
                <a:lnSpc>
                  <a:spcPct val="115000"/>
                </a:lnSpc>
                <a:defRPr/>
              </a:pPr>
              <a:r>
                <a:rPr lang="th-TH" sz="1050" b="1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กลุ่มเสี่ยงสูง</a:t>
              </a:r>
              <a:r>
                <a:rPr lang="en-US" sz="1050" b="1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Risk 20-&lt;30%</a:t>
              </a:r>
            </a:p>
          </p:txBody>
        </p:sp>
        <p:sp>
          <p:nvSpPr>
            <p:cNvPr id="16" name="สี่เหลี่ยมผืนผ้า 15"/>
            <p:cNvSpPr>
              <a:spLocks noChangeArrowheads="1"/>
            </p:cNvSpPr>
            <p:nvPr/>
          </p:nvSpPr>
          <p:spPr bwMode="auto">
            <a:xfrm>
              <a:off x="6428184" y="509918"/>
              <a:ext cx="2376264" cy="343535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B80000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latinLnBrk="0">
                <a:lnSpc>
                  <a:spcPct val="115000"/>
                </a:lnSpc>
                <a:defRPr/>
              </a:pPr>
              <a:r>
                <a:rPr lang="th-TH" sz="1050" b="1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กลุ่มเสี่ยงสูงมาก</a:t>
              </a:r>
              <a:r>
                <a:rPr lang="en-US" sz="1050" b="1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Risk </a:t>
              </a:r>
              <a:r>
                <a:rPr lang="en-US" sz="1050" b="1" u="sng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&gt;</a:t>
              </a:r>
              <a:r>
                <a:rPr lang="en-US" sz="1050" b="1" kern="0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30%</a:t>
              </a:r>
            </a:p>
          </p:txBody>
        </p:sp>
        <p:cxnSp>
          <p:nvCxnSpPr>
            <p:cNvPr id="17" name="AutoShape 118"/>
            <p:cNvCxnSpPr>
              <a:cxnSpLocks noChangeShapeType="1"/>
            </p:cNvCxnSpPr>
            <p:nvPr/>
          </p:nvCxnSpPr>
          <p:spPr bwMode="auto">
            <a:xfrm>
              <a:off x="7702568" y="872503"/>
              <a:ext cx="0" cy="15303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7394" y="1386306"/>
            <a:ext cx="2651132" cy="2886195"/>
          </a:xfrm>
          <a:prstGeom prst="rect">
            <a:avLst/>
          </a:pr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th-TH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</a:t>
            </a:r>
            <a:r>
              <a:rPr lang="en-US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การควบคุมระดับน้ำตาลในเลือดและระดับความดันโลหิตให้อยู่ในเกณฑ์ที่ควบคุมได้</a:t>
            </a:r>
            <a:endParaRPr lang="en-US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th-TH" sz="11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กิจกรรมสำคัญ</a:t>
            </a:r>
            <a:endParaRPr lang="en-US" sz="11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-ให้การดูแลตาม </a:t>
            </a: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CPG </a:t>
            </a:r>
            <a:r>
              <a:rPr lang="en-US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 HT</a:t>
            </a:r>
          </a:p>
          <a:p>
            <a:pPr>
              <a:lnSpc>
                <a:spcPct val="115000"/>
              </a:lnSpc>
            </a:pPr>
            <a:r>
              <a:rPr lang="en-US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ให้ความรู้เรื่องเกี่ยวกับการลดปัจจัยเสี่ยงหลักที่เป็นปัญหารายบุคคล ได้แก่ การควบคุมระดับน้ำตาลและระดับความดันโลหิต ระดับคอ</a:t>
            </a:r>
            <a:r>
              <a:rPr lang="th-TH" sz="11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เรสเตอรอล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รอบเอว การสูบบุหรี่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ได้รับยาตามข้อบ่งชี้ ได้แก่ ยาลดไขมัน ยา </a:t>
            </a: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 HT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ยาลดระดับน้ำตาล ยาแอสไพริน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ติดตามการ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</a:t>
            </a:r>
            <a:r>
              <a:rPr lang="en-US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CVD Risk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 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ปี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2720374" y="1396939"/>
            <a:ext cx="2993121" cy="3279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th-TH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 </a:t>
            </a:r>
            <a:r>
              <a:rPr lang="en-US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การลด/ชะลอโอกาสเสี่ยงต่อการเกิด</a:t>
            </a:r>
            <a:r>
              <a:rPr lang="th-TH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โรค </a:t>
            </a:r>
            <a:r>
              <a:rPr lang="en-US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CVD</a:t>
            </a:r>
            <a:endParaRPr lang="en-US" sz="1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th-TH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1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กิจกรรมสำคัญ</a:t>
            </a:r>
            <a:endParaRPr lang="en-US" sz="11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lnSpc>
                <a:spcPct val="115000"/>
              </a:lnSpc>
              <a:buFontTx/>
              <a:buChar char="-"/>
            </a:pP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การดูแลตาม </a:t>
            </a: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CPG </a:t>
            </a:r>
            <a:r>
              <a:rPr lang="en-US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DM HT</a:t>
            </a:r>
          </a:p>
          <a:p>
            <a:pPr marL="171450" indent="-171450">
              <a:lnSpc>
                <a:spcPct val="115000"/>
              </a:lnSpc>
              <a:buFontTx/>
              <a:buChar char="-"/>
            </a:pP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ความรู้เรื่องเกี่ยวกับการลดปัจจัยเสี่ยงที่เป็นปัญหารายบุคคล ได้แก่ การควบคุมระดับน้ำตาลและระดับความดันโลหิต ระดับคอ</a:t>
            </a:r>
            <a:r>
              <a:rPr lang="th-TH" sz="11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เรสเตอรอล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รอบเอว การสูบบุหรี่ 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การ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พบ</a:t>
            </a:r>
            <a:r>
              <a:rPr lang="th-TH" sz="11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ทีมสห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ชาชีพตามปัจจัยเสี่ยงของแต่ละบุคคลเพื่อรับการปรับเปลี่ยนพฤติกรรมอย่างเข้มข้นตามปัจจัยเสี่ยงหลัก เช่น 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สูบบุหรี่             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/ด้าน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โภชนาการ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ด้าน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ยา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/ด้าน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การออกกำลังกาย  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และด้านสุขภาพจิต          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ได้รับยาตามข้อบ่งชี้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ได้แก่ ยา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ลดไขมัน ยา </a:t>
            </a: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 HT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ยาลดระดับน้ำตาล ยา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แอสไพริน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90170">
              <a:lnSpc>
                <a:spcPct val="115000"/>
              </a:lnSpc>
            </a:pPr>
            <a:r>
              <a:rPr lang="en-US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ติดตามการ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</a:t>
            </a:r>
            <a:r>
              <a:rPr lang="en-US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CVD Risk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 </a:t>
            </a: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6-12 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5761814" y="1389965"/>
            <a:ext cx="3274682" cy="3739751"/>
          </a:xfrm>
          <a:prstGeom prst="rect">
            <a:avLst/>
          </a:prstGeom>
          <a:solidFill>
            <a:srgbClr val="FECEC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th-TH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 </a:t>
            </a:r>
            <a:r>
              <a:rPr lang="en-US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การป้องกันการ</a:t>
            </a:r>
            <a:r>
              <a:rPr lang="th-TH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เกิดโรค </a:t>
            </a:r>
            <a:r>
              <a:rPr lang="en-US" sz="12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CVD</a:t>
            </a:r>
          </a:p>
          <a:p>
            <a:pPr>
              <a:lnSpc>
                <a:spcPct val="115000"/>
              </a:lnSpc>
            </a:pPr>
            <a:r>
              <a:rPr lang="th-TH" sz="1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</a:t>
            </a:r>
            <a:r>
              <a:rPr lang="th-TH" sz="11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สำคัญ</a:t>
            </a:r>
            <a:endParaRPr lang="en-US" sz="11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th-TH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ให้การดูแลตาม </a:t>
            </a:r>
            <a:r>
              <a:rPr lang="en-US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CPG DM HT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ให้ความรู้เรื่องเกี่ยวกับการลดปัจจัยเสี่ยงที่เป็นปัญหารายบุคคล ได้แก่ การควบคุมระดับน้ำตาลและระดับความดันโลหิต ระดับคอ</a:t>
            </a:r>
            <a:r>
              <a:rPr lang="th-TH" sz="11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เรสเตอรอล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รอบเอว การสูบบุหรี่ 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พบ</a:t>
            </a:r>
            <a:r>
              <a:rPr lang="th-TH" sz="11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ทีมสห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วิชาชีพตามปัจจัย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เสี่ยงรายบุคคล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เพื่อรับการปรับเปลี่ยนพฤติกรรมอย่างเข้มข้นตามปัจจัย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เสี่ยง 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เช่น  การสูบบุหรี่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ด้านโภชนาการ / ด้านยา /ด้านการออกกำลังกาย 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ด้านสุขภาพจิต </a:t>
            </a:r>
            <a:endParaRPr lang="en-US" sz="11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ได้รับยาตามข้อบ่งชี้ ได้แก่ ยาลดไขมัน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ยา </a:t>
            </a:r>
            <a:r>
              <a:rPr lang="en-US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   HT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ยา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ลดระดับน้ำตาล ยาแอสไพริน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90170">
              <a:lnSpc>
                <a:spcPct val="115000"/>
              </a:lnSpc>
            </a:pP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การ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ปรับเปลี่ยนพฤติกรรมรายบุคคลอย่างเข้มข้น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  </a:t>
            </a:r>
            <a:r>
              <a:rPr lang="th-TH" sz="11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สห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ปัจจัยเสี่ยง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90170">
              <a:lnSpc>
                <a:spcPct val="115000"/>
              </a:lnSpc>
            </a:pP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-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การได้รับการเฝ้า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ระวังอาการเตือนของโรคหัวใจขาดเลือด(</a:t>
            </a: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)และโรคหลอดเลือดสมอง(</a:t>
            </a: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TIA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และส่ง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 </a:t>
            </a: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 plan 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สาขาโรคหัวใจ 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90170">
              <a:lnSpc>
                <a:spcPct val="115000"/>
              </a:lnSpc>
            </a:pPr>
            <a:r>
              <a:rPr lang="en-US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- 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ติดตามการ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</a:t>
            </a:r>
            <a:r>
              <a:rPr lang="en-US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CVD Risk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 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3-6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th-TH" sz="1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US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807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 bwMode="auto">
          <a:xfrm>
            <a:off x="17742" y="1"/>
            <a:ext cx="9144000" cy="555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บทบาทหน้าที่หน่วยงานที่เกี่ยวข้อง</a:t>
            </a:r>
          </a:p>
        </p:txBody>
      </p:sp>
      <p:sp>
        <p:nvSpPr>
          <p:cNvPr id="6" name="ตัวยึดเนื้อหา 9"/>
          <p:cNvSpPr txBox="1">
            <a:spLocks/>
          </p:cNvSpPr>
          <p:nvPr/>
        </p:nvSpPr>
        <p:spPr bwMode="auto">
          <a:xfrm>
            <a:off x="105749" y="1211510"/>
            <a:ext cx="4106211" cy="2431810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kern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  </a:t>
            </a:r>
            <a:r>
              <a:rPr kumimoji="0" lang="th-T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ประสาน/เป็นพี่เลี้ยงให้จังหวัดกลุ่มเป้าหมาย แนะนำให้คำปรึกษา สนับสนุนองค์ความรู้  ขับเคลื่อนให้เกิดการดำเนินงาน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ติดตามความก้าวหน้าของการดำเนินงานทั้งในส่วนของสถานบริการและชุมชน พร้อมทั้งรายงานผลทุก 6 เดือน ให้กับ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สำนักโรคไม่ติดต่อ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ตัวยึดเนื้อหา 2"/>
          <p:cNvSpPr>
            <a:spLocks noGrp="1"/>
          </p:cNvSpPr>
          <p:nvPr>
            <p:ph idx="1"/>
          </p:nvPr>
        </p:nvSpPr>
        <p:spPr>
          <a:xfrm>
            <a:off x="4302811" y="1211511"/>
            <a:ext cx="4788024" cy="236037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h-TH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ชี้แจง/ประสาน/เป็นพี่เลี้ยง/แนะนำให้คำปรึกษา สนับสนุนองค์ความรู้  เพื่อให้เกิดโรคหัวใจและหลอดเลือดให้กับในสถานบริการลูกข่าย (</a:t>
            </a:r>
            <a:r>
              <a:rPr kumimoji="0" lang="th-TH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สสอ</a:t>
            </a:r>
            <a:r>
              <a:rPr kumimoji="0" lang="th-TH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./รพ.ศ./</a:t>
            </a:r>
            <a:r>
              <a:rPr kumimoji="0" lang="th-TH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รพ.ท</a:t>
            </a:r>
            <a:r>
              <a:rPr kumimoji="0" lang="th-TH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kumimoji="0" lang="th-TH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รพช</a:t>
            </a:r>
            <a:r>
              <a:rPr kumimoji="0" lang="th-TH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./รพ.สต/เทศบาล)</a:t>
            </a:r>
          </a:p>
          <a:p>
            <a:pPr lvl="0" latinLnBrk="0">
              <a:spcBef>
                <a:spcPts val="0"/>
              </a:spcBef>
              <a:defRPr/>
            </a:pPr>
            <a:r>
              <a:rPr kumimoji="0" lang="th-TH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-ติดตาม</a:t>
            </a:r>
            <a:r>
              <a:rPr kumimoji="0" lang="th-TH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ความก้าวหน้าของการดำเนินงานทั้งในส่วนของสถานบริการและเทศบาล พร้อมทั้งรายงานผลทุก 6 เดือน ให้กับ </a:t>
            </a:r>
            <a:r>
              <a:rPr kumimoji="0" lang="th-TH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endParaRPr kumimoji="0" lang="th-TH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latinLnBrk="0">
              <a:spcBef>
                <a:spcPts val="0"/>
              </a:spcBef>
              <a:buFontTx/>
              <a:buChar char="-"/>
              <a:defRPr/>
            </a:pPr>
            <a:r>
              <a:rPr lang="th-TH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สรุปผล</a:t>
            </a:r>
            <a:r>
              <a:rPr lang="th-TH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การดำเนินเป็นรูปเล่ม </a:t>
            </a:r>
            <a:endParaRPr kumimoji="0" lang="th-TH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654" y="627534"/>
            <a:ext cx="3600400" cy="408623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สำนักงานป้องกันควบคุมโรค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627534"/>
            <a:ext cx="3456384" cy="408623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286248" y="4071948"/>
            <a:ext cx="4714908" cy="6429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>
              <a:spcBef>
                <a:spcPts val="0"/>
              </a:spcBef>
              <a:buFontTx/>
              <a:buChar char="-"/>
              <a:defRPr/>
            </a:pPr>
            <a:r>
              <a:rPr lang="th-TH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จัดหา</a:t>
            </a:r>
            <a:r>
              <a:rPr lang="th-TH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เทศบาลเข้าร่วมโครงการองค์กรหัวใจ</a:t>
            </a:r>
            <a:r>
              <a:rPr lang="th-TH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ดีจังหวัด</a:t>
            </a:r>
            <a:r>
              <a:rPr lang="th-TH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ละ 1 </a:t>
            </a:r>
            <a:r>
              <a:rPr lang="th-TH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แห่ง</a:t>
            </a:r>
          </a:p>
          <a:p>
            <a:pPr lvl="0" latinLnBrk="0">
              <a:spcBef>
                <a:spcPts val="0"/>
              </a:spcBef>
              <a:defRPr/>
            </a:pPr>
            <a:r>
              <a:rPr lang="th-TH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ร่วมเป็นวิทยากร ร่วมติดตาม</a:t>
            </a:r>
          </a:p>
          <a:p>
            <a:pPr lvl="0" algn="ctr" latinLnBrk="0">
              <a:spcBef>
                <a:spcPts val="0"/>
              </a:spcBef>
              <a:defRPr/>
            </a:pPr>
            <a:endParaRPr lang="th-TH" sz="1400" kern="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6357950" y="3643320"/>
            <a:ext cx="500066" cy="42862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61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73114" cy="55552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ผู้ประสานงานโครงการ</a:t>
            </a:r>
            <a:endParaRPr lang="th-TH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25407" y="616901"/>
            <a:ext cx="8696611" cy="40862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ติดต่อ 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กลุ่มโรคไม่ติดต่อเรื้อรัง  เบอร์โทรศัพท์ 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02-5903987    </a:t>
            </a:r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เบอร์โทรสาร  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02-5903988</a:t>
            </a:r>
            <a:endParaRPr lang="th-TH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194901" y="1102250"/>
            <a:ext cx="6393323" cy="119181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th-TH" sz="16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การดำเนินงานเพื่อลดโรคไต</a:t>
            </a:r>
            <a:r>
              <a:rPr lang="th-TH" sz="16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เรื้อรัง</a:t>
            </a:r>
          </a:p>
          <a:p>
            <a:pPr marL="342900" lvl="0" indent="-342900" latinLnBrk="0">
              <a:buFont typeface="+mj-lt"/>
              <a:buAutoNum type="arabicPeriod"/>
              <a:defRPr/>
            </a:pPr>
            <a:r>
              <a:rPr lang="th-TH" sz="16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นางสาวธิดารัตน์  อภิญญา 	เบอร์โทรศัพท์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087-4935574</a:t>
            </a:r>
          </a:p>
          <a:p>
            <a:pPr marL="342900" lvl="0" indent="-342900" latinLnBrk="0">
              <a:buFont typeface="+mj-lt"/>
              <a:buAutoNum type="arabicPeriod"/>
            </a:pPr>
            <a:r>
              <a:rPr lang="th-TH" sz="16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นางสาว</a:t>
            </a:r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นุชรี  อาบสุวรรณ  	เบอร์โทรศัพท์ 089-6224813</a:t>
            </a:r>
          </a:p>
          <a:p>
            <a:pPr marL="342900" lvl="0" indent="-342900" latinLnBrk="0">
              <a:buFont typeface="+mj-lt"/>
              <a:buAutoNum type="arabicPeriod"/>
            </a:pPr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นางสาว</a:t>
            </a:r>
            <a:r>
              <a:rPr lang="th-TH" sz="1600" kern="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ณัฐ</a:t>
            </a:r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ธิดา ชำนิยันต์   	เบอร์โทรศัพท์ 094-6075577</a:t>
            </a:r>
          </a:p>
        </p:txBody>
      </p:sp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179512" y="2415251"/>
            <a:ext cx="6408712" cy="119181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th-TH" sz="16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การดำเนินงานเพื่อลดโรคหัวใจและหลอด</a:t>
            </a:r>
            <a:r>
              <a:rPr lang="th-TH" sz="16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เลือด</a:t>
            </a:r>
            <a:endParaRPr lang="th-TH" sz="1600" b="1" kern="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latinLnBrk="0"/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นาง</a:t>
            </a:r>
            <a:r>
              <a:rPr lang="th-TH" sz="1600" kern="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ณัฐธิวรรณ</a:t>
            </a:r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พันธ์มุง 	</a:t>
            </a:r>
            <a:r>
              <a:rPr lang="th-TH" sz="16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เบอร์</a:t>
            </a:r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โทรศัพท์ 086-4099794</a:t>
            </a:r>
          </a:p>
          <a:p>
            <a:pPr lvl="0" latinLnBrk="0"/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นางสาวหทัยชนก  </a:t>
            </a:r>
            <a:r>
              <a:rPr lang="th-TH" sz="1600" kern="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ไชยวรรณ</a:t>
            </a:r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	</a:t>
            </a:r>
            <a:r>
              <a:rPr lang="th-TH" sz="16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เบอร์</a:t>
            </a:r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โทรศัพท์ 089-8463900</a:t>
            </a:r>
          </a:p>
          <a:p>
            <a:pPr lvl="0" latinLnBrk="0"/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นางสาววิภารัตน์  คำภา  	</a:t>
            </a:r>
            <a:r>
              <a:rPr lang="th-TH" sz="16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เบอร์</a:t>
            </a:r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โทรศัพท์ 086-8990139</a:t>
            </a:r>
          </a:p>
        </p:txBody>
      </p:sp>
      <p:sp>
        <p:nvSpPr>
          <p:cNvPr id="8" name="มนมุมสี่เหลี่ยมผืนผ้าด้านทแยงมุม 7"/>
          <p:cNvSpPr/>
          <p:nvPr/>
        </p:nvSpPr>
        <p:spPr>
          <a:xfrm>
            <a:off x="179512" y="3723878"/>
            <a:ext cx="6408712" cy="1191816"/>
          </a:xfrm>
          <a:prstGeom prst="round2DiagRect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th-TH" sz="16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การดำเนินงานใน</a:t>
            </a:r>
            <a:r>
              <a:rPr lang="th-TH" sz="16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เทศบาล</a:t>
            </a:r>
          </a:p>
          <a:p>
            <a:pPr marL="265113" lvl="0" indent="-265113" latinLnBrk="0">
              <a:buFontTx/>
              <a:buAutoNum type="arabicPeriod"/>
            </a:pPr>
            <a:r>
              <a:rPr lang="th-TH" sz="16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นางเพชรา</a:t>
            </a:r>
            <a:r>
              <a:rPr lang="th-TH" sz="1600" kern="0" dirty="0" err="1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ภรณ์</a:t>
            </a:r>
            <a:r>
              <a:rPr lang="th-TH" sz="16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วุฒิวงศ์ชัย  	    เบอร์โทรศัพท์ 087-0894054</a:t>
            </a:r>
          </a:p>
          <a:p>
            <a:pPr marL="265113" lvl="0" indent="-265113" latinLnBrk="0">
              <a:buFontTx/>
              <a:buAutoNum type="arabicPeriod"/>
            </a:pPr>
            <a:r>
              <a:rPr lang="th-TH" sz="16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นางสาว</a:t>
            </a:r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นุชรี  อาบสุวรรณ  	 </a:t>
            </a:r>
            <a:r>
              <a:rPr lang="th-TH" sz="16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เบอร์</a:t>
            </a:r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โทรศัพท์ 089-6224813</a:t>
            </a:r>
          </a:p>
          <a:p>
            <a:pPr marL="265113" lvl="0" indent="-265113" latinLnBrk="0">
              <a:buFontTx/>
              <a:buAutoNum type="arabicPeriod"/>
            </a:pPr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นางสาว</a:t>
            </a:r>
            <a:r>
              <a:rPr lang="th-TH" sz="1600" kern="0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ณัฐ</a:t>
            </a:r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สุดา  แสงสุวรรณโต  </a:t>
            </a:r>
            <a:r>
              <a:rPr lang="th-TH" sz="1600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เบอร์</a:t>
            </a:r>
            <a:r>
              <a:rPr lang="th-TH" sz="1600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โทรศัพท์ 081-3564905</a:t>
            </a:r>
            <a:endParaRPr lang="th-TH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4098" name="Picture 2" descr="http://www.kidney-support.org/uploads/allimg/130124/5-130124091RN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02250"/>
            <a:ext cx="1011133" cy="856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7272984" y="1987090"/>
            <a:ext cx="1081772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CKD</a:t>
            </a:r>
            <a:endParaRPr lang="th-TH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7238468" y="3085590"/>
            <a:ext cx="1081772" cy="442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CVD</a:t>
            </a:r>
            <a:endParaRPr lang="th-TH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http://tinypic.com/fvk7xv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3454" y="2546517"/>
            <a:ext cx="750194" cy="50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7081670" y="4577140"/>
            <a:ext cx="1464399" cy="3745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latinLnBrk="0">
              <a:defRPr/>
            </a:pPr>
            <a:r>
              <a:rPr lang="th-TH" sz="16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องค์กร</a:t>
            </a:r>
            <a:r>
              <a:rPr lang="th-TH" sz="1600" b="1" kern="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หัวใจ</a:t>
            </a:r>
            <a:r>
              <a:rPr lang="th-TH" sz="1600" b="1" kern="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</a:t>
            </a:r>
            <a:endParaRPr lang="th-TH" sz="1600" b="1" kern="0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2" name="Picture 6" descr="http://www.thaihealth.or.th/data/content/25693/cms/e_bfhjrvwx23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515" y="3803340"/>
            <a:ext cx="1127241" cy="705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2753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5"/>
          <p:cNvSpPr txBox="1">
            <a:spLocks/>
          </p:cNvSpPr>
          <p:nvPr/>
        </p:nvSpPr>
        <p:spPr>
          <a:xfrm>
            <a:off x="100768" y="241503"/>
            <a:ext cx="3315172" cy="364771"/>
          </a:xfrm>
          <a:prstGeom prst="roundRect">
            <a:avLst/>
          </a:prstGeom>
          <a:solidFill>
            <a:srgbClr val="CCFF99"/>
          </a:solidFill>
          <a:ln w="28575">
            <a:solidFill>
              <a:srgbClr val="FF0066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altLang="ko-KR" sz="2000" b="1" cap="all" dirty="0" smtClean="0">
                <a:ln w="9000" cmpd="sng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กลุ่มโรคไม่ติดต่อเรื้อรัง</a:t>
            </a:r>
            <a:endParaRPr lang="ko-KR" alt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Tahoma" pitchFamily="34" charset="0"/>
              <a:ea typeface="HY헤드라인M" pitchFamily="18" charset="-127"/>
              <a:cs typeface="Tahoma" pitchFamily="34" charset="0"/>
            </a:endParaRPr>
          </a:p>
        </p:txBody>
      </p:sp>
      <p:grpSp>
        <p:nvGrpSpPr>
          <p:cNvPr id="1024" name="กลุ่ม 1023"/>
          <p:cNvGrpSpPr/>
          <p:nvPr/>
        </p:nvGrpSpPr>
        <p:grpSpPr>
          <a:xfrm>
            <a:off x="3563888" y="947982"/>
            <a:ext cx="2232248" cy="1766643"/>
            <a:chOff x="3491880" y="587942"/>
            <a:chExt cx="2232248" cy="1766643"/>
          </a:xfrm>
        </p:grpSpPr>
        <p:grpSp>
          <p:nvGrpSpPr>
            <p:cNvPr id="2" name="กลุ่ม 1"/>
            <p:cNvGrpSpPr/>
            <p:nvPr/>
          </p:nvGrpSpPr>
          <p:grpSpPr>
            <a:xfrm>
              <a:off x="3779912" y="587942"/>
              <a:ext cx="1205328" cy="1271264"/>
              <a:chOff x="3779912" y="587942"/>
              <a:chExt cx="1205328" cy="1271264"/>
            </a:xfrm>
          </p:grpSpPr>
          <p:pic>
            <p:nvPicPr>
              <p:cNvPr id="1026" name="Picture 2" descr="http://1.bp.blogspot.com/-9Hj7ab3S8B0/UPa5oQE0CII/AAAAAAAAGdQ/V2JyhmfMX40/s1600/frame-022+-+Copy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587942"/>
                <a:ext cx="1205328" cy="1271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F:\นำเสนอ 19-20 ต.ค.58\รูป\phot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37" y="798183"/>
                <a:ext cx="864295" cy="81334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</p:grpSp>
        <p:sp>
          <p:nvSpPr>
            <p:cNvPr id="3" name="มนมุมสี่เหลี่ยมผืนผ้าด้านเดียวกัน 2"/>
            <p:cNvSpPr/>
            <p:nvPr/>
          </p:nvSpPr>
          <p:spPr>
            <a:xfrm>
              <a:off x="3491880" y="1850529"/>
              <a:ext cx="2232248" cy="504056"/>
            </a:xfrm>
            <a:prstGeom prst="round2SameRect">
              <a:avLst/>
            </a:prstGeom>
            <a:solidFill>
              <a:srgbClr val="FF999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นาง</a:t>
              </a:r>
              <a:r>
                <a:rPr lang="th-TH" sz="1200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ณัฐธิวรรณ</a:t>
              </a:r>
              <a:r>
                <a:rPr lang="th-TH" sz="12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พันธ์มุง</a:t>
              </a:r>
            </a:p>
            <a:p>
              <a:pPr algn="ctr"/>
              <a:r>
                <a:rPr lang="th-TH" sz="12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หัวหน้ากลุ่มโรคไม่ติดต่อเรื้อรัง</a:t>
              </a:r>
              <a:endPara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122034" y="1851670"/>
            <a:ext cx="1435968" cy="1510734"/>
            <a:chOff x="884734" y="988043"/>
            <a:chExt cx="2232248" cy="2014321"/>
          </a:xfrm>
        </p:grpSpPr>
        <p:pic>
          <p:nvPicPr>
            <p:cNvPr id="18" name="Picture 2" descr="http://1.bp.blogspot.com/-9Hj7ab3S8B0/UPa5oQE0CII/AAAAAAAAGdQ/V2JyhmfMX40/s1600/frame-022+-+Cop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766" y="988043"/>
              <a:ext cx="1440160" cy="1518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มนมุมสี่เหลี่ยมผืนผ้าด้านเดียวกัน 18"/>
            <p:cNvSpPr/>
            <p:nvPr/>
          </p:nvSpPr>
          <p:spPr>
            <a:xfrm>
              <a:off x="884734" y="2498308"/>
              <a:ext cx="2232248" cy="504056"/>
            </a:xfrm>
            <a:prstGeom prst="round2SameRect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นางเพชรา</a:t>
              </a:r>
              <a:r>
                <a:rPr lang="th-TH" sz="800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ภรณ์</a:t>
              </a:r>
              <a:r>
                <a:rPr lang="th-TH" sz="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วุฒิวงศ์ชัย</a:t>
              </a:r>
            </a:p>
            <a:p>
              <a:pPr algn="ctr"/>
              <a:r>
                <a:rPr lang="th-TH" sz="7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นักวิชาการสาธารณสุขชำนาญการ</a:t>
              </a:r>
              <a:endParaRPr lang="th-TH" sz="7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0" name="Picture 4" descr="F:\นำเสนอ 19-20 ต.ค.58\รูป\พี่ตุ้ม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159" y="1279411"/>
              <a:ext cx="1068994" cy="9593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4" name="กลุ่ม 3"/>
          <p:cNvGrpSpPr/>
          <p:nvPr/>
        </p:nvGrpSpPr>
        <p:grpSpPr>
          <a:xfrm>
            <a:off x="1691680" y="1851670"/>
            <a:ext cx="1656184" cy="1510734"/>
            <a:chOff x="884734" y="988043"/>
            <a:chExt cx="2232248" cy="2014321"/>
          </a:xfrm>
        </p:grpSpPr>
        <p:pic>
          <p:nvPicPr>
            <p:cNvPr id="8" name="Picture 2" descr="http://1.bp.blogspot.com/-9Hj7ab3S8B0/UPa5oQE0CII/AAAAAAAAGdQ/V2JyhmfMX40/s1600/frame-022+-+Cop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766" y="988043"/>
              <a:ext cx="1440160" cy="1518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มนมุมสี่เหลี่ยมผืนผ้าด้านเดียวกัน 9"/>
            <p:cNvSpPr/>
            <p:nvPr/>
          </p:nvSpPr>
          <p:spPr>
            <a:xfrm>
              <a:off x="884734" y="2498308"/>
              <a:ext cx="2232248" cy="504056"/>
            </a:xfrm>
            <a:prstGeom prst="round2SameRect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นาง</a:t>
              </a:r>
              <a:r>
                <a:rPr lang="th-TH" sz="800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วรกร</a:t>
              </a:r>
              <a:r>
                <a:rPr lang="th-TH" sz="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ไหมอุ้ม</a:t>
              </a:r>
            </a:p>
            <a:p>
              <a:pPr algn="ctr"/>
              <a:r>
                <a:rPr lang="th-TH" sz="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นักวิชาการสาธารณสุขชำนาญการ</a:t>
              </a:r>
              <a:endParaRPr lang="th-TH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5652120" y="1851670"/>
            <a:ext cx="1522506" cy="1510734"/>
            <a:chOff x="750209" y="988043"/>
            <a:chExt cx="2366773" cy="2014321"/>
          </a:xfrm>
        </p:grpSpPr>
        <p:pic>
          <p:nvPicPr>
            <p:cNvPr id="24" name="Picture 2" descr="http://1.bp.blogspot.com/-9Hj7ab3S8B0/UPa5oQE0CII/AAAAAAAAGdQ/V2JyhmfMX40/s1600/frame-022+-+Cop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766" y="988043"/>
              <a:ext cx="1440160" cy="1518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มนมุมสี่เหลี่ยมผืนผ้าด้านเดียวกัน 24"/>
            <p:cNvSpPr/>
            <p:nvPr/>
          </p:nvSpPr>
          <p:spPr>
            <a:xfrm>
              <a:off x="750209" y="2498308"/>
              <a:ext cx="2366773" cy="504056"/>
            </a:xfrm>
            <a:prstGeom prst="round2SameRect">
              <a:avLst/>
            </a:prstGeom>
            <a:solidFill>
              <a:srgbClr val="99FF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นางสาว</a:t>
              </a:r>
              <a:r>
                <a:rPr lang="th-TH" sz="800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พิมพ์ร</a:t>
              </a:r>
              <a:r>
                <a:rPr lang="th-TH" sz="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ดา  สิริจิตต์ธงชัย</a:t>
              </a:r>
              <a:r>
                <a:rPr lang="th-TH" sz="7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นักวิชาการสาธารณสุขชำนาญการ</a:t>
              </a:r>
              <a:endParaRPr lang="th-TH" sz="7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กลุ่ม 27"/>
          <p:cNvGrpSpPr/>
          <p:nvPr/>
        </p:nvGrpSpPr>
        <p:grpSpPr>
          <a:xfrm>
            <a:off x="7308304" y="1851670"/>
            <a:ext cx="1656184" cy="1517241"/>
            <a:chOff x="884734" y="988043"/>
            <a:chExt cx="2232248" cy="2022997"/>
          </a:xfrm>
        </p:grpSpPr>
        <p:pic>
          <p:nvPicPr>
            <p:cNvPr id="30" name="Picture 2" descr="http://1.bp.blogspot.com/-9Hj7ab3S8B0/UPa5oQE0CII/AAAAAAAAGdQ/V2JyhmfMX40/s1600/frame-022+-+Cop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766" y="988043"/>
              <a:ext cx="1440160" cy="1518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มนมุมสี่เหลี่ยมผืนผ้าด้านเดียวกัน 30"/>
            <p:cNvSpPr/>
            <p:nvPr/>
          </p:nvSpPr>
          <p:spPr>
            <a:xfrm>
              <a:off x="884734" y="2506984"/>
              <a:ext cx="2232248" cy="504056"/>
            </a:xfrm>
            <a:prstGeom prst="round2SameRect">
              <a:avLst/>
            </a:prstGeom>
            <a:solidFill>
              <a:srgbClr val="99FF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นางสาวเพียงใจ </a:t>
              </a:r>
              <a:r>
                <a:rPr lang="th-TH" sz="800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ทองวรรณ</a:t>
              </a:r>
              <a:r>
                <a:rPr lang="th-TH" sz="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ดี</a:t>
              </a:r>
            </a:p>
            <a:p>
              <a:pPr algn="ctr"/>
              <a:r>
                <a:rPr lang="th-TH" sz="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เจ้าพนักงานสาธารณสุขชำนาญงาน</a:t>
              </a:r>
              <a:endParaRPr lang="th-TH" sz="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30" name="Picture 6" descr="F:\นำเสนอ 19-20 ต.ค.58\รูป\พี่ดา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267" y="2056836"/>
            <a:ext cx="730089" cy="73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F:\นำเสนอ 19-20 ต.ค.58\รูป\พี่เพียง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8940" y="2051145"/>
            <a:ext cx="752736" cy="7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33" name="กลุ่ม 32"/>
          <p:cNvGrpSpPr/>
          <p:nvPr/>
        </p:nvGrpSpPr>
        <p:grpSpPr>
          <a:xfrm>
            <a:off x="7455143" y="3497221"/>
            <a:ext cx="1440160" cy="1510734"/>
            <a:chOff x="8316416" y="3147814"/>
            <a:chExt cx="1440160" cy="1510734"/>
          </a:xfrm>
        </p:grpSpPr>
        <p:grpSp>
          <p:nvGrpSpPr>
            <p:cNvPr id="61" name="กลุ่ม 60"/>
            <p:cNvGrpSpPr/>
            <p:nvPr/>
          </p:nvGrpSpPr>
          <p:grpSpPr>
            <a:xfrm>
              <a:off x="8316416" y="3147814"/>
              <a:ext cx="1440160" cy="1510734"/>
              <a:chOff x="884734" y="988043"/>
              <a:chExt cx="1941085" cy="2014321"/>
            </a:xfrm>
          </p:grpSpPr>
          <p:pic>
            <p:nvPicPr>
              <p:cNvPr id="62" name="Picture 2" descr="http://1.bp.blogspot.com/-9Hj7ab3S8B0/UPa5oQE0CII/AAAAAAAAGdQ/V2JyhmfMX40/s1600/frame-022+-+Copy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766" y="988043"/>
                <a:ext cx="1440160" cy="1518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มนมุมสี่เหลี่ยมผืนผ้าด้านเดียวกัน 62"/>
              <p:cNvSpPr/>
              <p:nvPr/>
            </p:nvSpPr>
            <p:spPr>
              <a:xfrm>
                <a:off x="884734" y="2498308"/>
                <a:ext cx="1941085" cy="504056"/>
              </a:xfrm>
              <a:prstGeom prst="round2SameRect">
                <a:avLst/>
              </a:prstGeom>
              <a:solidFill>
                <a:srgbClr val="99FF66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น.ส.</a:t>
                </a:r>
                <a:r>
                  <a:rPr lang="th-TH" sz="800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ณัฐ</a:t>
                </a:r>
                <a:r>
                  <a:rPr lang="th-TH" sz="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ธิดา  ชำนิยันต์</a:t>
                </a:r>
              </a:p>
              <a:p>
                <a:pPr algn="ctr"/>
                <a:r>
                  <a:rPr lang="th-TH" sz="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นักวิชาการสาธารณสุข</a:t>
                </a:r>
                <a:endParaRPr lang="th-TH" sz="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032" name="Picture 8" descr="F:\นำเสนอ 19-20 ต.ค.58\รูป\น้องแฟ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56" y="3365271"/>
              <a:ext cx="792088" cy="7071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pic>
        <p:nvPicPr>
          <p:cNvPr id="1034" name="Picture 10" descr="F:\นำเสนอ 19-20 ต.ค.58\รูป\พี่เจิน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149" y="2070195"/>
            <a:ext cx="743659" cy="725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32" name="กลุ่ม 31"/>
          <p:cNvGrpSpPr/>
          <p:nvPr/>
        </p:nvGrpSpPr>
        <p:grpSpPr>
          <a:xfrm>
            <a:off x="5959928" y="3497221"/>
            <a:ext cx="1435968" cy="1510734"/>
            <a:chOff x="6746770" y="3147814"/>
            <a:chExt cx="1435968" cy="1510734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6746770" y="3147814"/>
              <a:ext cx="1435968" cy="1510734"/>
              <a:chOff x="884734" y="988043"/>
              <a:chExt cx="2232248" cy="2014321"/>
            </a:xfrm>
          </p:grpSpPr>
          <p:pic>
            <p:nvPicPr>
              <p:cNvPr id="59" name="Picture 2" descr="http://1.bp.blogspot.com/-9Hj7ab3S8B0/UPa5oQE0CII/AAAAAAAAGdQ/V2JyhmfMX40/s1600/frame-022+-+Copy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766" y="988043"/>
                <a:ext cx="1440160" cy="1518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มนมุมสี่เหลี่ยมผืนผ้าด้านเดียวกัน 59"/>
              <p:cNvSpPr/>
              <p:nvPr/>
            </p:nvSpPr>
            <p:spPr>
              <a:xfrm>
                <a:off x="884734" y="2498308"/>
                <a:ext cx="2232248" cy="504056"/>
              </a:xfrm>
              <a:prstGeom prst="round2SameRect">
                <a:avLst/>
              </a:prstGeom>
              <a:solidFill>
                <a:srgbClr val="99FF66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น.ส.นุชรี  อาบสุวรรณ</a:t>
                </a:r>
              </a:p>
              <a:p>
                <a:pPr algn="ctr"/>
                <a:r>
                  <a:rPr lang="th-TH" sz="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นักวิชาการสาธารณสุข</a:t>
                </a:r>
                <a:endPara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035" name="Picture 11" descr="F:\นำเสนอ 19-20 ต.ค.58\รูป\พี่เจี๊ยบ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900" y="3365271"/>
              <a:ext cx="733156" cy="7361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22" name="กลุ่ม 21"/>
          <p:cNvGrpSpPr/>
          <p:nvPr/>
        </p:nvGrpSpPr>
        <p:grpSpPr>
          <a:xfrm>
            <a:off x="4499992" y="3507854"/>
            <a:ext cx="1409325" cy="1510734"/>
            <a:chOff x="4982782" y="3147814"/>
            <a:chExt cx="1409325" cy="1510734"/>
          </a:xfrm>
        </p:grpSpPr>
        <p:grpSp>
          <p:nvGrpSpPr>
            <p:cNvPr id="55" name="กลุ่ม 54"/>
            <p:cNvGrpSpPr/>
            <p:nvPr/>
          </p:nvGrpSpPr>
          <p:grpSpPr>
            <a:xfrm>
              <a:off x="4982782" y="3147814"/>
              <a:ext cx="1409325" cy="1510734"/>
              <a:chOff x="884734" y="988043"/>
              <a:chExt cx="2232248" cy="2014321"/>
            </a:xfrm>
          </p:grpSpPr>
          <p:pic>
            <p:nvPicPr>
              <p:cNvPr id="56" name="Picture 2" descr="http://1.bp.blogspot.com/-9Hj7ab3S8B0/UPa5oQE0CII/AAAAAAAAGdQ/V2JyhmfMX40/s1600/frame-022+-+Copy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766" y="988043"/>
                <a:ext cx="1440160" cy="1518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มนมุมสี่เหลี่ยมผืนผ้าด้านเดียวกัน 56"/>
              <p:cNvSpPr/>
              <p:nvPr/>
            </p:nvSpPr>
            <p:spPr>
              <a:xfrm>
                <a:off x="884734" y="2498308"/>
                <a:ext cx="2232248" cy="504056"/>
              </a:xfrm>
              <a:prstGeom prst="round2SameRect">
                <a:avLst/>
              </a:prstGeom>
              <a:solidFill>
                <a:srgbClr val="99FF66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น.ส.ธิดารัตน์  อภิญญา</a:t>
                </a:r>
              </a:p>
              <a:p>
                <a:pPr algn="ctr"/>
                <a:r>
                  <a:rPr lang="th-TH" sz="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นักวิชาการสาธารณสุข</a:t>
                </a:r>
                <a:endParaRPr lang="th-TH" sz="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036" name="Picture 12" descr="F:\นำเสนอ 19-20 ต.ค.58\รูป\พี่ตวง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890" y="3365271"/>
              <a:ext cx="720165" cy="7071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21" name="กลุ่ม 20"/>
          <p:cNvGrpSpPr/>
          <p:nvPr/>
        </p:nvGrpSpPr>
        <p:grpSpPr>
          <a:xfrm>
            <a:off x="3030348" y="3507854"/>
            <a:ext cx="1435968" cy="1510734"/>
            <a:chOff x="3413136" y="3147814"/>
            <a:chExt cx="1435968" cy="1510734"/>
          </a:xfrm>
        </p:grpSpPr>
        <p:grpSp>
          <p:nvGrpSpPr>
            <p:cNvPr id="52" name="กลุ่ม 51"/>
            <p:cNvGrpSpPr/>
            <p:nvPr/>
          </p:nvGrpSpPr>
          <p:grpSpPr>
            <a:xfrm>
              <a:off x="3413136" y="3147814"/>
              <a:ext cx="1435968" cy="1510734"/>
              <a:chOff x="884734" y="988043"/>
              <a:chExt cx="2232248" cy="2014321"/>
            </a:xfrm>
          </p:grpSpPr>
          <p:pic>
            <p:nvPicPr>
              <p:cNvPr id="53" name="Picture 2" descr="http://1.bp.blogspot.com/-9Hj7ab3S8B0/UPa5oQE0CII/AAAAAAAAGdQ/V2JyhmfMX40/s1600/frame-022+-+Copy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766" y="988043"/>
                <a:ext cx="1440160" cy="1518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มนมุมสี่เหลี่ยมผืนผ้าด้านเดียวกัน 53"/>
              <p:cNvSpPr/>
              <p:nvPr/>
            </p:nvSpPr>
            <p:spPr>
              <a:xfrm>
                <a:off x="884734" y="2498308"/>
                <a:ext cx="2232248" cy="504056"/>
              </a:xfrm>
              <a:prstGeom prst="round2SameRect">
                <a:avLst/>
              </a:prstGeom>
              <a:solidFill>
                <a:srgbClr val="FFC0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น.ส.</a:t>
                </a:r>
                <a:r>
                  <a:rPr lang="th-TH" sz="800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ณัฐ</a:t>
                </a:r>
                <a:r>
                  <a:rPr lang="th-TH" sz="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สุดา  แสงสุวรรณโต</a:t>
                </a:r>
              </a:p>
              <a:p>
                <a:pPr algn="ctr"/>
                <a:r>
                  <a:rPr lang="th-TH" sz="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นักวิชาการสาธารณสุข</a:t>
                </a:r>
                <a:endPara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038" name="Picture 14" descr="F:\นำเสนอ 19-20 ต.ค.58\รูป\น้องออม2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031" t="6745" r="50526" b="66749"/>
            <a:stretch/>
          </p:blipFill>
          <p:spPr bwMode="auto">
            <a:xfrm>
              <a:off x="3715273" y="3337532"/>
              <a:ext cx="735260" cy="7865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16" name="กลุ่ม 15"/>
          <p:cNvGrpSpPr/>
          <p:nvPr/>
        </p:nvGrpSpPr>
        <p:grpSpPr>
          <a:xfrm>
            <a:off x="1606616" y="3509288"/>
            <a:ext cx="1368152" cy="1510734"/>
            <a:chOff x="1691680" y="3149248"/>
            <a:chExt cx="1368152" cy="1510734"/>
          </a:xfrm>
        </p:grpSpPr>
        <p:grpSp>
          <p:nvGrpSpPr>
            <p:cNvPr id="39" name="กลุ่ม 38"/>
            <p:cNvGrpSpPr/>
            <p:nvPr/>
          </p:nvGrpSpPr>
          <p:grpSpPr>
            <a:xfrm>
              <a:off x="1691680" y="3149248"/>
              <a:ext cx="1368152" cy="1510734"/>
              <a:chOff x="884734" y="988043"/>
              <a:chExt cx="2232248" cy="2014321"/>
            </a:xfrm>
          </p:grpSpPr>
          <p:pic>
            <p:nvPicPr>
              <p:cNvPr id="41" name="Picture 2" descr="http://1.bp.blogspot.com/-9Hj7ab3S8B0/UPa5oQE0CII/AAAAAAAAGdQ/V2JyhmfMX40/s1600/frame-022+-+Copy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766" y="988043"/>
                <a:ext cx="1440160" cy="1518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มนมุมสี่เหลี่ยมผืนผ้าด้านเดียวกัน 41"/>
              <p:cNvSpPr/>
              <p:nvPr/>
            </p:nvSpPr>
            <p:spPr>
              <a:xfrm>
                <a:off x="884734" y="2498308"/>
                <a:ext cx="2232248" cy="504056"/>
              </a:xfrm>
              <a:prstGeom prst="round2SameRect">
                <a:avLst/>
              </a:prstGeom>
              <a:solidFill>
                <a:srgbClr val="FFC0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น.ส.วิภารัตน์  คำภา</a:t>
                </a:r>
              </a:p>
              <a:p>
                <a:pPr algn="ctr"/>
                <a:r>
                  <a:rPr lang="th-TH" sz="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นักวิชาการสาธารณสุข</a:t>
                </a:r>
                <a:endParaRPr lang="th-TH" sz="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039" name="Picture 15" descr="F:\นำเสนอ 19-20 ต.ค.58\รูป\พี่ป๋อม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697" y="3333990"/>
              <a:ext cx="738434" cy="7384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15" name="กลุ่ม 14"/>
          <p:cNvGrpSpPr/>
          <p:nvPr/>
        </p:nvGrpSpPr>
        <p:grpSpPr>
          <a:xfrm>
            <a:off x="122034" y="3509288"/>
            <a:ext cx="1435968" cy="1510734"/>
            <a:chOff x="122034" y="3149248"/>
            <a:chExt cx="1435968" cy="1510734"/>
          </a:xfrm>
        </p:grpSpPr>
        <p:grpSp>
          <p:nvGrpSpPr>
            <p:cNvPr id="34" name="กลุ่ม 33"/>
            <p:cNvGrpSpPr/>
            <p:nvPr/>
          </p:nvGrpSpPr>
          <p:grpSpPr>
            <a:xfrm>
              <a:off x="122034" y="3149248"/>
              <a:ext cx="1435968" cy="1510734"/>
              <a:chOff x="884734" y="988043"/>
              <a:chExt cx="2232248" cy="2014321"/>
            </a:xfrm>
          </p:grpSpPr>
          <p:pic>
            <p:nvPicPr>
              <p:cNvPr id="35" name="Picture 2" descr="http://1.bp.blogspot.com/-9Hj7ab3S8B0/UPa5oQE0CII/AAAAAAAAGdQ/V2JyhmfMX40/s1600/frame-022+-+Copy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766" y="988043"/>
                <a:ext cx="1440160" cy="1518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มนมุมสี่เหลี่ยมผืนผ้าด้านเดียวกัน 35"/>
              <p:cNvSpPr/>
              <p:nvPr/>
            </p:nvSpPr>
            <p:spPr>
              <a:xfrm>
                <a:off x="884734" y="2498308"/>
                <a:ext cx="2232248" cy="504056"/>
              </a:xfrm>
              <a:prstGeom prst="round2SameRect">
                <a:avLst/>
              </a:prstGeom>
              <a:solidFill>
                <a:srgbClr val="FFC0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น.ส.หทัยชนก  </a:t>
                </a:r>
                <a:r>
                  <a:rPr lang="th-TH" sz="800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ไชยวรรณ</a:t>
                </a:r>
                <a:endParaRPr lang="th-TH" sz="8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th-TH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นักวิชาการสาธารณสุขปฏิบัติการ</a:t>
                </a:r>
                <a:endPara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040" name="Picture 16" descr="D:\อัลบั้มรูปทั้งหมด\รูปปีใหม่สำนัก\IMG_9781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7060" y="3382773"/>
              <a:ext cx="742954" cy="6665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pSp>
        <p:nvGrpSpPr>
          <p:cNvPr id="1025" name="กลุ่ม 1024"/>
          <p:cNvGrpSpPr/>
          <p:nvPr/>
        </p:nvGrpSpPr>
        <p:grpSpPr>
          <a:xfrm>
            <a:off x="6850376" y="-32200"/>
            <a:ext cx="2221390" cy="1667845"/>
            <a:chOff x="5311958" y="411510"/>
            <a:chExt cx="2232248" cy="1904602"/>
          </a:xfrm>
        </p:grpSpPr>
        <p:grpSp>
          <p:nvGrpSpPr>
            <p:cNvPr id="80" name="กลุ่ม 79"/>
            <p:cNvGrpSpPr/>
            <p:nvPr/>
          </p:nvGrpSpPr>
          <p:grpSpPr>
            <a:xfrm>
              <a:off x="5311958" y="411510"/>
              <a:ext cx="2232248" cy="1904602"/>
              <a:chOff x="3491880" y="340264"/>
              <a:chExt cx="2232248" cy="1904602"/>
            </a:xfrm>
          </p:grpSpPr>
          <p:pic>
            <p:nvPicPr>
              <p:cNvPr id="83" name="Picture 2" descr="http://1.bp.blogspot.com/-9Hj7ab3S8B0/UPa5oQE0CII/AAAAAAAAGdQ/V2JyhmfMX40/s1600/frame-022+-+Copy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340264"/>
                <a:ext cx="1440160" cy="1518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มนมุมสี่เหลี่ยมผืนผ้าด้านเดียวกัน 81"/>
              <p:cNvSpPr/>
              <p:nvPr/>
            </p:nvSpPr>
            <p:spPr>
              <a:xfrm>
                <a:off x="3491880" y="1740810"/>
                <a:ext cx="2232248" cy="504056"/>
              </a:xfrm>
              <a:prstGeom prst="round2Same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 smtClean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แพทย์หญิงจุรีพร คงประเสริฐ</a:t>
                </a:r>
              </a:p>
              <a:p>
                <a:pPr algn="ctr"/>
                <a:r>
                  <a:rPr lang="th-TH" sz="1100" b="1" dirty="0" smtClean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ที่ปรึกษากลุ่ม รม.</a:t>
                </a:r>
                <a:endParaRPr lang="th-TH" sz="11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041" name="Picture 17" descr="F:\นำเสนอ 19-20 ต.ค.58\รูป\หมอหญิง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699" y="729632"/>
              <a:ext cx="1044105" cy="9187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cxnSp>
        <p:nvCxnSpPr>
          <p:cNvPr id="89" name="ตัวเชื่อมต่อตรง 88"/>
          <p:cNvCxnSpPr/>
          <p:nvPr/>
        </p:nvCxnSpPr>
        <p:spPr>
          <a:xfrm flipV="1">
            <a:off x="4992645" y="1780313"/>
            <a:ext cx="3370534" cy="7992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46" name="กลุ่ม 1045"/>
          <p:cNvGrpSpPr/>
          <p:nvPr/>
        </p:nvGrpSpPr>
        <p:grpSpPr>
          <a:xfrm>
            <a:off x="717294" y="1780313"/>
            <a:ext cx="7631623" cy="257532"/>
            <a:chOff x="770536" y="1793613"/>
            <a:chExt cx="7631623" cy="257532"/>
          </a:xfrm>
        </p:grpSpPr>
        <p:cxnSp>
          <p:nvCxnSpPr>
            <p:cNvPr id="1043" name="ตัวเชื่อมต่อตรง 1042"/>
            <p:cNvCxnSpPr>
              <a:stCxn id="18" idx="0"/>
            </p:cNvCxnSpPr>
            <p:nvPr/>
          </p:nvCxnSpPr>
          <p:spPr>
            <a:xfrm flipV="1">
              <a:off x="770536" y="1822438"/>
              <a:ext cx="3297209" cy="2923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5" name="ลูกศรเชื่อมต่อแบบตรง 1044"/>
            <p:cNvCxnSpPr>
              <a:stCxn id="18" idx="0"/>
            </p:cNvCxnSpPr>
            <p:nvPr/>
          </p:nvCxnSpPr>
          <p:spPr>
            <a:xfrm>
              <a:off x="770536" y="1851670"/>
              <a:ext cx="0" cy="199475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ลูกศรเชื่อมต่อแบบตรง 91"/>
            <p:cNvCxnSpPr/>
            <p:nvPr/>
          </p:nvCxnSpPr>
          <p:spPr>
            <a:xfrm>
              <a:off x="2519733" y="1851669"/>
              <a:ext cx="0" cy="199475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ลูกศรเชื่อมต่อแบบตรง 92"/>
            <p:cNvCxnSpPr/>
            <p:nvPr/>
          </p:nvCxnSpPr>
          <p:spPr>
            <a:xfrm>
              <a:off x="6413373" y="1793613"/>
              <a:ext cx="0" cy="199475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ลูกศรเชื่อมต่อแบบตรง 93"/>
            <p:cNvCxnSpPr/>
            <p:nvPr/>
          </p:nvCxnSpPr>
          <p:spPr>
            <a:xfrm>
              <a:off x="8402159" y="1811805"/>
              <a:ext cx="0" cy="199475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2" name="ตัวเชื่อมต่อตรง 1051"/>
          <p:cNvCxnSpPr/>
          <p:nvPr/>
        </p:nvCxnSpPr>
        <p:spPr>
          <a:xfrm>
            <a:off x="2217002" y="3369619"/>
            <a:ext cx="0" cy="182513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4" name="กลุ่ม 1053"/>
          <p:cNvGrpSpPr/>
          <p:nvPr/>
        </p:nvGrpSpPr>
        <p:grpSpPr>
          <a:xfrm>
            <a:off x="770536" y="3346607"/>
            <a:ext cx="2908314" cy="305263"/>
            <a:chOff x="770536" y="3010844"/>
            <a:chExt cx="2908314" cy="305263"/>
          </a:xfrm>
        </p:grpSpPr>
        <p:grpSp>
          <p:nvGrpSpPr>
            <p:cNvPr id="1049" name="กลุ่ม 1048"/>
            <p:cNvGrpSpPr/>
            <p:nvPr/>
          </p:nvGrpSpPr>
          <p:grpSpPr>
            <a:xfrm>
              <a:off x="770536" y="3102101"/>
              <a:ext cx="2908314" cy="214006"/>
              <a:chOff x="770536" y="3102101"/>
              <a:chExt cx="2908314" cy="214006"/>
            </a:xfrm>
          </p:grpSpPr>
          <p:cxnSp>
            <p:nvCxnSpPr>
              <p:cNvPr id="1048" name="ตัวเชื่อมต่อตรง 1047"/>
              <p:cNvCxnSpPr/>
              <p:nvPr/>
            </p:nvCxnSpPr>
            <p:spPr>
              <a:xfrm flipV="1">
                <a:off x="770536" y="3115915"/>
                <a:ext cx="2908314" cy="1434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ลูกศรเชื่อมต่อแบบตรง 97"/>
              <p:cNvCxnSpPr/>
              <p:nvPr/>
            </p:nvCxnSpPr>
            <p:spPr>
              <a:xfrm>
                <a:off x="787782" y="3102101"/>
                <a:ext cx="0" cy="199475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ลูกศรเชื่อมต่อแบบตรง 98"/>
              <p:cNvCxnSpPr/>
              <p:nvPr/>
            </p:nvCxnSpPr>
            <p:spPr>
              <a:xfrm>
                <a:off x="2224693" y="3116632"/>
                <a:ext cx="0" cy="199475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ลูกศรเชื่อมต่อแบบตรง 99"/>
              <p:cNvCxnSpPr/>
              <p:nvPr/>
            </p:nvCxnSpPr>
            <p:spPr>
              <a:xfrm>
                <a:off x="3672733" y="3107084"/>
                <a:ext cx="0" cy="199475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ตัวเชื่อมต่อตรง 105"/>
            <p:cNvCxnSpPr/>
            <p:nvPr/>
          </p:nvCxnSpPr>
          <p:spPr>
            <a:xfrm>
              <a:off x="775490" y="3010844"/>
              <a:ext cx="0" cy="182513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กลุ่ม 107"/>
          <p:cNvGrpSpPr/>
          <p:nvPr/>
        </p:nvGrpSpPr>
        <p:grpSpPr>
          <a:xfrm>
            <a:off x="5264321" y="3363293"/>
            <a:ext cx="2908314" cy="305263"/>
            <a:chOff x="770536" y="3010844"/>
            <a:chExt cx="2908314" cy="305263"/>
          </a:xfrm>
        </p:grpSpPr>
        <p:grpSp>
          <p:nvGrpSpPr>
            <p:cNvPr id="109" name="กลุ่ม 108"/>
            <p:cNvGrpSpPr/>
            <p:nvPr/>
          </p:nvGrpSpPr>
          <p:grpSpPr>
            <a:xfrm>
              <a:off x="770536" y="3102101"/>
              <a:ext cx="2908314" cy="214006"/>
              <a:chOff x="770536" y="3102101"/>
              <a:chExt cx="2908314" cy="214006"/>
            </a:xfrm>
          </p:grpSpPr>
          <p:cxnSp>
            <p:nvCxnSpPr>
              <p:cNvPr id="111" name="ตัวเชื่อมต่อตรง 110"/>
              <p:cNvCxnSpPr/>
              <p:nvPr/>
            </p:nvCxnSpPr>
            <p:spPr>
              <a:xfrm flipV="1">
                <a:off x="770536" y="3115915"/>
                <a:ext cx="2908314" cy="1434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ลูกศรเชื่อมต่อแบบตรง 111"/>
              <p:cNvCxnSpPr/>
              <p:nvPr/>
            </p:nvCxnSpPr>
            <p:spPr>
              <a:xfrm>
                <a:off x="787782" y="3102101"/>
                <a:ext cx="0" cy="199475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ลูกศรเชื่อมต่อแบบตรง 112"/>
              <p:cNvCxnSpPr/>
              <p:nvPr/>
            </p:nvCxnSpPr>
            <p:spPr>
              <a:xfrm>
                <a:off x="2224693" y="3116632"/>
                <a:ext cx="0" cy="199475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ลูกศรเชื่อมต่อแบบตรง 113"/>
              <p:cNvCxnSpPr/>
              <p:nvPr/>
            </p:nvCxnSpPr>
            <p:spPr>
              <a:xfrm>
                <a:off x="3672733" y="3107084"/>
                <a:ext cx="0" cy="199475"/>
              </a:xfrm>
              <a:prstGeom prst="straightConnector1">
                <a:avLst/>
              </a:prstGeom>
              <a:ln w="28575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ตัวเชื่อมต่อตรง 109"/>
            <p:cNvCxnSpPr/>
            <p:nvPr/>
          </p:nvCxnSpPr>
          <p:spPr>
            <a:xfrm>
              <a:off x="3668259" y="3010844"/>
              <a:ext cx="0" cy="182513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ตัวเชื่อมต่อตรง 114"/>
          <p:cNvCxnSpPr/>
          <p:nvPr/>
        </p:nvCxnSpPr>
        <p:spPr>
          <a:xfrm>
            <a:off x="6721348" y="3367908"/>
            <a:ext cx="0" cy="182513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40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thaincd.com/images/theme/green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7936"/>
            <a:ext cx="2344515" cy="7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707904" y="6100142"/>
            <a:ext cx="2448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ขอบคุณค่ะ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1503749" y="913897"/>
            <a:ext cx="6448648" cy="3312368"/>
            <a:chOff x="701595" y="699542"/>
            <a:chExt cx="7695223" cy="4123334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052" t="15132" r="15558" b="12807"/>
            <a:stretch/>
          </p:blipFill>
          <p:spPr bwMode="auto">
            <a:xfrm>
              <a:off x="1958995" y="2924568"/>
              <a:ext cx="2595624" cy="1898308"/>
            </a:xfrm>
            <a:prstGeom prst="rect">
              <a:avLst/>
            </a:prstGeom>
            <a:noFill/>
            <a:ln w="12700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597" t="15684" r="15792" b="15129"/>
            <a:stretch/>
          </p:blipFill>
          <p:spPr bwMode="auto">
            <a:xfrm>
              <a:off x="4554619" y="2920765"/>
              <a:ext cx="2595624" cy="1902110"/>
            </a:xfrm>
            <a:prstGeom prst="rect">
              <a:avLst/>
            </a:prstGeom>
            <a:noFill/>
            <a:ln w="12700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กลุ่ม 1"/>
            <p:cNvGrpSpPr/>
            <p:nvPr/>
          </p:nvGrpSpPr>
          <p:grpSpPr>
            <a:xfrm>
              <a:off x="701595" y="699542"/>
              <a:ext cx="7695223" cy="2205489"/>
              <a:chOff x="501685" y="1099027"/>
              <a:chExt cx="8676269" cy="2649377"/>
            </a:xfrm>
          </p:grpSpPr>
          <p:pic>
            <p:nvPicPr>
              <p:cNvPr id="20" name="Picture 9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000"/>
              <a:stretch/>
            </p:blipFill>
            <p:spPr bwMode="auto">
              <a:xfrm>
                <a:off x="4844322" y="1099027"/>
                <a:ext cx="2188085" cy="2649376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461"/>
              <a:stretch/>
            </p:blipFill>
            <p:spPr bwMode="auto">
              <a:xfrm>
                <a:off x="2656237" y="1099028"/>
                <a:ext cx="2203908" cy="2644809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461"/>
              <a:stretch/>
            </p:blipFill>
            <p:spPr bwMode="auto">
              <a:xfrm>
                <a:off x="501685" y="1099028"/>
                <a:ext cx="2158498" cy="2649376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7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000"/>
              <a:stretch/>
            </p:blipFill>
            <p:spPr bwMode="auto">
              <a:xfrm>
                <a:off x="7007305" y="1099027"/>
                <a:ext cx="2170649" cy="2644809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6" name="กลุ่ม 25"/>
          <p:cNvGrpSpPr/>
          <p:nvPr/>
        </p:nvGrpSpPr>
        <p:grpSpPr>
          <a:xfrm>
            <a:off x="3032298" y="4202515"/>
            <a:ext cx="3367211" cy="923330"/>
            <a:chOff x="3032298" y="4024390"/>
            <a:chExt cx="3367211" cy="923330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3517905" y="4024390"/>
              <a:ext cx="24481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ขอบคุณค่ะ</a:t>
              </a:r>
              <a:endParaRPr lang="th-TH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1026" name="Picture 2" descr="http://i687.photobucket.com/albums/vv237/4-one/FT/LkCK-5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298" y="4288212"/>
              <a:ext cx="486997" cy="39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i687.photobucket.com/albums/vv237/4-one/FT/LkCK-5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2512" y="4288211"/>
              <a:ext cx="486997" cy="39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019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1409</Words>
  <Application>Microsoft Office PowerPoint</Application>
  <PresentationFormat>นำเสนอทางหน้าจอ (16:9)</PresentationFormat>
  <Paragraphs>201</Paragraphs>
  <Slides>9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ภาพนิ่ง 1</vt:lpstr>
      <vt:lpstr>ภาพนิ่ง 2</vt:lpstr>
      <vt:lpstr>ภาพนิ่ง 3</vt:lpstr>
      <vt:lpstr>ภาพนิ่ง 4</vt:lpstr>
      <vt:lpstr>แนวทางการดำเนินงานเพื่อลดโอกาสเสี่ยงต่อการเกิดโรคหัวใจและหลอดเลือด (CVD)ประจำปีงบประมาณ 2559 </vt:lpstr>
      <vt:lpstr>ภาพนิ่ง 6</vt:lpstr>
      <vt:lpstr>ผู้ประสานงานโครงการ</vt:lpstr>
      <vt:lpstr>ภาพนิ่ง 8</vt:lpstr>
      <vt:lpstr>ภาพนิ่ง 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User</cp:lastModifiedBy>
  <cp:revision>147</cp:revision>
  <cp:lastPrinted>2015-10-15T06:24:36Z</cp:lastPrinted>
  <dcterms:created xsi:type="dcterms:W3CDTF">2014-04-01T16:27:38Z</dcterms:created>
  <dcterms:modified xsi:type="dcterms:W3CDTF">2015-10-18T11:19:26Z</dcterms:modified>
</cp:coreProperties>
</file>