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79" r:id="rId2"/>
    <p:sldId id="409" r:id="rId3"/>
    <p:sldId id="429" r:id="rId4"/>
    <p:sldId id="430" r:id="rId5"/>
    <p:sldId id="467" r:id="rId6"/>
    <p:sldId id="406" r:id="rId7"/>
    <p:sldId id="407" r:id="rId8"/>
    <p:sldId id="408" r:id="rId9"/>
    <p:sldId id="468" r:id="rId10"/>
    <p:sldId id="410" r:id="rId11"/>
    <p:sldId id="411" r:id="rId12"/>
    <p:sldId id="412" r:id="rId13"/>
    <p:sldId id="413" r:id="rId14"/>
    <p:sldId id="414" r:id="rId15"/>
    <p:sldId id="415" r:id="rId16"/>
    <p:sldId id="431" r:id="rId17"/>
    <p:sldId id="433" r:id="rId18"/>
    <p:sldId id="416" r:id="rId19"/>
    <p:sldId id="417" r:id="rId20"/>
    <p:sldId id="418" r:id="rId21"/>
    <p:sldId id="420" r:id="rId22"/>
    <p:sldId id="421" r:id="rId23"/>
    <p:sldId id="451" r:id="rId24"/>
    <p:sldId id="422" r:id="rId25"/>
    <p:sldId id="423" r:id="rId26"/>
    <p:sldId id="424" r:id="rId27"/>
    <p:sldId id="425" r:id="rId28"/>
    <p:sldId id="427" r:id="rId29"/>
    <p:sldId id="428" r:id="rId30"/>
    <p:sldId id="434" r:id="rId31"/>
    <p:sldId id="452" r:id="rId32"/>
    <p:sldId id="443" r:id="rId33"/>
    <p:sldId id="454" r:id="rId34"/>
    <p:sldId id="442" r:id="rId35"/>
    <p:sldId id="441" r:id="rId36"/>
    <p:sldId id="444" r:id="rId37"/>
    <p:sldId id="445" r:id="rId38"/>
    <p:sldId id="446" r:id="rId39"/>
    <p:sldId id="447" r:id="rId40"/>
    <p:sldId id="448" r:id="rId41"/>
    <p:sldId id="449" r:id="rId42"/>
    <p:sldId id="455" r:id="rId43"/>
    <p:sldId id="456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66" r:id="rId53"/>
    <p:sldId id="435" r:id="rId54"/>
    <p:sldId id="436" r:id="rId55"/>
    <p:sldId id="437" r:id="rId56"/>
    <p:sldId id="438" r:id="rId57"/>
    <p:sldId id="439" r:id="rId58"/>
    <p:sldId id="440" r:id="rId59"/>
    <p:sldId id="453" r:id="rId6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&#3649;&#3612;&#3609;&#3588;&#3623;&#3634;&#3617;&#3611;&#3621;&#3629;&#3604;&#3616;&#3633;&#3618;\global%20satus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TI%20DDC\Data\Dead%2054-56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TI\RTI%20DDC\Songkran\51-57\result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TI\RTI%20DDC\Songkran\51-57\result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TI\RTI%20DDC\Songkran\songkran%2058\Songkran%2058%20MoPH_20042015_analyzed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TI\RTI%20DDC\Songkran\songkran%2058\Songkran%2058%20MoPH_20042015_analyzed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TI\RTI%20DDC\Songkran\songkran%2058\Songkran%2058%20MoPH_20042015_analyzed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&#3649;&#3612;&#3609;&#3588;&#3623;&#3634;&#3617;&#3611;&#3621;&#3629;&#3604;&#3616;&#3633;&#3618;\global%20satus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&#3649;&#3612;&#3609;&#3588;&#3623;&#3634;&#3617;&#3611;&#3621;&#3629;&#3604;&#3616;&#3633;&#3618;\global%20satus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&#3649;&#3612;&#3609;&#3588;&#3623;&#3634;&#3617;&#3611;&#3621;&#3629;&#3604;&#3616;&#3633;&#3618;\global%20satus%20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helmet_world\Global_MC_DATA._E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helmet_world\Global_MC_DATA._EN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TI%20DDC\Data\Dead%2054-56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&#3649;&#3612;&#3609;&#3588;&#3623;&#3634;&#3617;&#3611;&#3621;&#3629;&#3604;&#3616;&#3633;&#3618;\&#3586;&#3657;&#3629;&#3617;&#3641;&#3621;&#3627;&#3617;&#3623;&#358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7586353920132"/>
          <c:y val="2.750248403122782E-2"/>
          <c:w val="0.83313949754265271"/>
          <c:h val="0.4250149041873669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'โลก 20 อันดับ'!$B$6:$B$25</c:f>
              <c:strCache>
                <c:ptCount val="20"/>
                <c:pt idx="0">
                  <c:v>Libya</c:v>
                </c:pt>
                <c:pt idx="1">
                  <c:v>Thailand</c:v>
                </c:pt>
                <c:pt idx="2">
                  <c:v>Malawi</c:v>
                </c:pt>
                <c:pt idx="3">
                  <c:v>Liberia</c:v>
                </c:pt>
                <c:pt idx="4">
                  <c:v>Congo</c:v>
                </c:pt>
                <c:pt idx="5">
                  <c:v>Tanzania</c:v>
                </c:pt>
                <c:pt idx="6">
                  <c:v>African</c:v>
                </c:pt>
                <c:pt idx="7">
                  <c:v>Rwanda</c:v>
                </c:pt>
                <c:pt idx="8">
                  <c:v>Iran</c:v>
                </c:pt>
                <c:pt idx="9">
                  <c:v>Mozambique</c:v>
                </c:pt>
                <c:pt idx="10">
                  <c:v>SaoTome and Principe</c:v>
                </c:pt>
                <c:pt idx="11">
                  <c:v>Togo</c:v>
                </c:pt>
                <c:pt idx="12">
                  <c:v>Bugkina Faso</c:v>
                </c:pt>
                <c:pt idx="13">
                  <c:v>Gambia</c:v>
                </c:pt>
                <c:pt idx="14">
                  <c:v>Dominican</c:v>
                </c:pt>
                <c:pt idx="15">
                  <c:v>Kenya</c:v>
                </c:pt>
                <c:pt idx="16">
                  <c:v>Madagascar</c:v>
                </c:pt>
                <c:pt idx="17">
                  <c:v>Lesotho</c:v>
                </c:pt>
                <c:pt idx="18">
                  <c:v>Zimbabwe</c:v>
                </c:pt>
                <c:pt idx="19">
                  <c:v>Benin</c:v>
                </c:pt>
              </c:strCache>
            </c:strRef>
          </c:cat>
          <c:val>
            <c:numRef>
              <c:f>'โลก 20 อันดับ'!$C$6:$C$25</c:f>
            </c:numRef>
          </c:val>
        </c:ser>
        <c:ser>
          <c:idx val="1"/>
          <c:order val="1"/>
          <c:tx>
            <c:v>2015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92D050"/>
                </a:solidFill>
              </a:ln>
              <a:effectLst/>
              <a:sp3d>
                <a:contourClr>
                  <a:srgbClr val="92D050"/>
                </a:contourClr>
              </a:sp3d>
            </c:spPr>
          </c:dPt>
          <c:cat>
            <c:strRef>
              <c:f>'โลก 20 อันดับ'!$B$6:$B$25</c:f>
              <c:strCache>
                <c:ptCount val="20"/>
                <c:pt idx="0">
                  <c:v>Libya</c:v>
                </c:pt>
                <c:pt idx="1">
                  <c:v>Thailand</c:v>
                </c:pt>
                <c:pt idx="2">
                  <c:v>Malawi</c:v>
                </c:pt>
                <c:pt idx="3">
                  <c:v>Liberia</c:v>
                </c:pt>
                <c:pt idx="4">
                  <c:v>Congo</c:v>
                </c:pt>
                <c:pt idx="5">
                  <c:v>Tanzania</c:v>
                </c:pt>
                <c:pt idx="6">
                  <c:v>African</c:v>
                </c:pt>
                <c:pt idx="7">
                  <c:v>Rwanda</c:v>
                </c:pt>
                <c:pt idx="8">
                  <c:v>Iran</c:v>
                </c:pt>
                <c:pt idx="9">
                  <c:v>Mozambique</c:v>
                </c:pt>
                <c:pt idx="10">
                  <c:v>SaoTome and Principe</c:v>
                </c:pt>
                <c:pt idx="11">
                  <c:v>Togo</c:v>
                </c:pt>
                <c:pt idx="12">
                  <c:v>Bugkina Faso</c:v>
                </c:pt>
                <c:pt idx="13">
                  <c:v>Gambia</c:v>
                </c:pt>
                <c:pt idx="14">
                  <c:v>Dominican</c:v>
                </c:pt>
                <c:pt idx="15">
                  <c:v>Kenya</c:v>
                </c:pt>
                <c:pt idx="16">
                  <c:v>Madagascar</c:v>
                </c:pt>
                <c:pt idx="17">
                  <c:v>Lesotho</c:v>
                </c:pt>
                <c:pt idx="18">
                  <c:v>Zimbabwe</c:v>
                </c:pt>
                <c:pt idx="19">
                  <c:v>Benin</c:v>
                </c:pt>
              </c:strCache>
            </c:strRef>
          </c:cat>
          <c:val>
            <c:numRef>
              <c:f>'โลก 20 อันดับ'!$D$6:$D$25</c:f>
              <c:numCache>
                <c:formatCode>0.00</c:formatCode>
                <c:ptCount val="20"/>
                <c:pt idx="0">
                  <c:v>73.400000000000006</c:v>
                </c:pt>
                <c:pt idx="1">
                  <c:v>36.200000000000003</c:v>
                </c:pt>
                <c:pt idx="2">
                  <c:v>35</c:v>
                </c:pt>
                <c:pt idx="3">
                  <c:v>33.700000000000003</c:v>
                </c:pt>
                <c:pt idx="4">
                  <c:v>33.200000000000003</c:v>
                </c:pt>
                <c:pt idx="5">
                  <c:v>32.9</c:v>
                </c:pt>
                <c:pt idx="6">
                  <c:v>32.4</c:v>
                </c:pt>
                <c:pt idx="7">
                  <c:v>32.1</c:v>
                </c:pt>
                <c:pt idx="8">
                  <c:v>32.1</c:v>
                </c:pt>
                <c:pt idx="9">
                  <c:v>31.6</c:v>
                </c:pt>
                <c:pt idx="10">
                  <c:v>31.1</c:v>
                </c:pt>
                <c:pt idx="11">
                  <c:v>31.1</c:v>
                </c:pt>
                <c:pt idx="12">
                  <c:v>30</c:v>
                </c:pt>
                <c:pt idx="13">
                  <c:v>29.4</c:v>
                </c:pt>
                <c:pt idx="14">
                  <c:v>29.3</c:v>
                </c:pt>
                <c:pt idx="15">
                  <c:v>29.1</c:v>
                </c:pt>
                <c:pt idx="16">
                  <c:v>28.4</c:v>
                </c:pt>
                <c:pt idx="17">
                  <c:v>28.2</c:v>
                </c:pt>
                <c:pt idx="18">
                  <c:v>28.2</c:v>
                </c:pt>
                <c:pt idx="19">
                  <c:v>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74008"/>
        <c:axId val="241174400"/>
        <c:axId val="0"/>
      </c:bar3DChart>
      <c:catAx>
        <c:axId val="24117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1174400"/>
        <c:crosses val="autoZero"/>
        <c:auto val="1"/>
        <c:lblAlgn val="ctr"/>
        <c:lblOffset val="100"/>
        <c:noMultiLvlLbl val="0"/>
      </c:catAx>
      <c:valAx>
        <c:axId val="24117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117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1203882533552"/>
          <c:y val="1.7123869549972016E-2"/>
          <c:w val="0.77105489734344557"/>
          <c:h val="0.78031058617672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2554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Sheet1!$D$13:$D$32</c:f>
              <c:numCache>
                <c:formatCode>General</c:formatCode>
                <c:ptCount val="20"/>
                <c:pt idx="0">
                  <c:v>43</c:v>
                </c:pt>
                <c:pt idx="1">
                  <c:v>47</c:v>
                </c:pt>
                <c:pt idx="2">
                  <c:v>279</c:v>
                </c:pt>
                <c:pt idx="3">
                  <c:v>838</c:v>
                </c:pt>
                <c:pt idx="4">
                  <c:v>643</c:v>
                </c:pt>
                <c:pt idx="5">
                  <c:v>525</c:v>
                </c:pt>
                <c:pt idx="6">
                  <c:v>523</c:v>
                </c:pt>
                <c:pt idx="7">
                  <c:v>509</c:v>
                </c:pt>
                <c:pt idx="8">
                  <c:v>445</c:v>
                </c:pt>
                <c:pt idx="9">
                  <c:v>415</c:v>
                </c:pt>
                <c:pt idx="10">
                  <c:v>393</c:v>
                </c:pt>
                <c:pt idx="11">
                  <c:v>312</c:v>
                </c:pt>
                <c:pt idx="12">
                  <c:v>235</c:v>
                </c:pt>
                <c:pt idx="13">
                  <c:v>196</c:v>
                </c:pt>
                <c:pt idx="14">
                  <c:v>147</c:v>
                </c:pt>
                <c:pt idx="15">
                  <c:v>95</c:v>
                </c:pt>
                <c:pt idx="16">
                  <c:v>51</c:v>
                </c:pt>
                <c:pt idx="17">
                  <c:v>12</c:v>
                </c:pt>
                <c:pt idx="1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2555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Sheet1!$E$13:$E$32</c:f>
              <c:numCache>
                <c:formatCode>General</c:formatCode>
                <c:ptCount val="20"/>
                <c:pt idx="0">
                  <c:v>40</c:v>
                </c:pt>
                <c:pt idx="1">
                  <c:v>42</c:v>
                </c:pt>
                <c:pt idx="2">
                  <c:v>218</c:v>
                </c:pt>
                <c:pt idx="3">
                  <c:v>916</c:v>
                </c:pt>
                <c:pt idx="4">
                  <c:v>623</c:v>
                </c:pt>
                <c:pt idx="5">
                  <c:v>531</c:v>
                </c:pt>
                <c:pt idx="6">
                  <c:v>511</c:v>
                </c:pt>
                <c:pt idx="7">
                  <c:v>474</c:v>
                </c:pt>
                <c:pt idx="8">
                  <c:v>469</c:v>
                </c:pt>
                <c:pt idx="9">
                  <c:v>471</c:v>
                </c:pt>
                <c:pt idx="10">
                  <c:v>383</c:v>
                </c:pt>
                <c:pt idx="11">
                  <c:v>317</c:v>
                </c:pt>
                <c:pt idx="12">
                  <c:v>272</c:v>
                </c:pt>
                <c:pt idx="13">
                  <c:v>226</c:v>
                </c:pt>
                <c:pt idx="14">
                  <c:v>153</c:v>
                </c:pt>
                <c:pt idx="15">
                  <c:v>103</c:v>
                </c:pt>
                <c:pt idx="16">
                  <c:v>33</c:v>
                </c:pt>
                <c:pt idx="17">
                  <c:v>14</c:v>
                </c:pt>
                <c:pt idx="18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Sheet1!$F$12</c:f>
              <c:strCache>
                <c:ptCount val="1"/>
                <c:pt idx="0">
                  <c:v>2556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Sheet1!$F$13:$F$32</c:f>
              <c:numCache>
                <c:formatCode>General</c:formatCode>
                <c:ptCount val="20"/>
                <c:pt idx="0">
                  <c:v>33</c:v>
                </c:pt>
                <c:pt idx="1">
                  <c:v>37</c:v>
                </c:pt>
                <c:pt idx="2">
                  <c:v>206</c:v>
                </c:pt>
                <c:pt idx="3">
                  <c:v>839</c:v>
                </c:pt>
                <c:pt idx="4">
                  <c:v>587</c:v>
                </c:pt>
                <c:pt idx="5">
                  <c:v>461</c:v>
                </c:pt>
                <c:pt idx="6">
                  <c:v>489</c:v>
                </c:pt>
                <c:pt idx="7">
                  <c:v>478</c:v>
                </c:pt>
                <c:pt idx="8">
                  <c:v>469</c:v>
                </c:pt>
                <c:pt idx="9">
                  <c:v>455</c:v>
                </c:pt>
                <c:pt idx="10">
                  <c:v>393</c:v>
                </c:pt>
                <c:pt idx="11">
                  <c:v>340</c:v>
                </c:pt>
                <c:pt idx="12">
                  <c:v>261</c:v>
                </c:pt>
                <c:pt idx="13">
                  <c:v>188</c:v>
                </c:pt>
                <c:pt idx="14">
                  <c:v>128</c:v>
                </c:pt>
                <c:pt idx="15">
                  <c:v>124</c:v>
                </c:pt>
                <c:pt idx="16">
                  <c:v>51</c:v>
                </c:pt>
                <c:pt idx="17">
                  <c:v>9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35425904"/>
        <c:axId val="635422768"/>
      </c:lineChart>
      <c:catAx>
        <c:axId val="635425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กลุ่มอายุ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6814850246523245"/>
              <c:y val="0.72701821363239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2768"/>
        <c:crosses val="autoZero"/>
        <c:auto val="1"/>
        <c:lblAlgn val="ctr"/>
        <c:lblOffset val="100"/>
        <c:noMultiLvlLbl val="0"/>
      </c:catAx>
      <c:valAx>
        <c:axId val="635422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จำนวนผู้เสียชีวิต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5904"/>
        <c:crossesAt val="1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536850960856779"/>
          <c:y val="0.39424931833825716"/>
          <c:w val="0.33346447240313448"/>
          <c:h val="8.1693758237301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000"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1"/>
          <c:tx>
            <c:strRef>
              <c:f>overview!$A$7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overview!$B$1:$I$1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overview!$B$7:$I$7</c:f>
              <c:numCache>
                <c:formatCode>General</c:formatCode>
                <c:ptCount val="8"/>
                <c:pt idx="0">
                  <c:v>32328</c:v>
                </c:pt>
                <c:pt idx="1">
                  <c:v>31357</c:v>
                </c:pt>
                <c:pt idx="2">
                  <c:v>30310</c:v>
                </c:pt>
                <c:pt idx="3">
                  <c:v>27079</c:v>
                </c:pt>
                <c:pt idx="4">
                  <c:v>28007</c:v>
                </c:pt>
                <c:pt idx="5">
                  <c:v>27391</c:v>
                </c:pt>
                <c:pt idx="6">
                  <c:v>25826</c:v>
                </c:pt>
                <c:pt idx="7">
                  <c:v>28319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30543808"/>
        <c:axId val="530544200"/>
      </c:barChart>
      <c:lineChart>
        <c:grouping val="standard"/>
        <c:varyColors val="0"/>
        <c:ser>
          <c:idx val="0"/>
          <c:order val="0"/>
          <c:tx>
            <c:strRef>
              <c:f>overview!$A$2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overview!$B$1:$I$1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overview!$B$2:$I$2</c:f>
              <c:numCache>
                <c:formatCode>General</c:formatCode>
                <c:ptCount val="8"/>
                <c:pt idx="0">
                  <c:v>477</c:v>
                </c:pt>
                <c:pt idx="1">
                  <c:v>471</c:v>
                </c:pt>
                <c:pt idx="2">
                  <c:v>427</c:v>
                </c:pt>
                <c:pt idx="3">
                  <c:v>361</c:v>
                </c:pt>
                <c:pt idx="4">
                  <c:v>422</c:v>
                </c:pt>
                <c:pt idx="5">
                  <c:v>393</c:v>
                </c:pt>
                <c:pt idx="6">
                  <c:v>397</c:v>
                </c:pt>
                <c:pt idx="7">
                  <c:v>405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546160"/>
        <c:axId val="530544984"/>
      </c:lineChart>
      <c:catAx>
        <c:axId val="53054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44200"/>
        <c:crosses val="autoZero"/>
        <c:auto val="1"/>
        <c:lblAlgn val="ctr"/>
        <c:lblOffset val="100"/>
        <c:noMultiLvlLbl val="0"/>
      </c:catAx>
      <c:valAx>
        <c:axId val="530544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th-TH"/>
                </a:pPr>
                <a:r>
                  <a:rPr lang="th-TH"/>
                  <a:t>จำนวนผู้บาดเจ็บรวมเสียชีวิต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43808"/>
        <c:crosses val="autoZero"/>
        <c:crossBetween val="between"/>
      </c:valAx>
      <c:valAx>
        <c:axId val="5305449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th-TH"/>
                </a:pPr>
                <a:r>
                  <a:rPr lang="th-TH"/>
                  <a:t>จำนวนผู้เสียชีวิต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46160"/>
        <c:crosses val="max"/>
        <c:crossBetween val="between"/>
      </c:valAx>
      <c:catAx>
        <c:axId val="53054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5449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lang="th-TH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FreesiaUPC" pitchFamily="34" charset="-34"/>
          <a:cs typeface="FreesiaUPC" pitchFamily="34" charset="-34"/>
        </a:defRPr>
      </a:pPr>
      <a:endParaRPr lang="th-TH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overview!$A$64:$B$64</c:f>
              <c:strCache>
                <c:ptCount val="1"/>
                <c:pt idx="0">
                  <c:v>ทุเลา/หาย/ไม่ทราบผล ชนบท</c:v>
                </c:pt>
              </c:strCache>
            </c:strRef>
          </c:tx>
          <c:invertIfNegative val="0"/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overview!$C$64:$J$64</c:f>
              <c:numCache>
                <c:formatCode>General</c:formatCode>
                <c:ptCount val="8"/>
                <c:pt idx="0">
                  <c:v>15332</c:v>
                </c:pt>
                <c:pt idx="1">
                  <c:v>15703</c:v>
                </c:pt>
                <c:pt idx="2">
                  <c:v>14967</c:v>
                </c:pt>
                <c:pt idx="3">
                  <c:v>14353</c:v>
                </c:pt>
                <c:pt idx="4">
                  <c:v>14904</c:v>
                </c:pt>
                <c:pt idx="5">
                  <c:v>14314</c:v>
                </c:pt>
                <c:pt idx="6">
                  <c:v>13496</c:v>
                </c:pt>
                <c:pt idx="7">
                  <c:v>14808</c:v>
                </c:pt>
              </c:numCache>
            </c:numRef>
          </c:val>
        </c:ser>
        <c:ser>
          <c:idx val="5"/>
          <c:order val="5"/>
          <c:tx>
            <c:strRef>
              <c:f>overview!$A$65:$B$65</c:f>
              <c:strCache>
                <c:ptCount val="1"/>
                <c:pt idx="0">
                  <c:v>ทุเลา/หาย/ไม่ทราบผล ทางหลวง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overview!$C$65:$J$65</c:f>
              <c:numCache>
                <c:formatCode>General</c:formatCode>
                <c:ptCount val="8"/>
                <c:pt idx="0">
                  <c:v>8528</c:v>
                </c:pt>
                <c:pt idx="1">
                  <c:v>8128</c:v>
                </c:pt>
                <c:pt idx="2">
                  <c:v>8072</c:v>
                </c:pt>
                <c:pt idx="3">
                  <c:v>6830</c:v>
                </c:pt>
                <c:pt idx="4">
                  <c:v>7063</c:v>
                </c:pt>
                <c:pt idx="5">
                  <c:v>7479</c:v>
                </c:pt>
                <c:pt idx="6">
                  <c:v>6729</c:v>
                </c:pt>
                <c:pt idx="7">
                  <c:v>6586</c:v>
                </c:pt>
              </c:numCache>
            </c:numRef>
          </c:val>
        </c:ser>
        <c:ser>
          <c:idx val="6"/>
          <c:order val="6"/>
          <c:tx>
            <c:strRef>
              <c:f>overview!$A$66:$B$66</c:f>
              <c:strCache>
                <c:ptCount val="1"/>
                <c:pt idx="0">
                  <c:v>ทุเลา/หาย/ไม่ทราบผล ในเมือง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overview!$C$66:$J$66</c:f>
              <c:numCache>
                <c:formatCode>General</c:formatCode>
                <c:ptCount val="8"/>
                <c:pt idx="0">
                  <c:v>6863</c:v>
                </c:pt>
                <c:pt idx="1">
                  <c:v>6131</c:v>
                </c:pt>
                <c:pt idx="2">
                  <c:v>6076</c:v>
                </c:pt>
                <c:pt idx="3">
                  <c:v>4938</c:v>
                </c:pt>
                <c:pt idx="4">
                  <c:v>5109</c:v>
                </c:pt>
                <c:pt idx="5">
                  <c:v>4600</c:v>
                </c:pt>
                <c:pt idx="6">
                  <c:v>4502</c:v>
                </c:pt>
                <c:pt idx="7">
                  <c:v>4366</c:v>
                </c:pt>
              </c:numCache>
            </c:numRef>
          </c:val>
        </c:ser>
        <c:ser>
          <c:idx val="7"/>
          <c:order val="7"/>
          <c:tx>
            <c:strRef>
              <c:f>overview!$A$67:$B$67</c:f>
              <c:strCache>
                <c:ptCount val="1"/>
                <c:pt idx="0">
                  <c:v>ทุเลา/หาย/ไม่ทราบผล ไม่ทราบ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overview!$C$67:$J$67</c:f>
              <c:numCache>
                <c:formatCode>General</c:formatCode>
                <c:ptCount val="8"/>
                <c:pt idx="0">
                  <c:v>1128</c:v>
                </c:pt>
                <c:pt idx="1">
                  <c:v>924</c:v>
                </c:pt>
                <c:pt idx="2">
                  <c:v>768</c:v>
                </c:pt>
                <c:pt idx="3">
                  <c:v>597</c:v>
                </c:pt>
                <c:pt idx="4">
                  <c:v>509</c:v>
                </c:pt>
                <c:pt idx="5">
                  <c:v>605</c:v>
                </c:pt>
                <c:pt idx="6">
                  <c:v>702</c:v>
                </c:pt>
                <c:pt idx="7">
                  <c:v>2091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59096"/>
        <c:axId val="530559488"/>
      </c:barChart>
      <c:lineChart>
        <c:grouping val="standard"/>
        <c:varyColors val="0"/>
        <c:ser>
          <c:idx val="0"/>
          <c:order val="0"/>
          <c:tx>
            <c:strRef>
              <c:f>overview!$A$60:$B$60</c:f>
              <c:strCache>
                <c:ptCount val="1"/>
                <c:pt idx="0">
                  <c:v>ตาย ชนบท</c:v>
                </c:pt>
              </c:strCache>
            </c:strRef>
          </c:tx>
          <c:marker>
            <c:symbol val="none"/>
          </c:marker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overview!$C$60:$J$60</c:f>
              <c:numCache>
                <c:formatCode>General</c:formatCode>
                <c:ptCount val="8"/>
                <c:pt idx="0">
                  <c:v>177</c:v>
                </c:pt>
                <c:pt idx="1">
                  <c:v>177</c:v>
                </c:pt>
                <c:pt idx="2">
                  <c:v>160</c:v>
                </c:pt>
                <c:pt idx="3">
                  <c:v>143</c:v>
                </c:pt>
                <c:pt idx="4">
                  <c:v>143</c:v>
                </c:pt>
                <c:pt idx="5">
                  <c:v>144</c:v>
                </c:pt>
                <c:pt idx="6">
                  <c:v>154</c:v>
                </c:pt>
                <c:pt idx="7">
                  <c:v>149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overview!$A$61:$B$61</c:f>
              <c:strCache>
                <c:ptCount val="1"/>
                <c:pt idx="0">
                  <c:v>ตาย ทางหลวง</c:v>
                </c:pt>
              </c:strCache>
            </c:strRef>
          </c:tx>
          <c:marker>
            <c:symbol val="none"/>
          </c:marker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overview!$C$61:$J$61</c:f>
              <c:numCache>
                <c:formatCode>General</c:formatCode>
                <c:ptCount val="8"/>
                <c:pt idx="0">
                  <c:v>238</c:v>
                </c:pt>
                <c:pt idx="1">
                  <c:v>244</c:v>
                </c:pt>
                <c:pt idx="2">
                  <c:v>221</c:v>
                </c:pt>
                <c:pt idx="3">
                  <c:v>171</c:v>
                </c:pt>
                <c:pt idx="4">
                  <c:v>227</c:v>
                </c:pt>
                <c:pt idx="5">
                  <c:v>208</c:v>
                </c:pt>
                <c:pt idx="6">
                  <c:v>214</c:v>
                </c:pt>
                <c:pt idx="7">
                  <c:v>216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overview!$A$62:$B$62</c:f>
              <c:strCache>
                <c:ptCount val="1"/>
                <c:pt idx="0">
                  <c:v>ตาย ในเมือง</c:v>
                </c:pt>
              </c:strCache>
            </c:strRef>
          </c:tx>
          <c:marker>
            <c:symbol val="none"/>
          </c:marker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overview!$C$62:$J$62</c:f>
              <c:numCache>
                <c:formatCode>General</c:formatCode>
                <c:ptCount val="8"/>
                <c:pt idx="0">
                  <c:v>57</c:v>
                </c:pt>
                <c:pt idx="1">
                  <c:v>45</c:v>
                </c:pt>
                <c:pt idx="2">
                  <c:v>40</c:v>
                </c:pt>
                <c:pt idx="3">
                  <c:v>43</c:v>
                </c:pt>
                <c:pt idx="4">
                  <c:v>49</c:v>
                </c:pt>
                <c:pt idx="5">
                  <c:v>29</c:v>
                </c:pt>
                <c:pt idx="6">
                  <c:v>28</c:v>
                </c:pt>
                <c:pt idx="7">
                  <c:v>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overview!$A$63:$B$63</c:f>
              <c:strCache>
                <c:ptCount val="1"/>
                <c:pt idx="0">
                  <c:v>ตาย ไม่ทราบ</c:v>
                </c:pt>
              </c:strCache>
            </c:strRef>
          </c:tx>
          <c:marker>
            <c:symbol val="none"/>
          </c:marker>
          <c:cat>
            <c:strRef>
              <c:f>overview!$C$59:$J$59</c:f>
              <c:strCache>
                <c:ptCount val="8"/>
                <c:pt idx="0">
                  <c:v>สงกรานต์ 51</c:v>
                </c:pt>
                <c:pt idx="1">
                  <c:v>สงกรานต์ 52</c:v>
                </c:pt>
                <c:pt idx="2">
                  <c:v>สงกรานต์ 53</c:v>
                </c:pt>
                <c:pt idx="3">
                  <c:v>สงกรานต์ 54</c:v>
                </c:pt>
                <c:pt idx="4">
                  <c:v>สงกรานต์ 55</c:v>
                </c:pt>
                <c:pt idx="5">
                  <c:v>สงกรานต์ 56</c:v>
                </c:pt>
                <c:pt idx="6">
                  <c:v>สงกรานต์ 57</c:v>
                </c:pt>
                <c:pt idx="7">
                  <c:v>สงกรานต์ 58</c:v>
                </c:pt>
              </c:strCache>
            </c:strRef>
          </c:cat>
          <c:val>
            <c:numRef>
              <c:f>overview!$C$63:$J$63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1</c:v>
                </c:pt>
                <c:pt idx="7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562232"/>
        <c:axId val="530560272"/>
      </c:lineChart>
      <c:catAx>
        <c:axId val="530559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th-TH" sz="2400" b="1"/>
            </a:pPr>
            <a:endParaRPr lang="th-TH"/>
          </a:p>
        </c:txPr>
        <c:crossAx val="530559488"/>
        <c:crosses val="autoZero"/>
        <c:auto val="1"/>
        <c:lblAlgn val="ctr"/>
        <c:lblOffset val="100"/>
        <c:noMultiLvlLbl val="0"/>
      </c:catAx>
      <c:valAx>
        <c:axId val="530559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th-TH"/>
                </a:pPr>
                <a:r>
                  <a:rPr lang="th-TH" dirty="0" smtClean="0"/>
                  <a:t>ผู้บาดเจ็บรวมเสียชีวิต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59096"/>
        <c:crosses val="autoZero"/>
        <c:crossBetween val="between"/>
      </c:valAx>
      <c:valAx>
        <c:axId val="5305602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th-TH"/>
                </a:pPr>
                <a:r>
                  <a:rPr lang="th-TH" dirty="0" smtClean="0"/>
                  <a:t>ตาย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62232"/>
        <c:crosses val="max"/>
        <c:crossBetween val="between"/>
      </c:valAx>
      <c:catAx>
        <c:axId val="530562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56027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lang="th-TH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eesiaUPC" pitchFamily="34" charset="-34"/>
          <a:cs typeface="FreesiaUPC" pitchFamily="34" charset="-34"/>
        </a:defRPr>
      </a:pPr>
      <a:endParaRPr lang="th-TH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[Songkran 58 MoPH_20042015_analyzed.xlsx]Sheet1!PivotTable1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09-04-15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4"/>
                <c:pt idx="0">
                  <c:v>482</c:v>
                </c:pt>
                <c:pt idx="1">
                  <c:v>1296</c:v>
                </c:pt>
                <c:pt idx="2">
                  <c:v>782</c:v>
                </c:pt>
                <c:pt idx="3">
                  <c:v>198</c:v>
                </c:pt>
              </c:numCache>
            </c:numRef>
          </c:val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10-04-15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4"/>
                <c:pt idx="0">
                  <c:v>539</c:v>
                </c:pt>
                <c:pt idx="1">
                  <c:v>1511</c:v>
                </c:pt>
                <c:pt idx="2">
                  <c:v>919</c:v>
                </c:pt>
                <c:pt idx="3">
                  <c:v>223</c:v>
                </c:pt>
              </c:numCache>
            </c:numRef>
          </c:val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11-04-15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4"/>
                <c:pt idx="0">
                  <c:v>567</c:v>
                </c:pt>
                <c:pt idx="1">
                  <c:v>1963</c:v>
                </c:pt>
                <c:pt idx="2">
                  <c:v>1052</c:v>
                </c:pt>
                <c:pt idx="3">
                  <c:v>288</c:v>
                </c:pt>
              </c:numCache>
            </c:numRef>
          </c:val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12-04-15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4"/>
                <c:pt idx="0">
                  <c:v>587</c:v>
                </c:pt>
                <c:pt idx="1">
                  <c:v>2337</c:v>
                </c:pt>
                <c:pt idx="2">
                  <c:v>1110</c:v>
                </c:pt>
                <c:pt idx="3">
                  <c:v>316</c:v>
                </c:pt>
              </c:numCache>
            </c:numRef>
          </c:val>
        </c:ser>
        <c:ser>
          <c:idx val="4"/>
          <c:order val="4"/>
          <c:tx>
            <c:strRef>
              <c:f>Sheet1!$F$3:$F$4</c:f>
              <c:strCache>
                <c:ptCount val="1"/>
                <c:pt idx="0">
                  <c:v>13-04-15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Sheet1!$F$5:$F$9</c:f>
              <c:numCache>
                <c:formatCode>General</c:formatCode>
                <c:ptCount val="4"/>
                <c:pt idx="0">
                  <c:v>971</c:v>
                </c:pt>
                <c:pt idx="1">
                  <c:v>3253</c:v>
                </c:pt>
                <c:pt idx="2">
                  <c:v>1201</c:v>
                </c:pt>
                <c:pt idx="3">
                  <c:v>475</c:v>
                </c:pt>
              </c:numCache>
            </c:numRef>
          </c:val>
        </c:ser>
        <c:ser>
          <c:idx val="5"/>
          <c:order val="5"/>
          <c:tx>
            <c:strRef>
              <c:f>Sheet1!$G$3:$G$4</c:f>
              <c:strCache>
                <c:ptCount val="1"/>
                <c:pt idx="0">
                  <c:v>14-04-15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Sheet1!$G$5:$G$9</c:f>
              <c:numCache>
                <c:formatCode>General</c:formatCode>
                <c:ptCount val="4"/>
                <c:pt idx="0">
                  <c:v>672</c:v>
                </c:pt>
                <c:pt idx="1">
                  <c:v>2518</c:v>
                </c:pt>
                <c:pt idx="2">
                  <c:v>839</c:v>
                </c:pt>
                <c:pt idx="3">
                  <c:v>322</c:v>
                </c:pt>
              </c:numCache>
            </c:numRef>
          </c:val>
        </c:ser>
        <c:ser>
          <c:idx val="6"/>
          <c:order val="6"/>
          <c:tx>
            <c:strRef>
              <c:f>Sheet1!$H$3:$H$4</c:f>
              <c:strCache>
                <c:ptCount val="1"/>
                <c:pt idx="0">
                  <c:v>15-04-15</c:v>
                </c:pt>
              </c:strCache>
            </c:strRef>
          </c:tx>
          <c:invertIfNegative val="0"/>
          <c:cat>
            <c:strRef>
              <c:f>Sheet1!$A$5:$A$9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Sheet1!$H$5:$H$9</c:f>
              <c:numCache>
                <c:formatCode>General</c:formatCode>
                <c:ptCount val="4"/>
                <c:pt idx="0">
                  <c:v>575</c:v>
                </c:pt>
                <c:pt idx="1">
                  <c:v>2079</c:v>
                </c:pt>
                <c:pt idx="2">
                  <c:v>899</c:v>
                </c:pt>
                <c:pt idx="3">
                  <c:v>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60664"/>
        <c:axId val="530566544"/>
      </c:barChart>
      <c:catAx>
        <c:axId val="530560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th-TH" sz="1800"/>
            </a:pPr>
            <a:endParaRPr lang="th-TH"/>
          </a:p>
        </c:txPr>
        <c:crossAx val="530566544"/>
        <c:crosses val="autoZero"/>
        <c:auto val="1"/>
        <c:lblAlgn val="ctr"/>
        <c:lblOffset val="100"/>
        <c:noMultiLvlLbl val="0"/>
      </c:catAx>
      <c:valAx>
        <c:axId val="53056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60664"/>
        <c:crosses val="autoZero"/>
        <c:crossBetween val="between"/>
        <c:majorUnit val="1000"/>
      </c:valAx>
    </c:plotArea>
    <c:legend>
      <c:legendPos val="r"/>
      <c:layout/>
      <c:overlay val="0"/>
      <c:txPr>
        <a:bodyPr/>
        <a:lstStyle/>
        <a:p>
          <a:pPr>
            <a:defRPr lang="th-TH"/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[Songkran 58 MoPH_20042015_analyzed.xlsx]Sheet1!PivotTable4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880999250093739"/>
          <c:y val="7.5143852210781334E-2"/>
          <c:w val="0.64071792496526159"/>
          <c:h val="0.46234352917423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Sheet1!$B$14:$B$15</c:f>
              <c:strCache>
                <c:ptCount val="1"/>
                <c:pt idx="0">
                  <c:v>09-04-15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Sheet1!$B$16:$B$20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Sheet1!$C$14:$C$15</c:f>
              <c:strCache>
                <c:ptCount val="1"/>
                <c:pt idx="0">
                  <c:v>10-04-15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Sheet1!$D$14:$D$15</c:f>
              <c:strCache>
                <c:ptCount val="1"/>
                <c:pt idx="0">
                  <c:v>11-04-15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37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Sheet1!$E$14:$E$15</c:f>
              <c:strCache>
                <c:ptCount val="1"/>
                <c:pt idx="0">
                  <c:v>12-04-15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Sheet1!$E$16:$E$20</c:f>
              <c:numCache>
                <c:formatCode>General</c:formatCode>
                <c:ptCount val="4"/>
                <c:pt idx="0">
                  <c:v>2</c:v>
                </c:pt>
                <c:pt idx="1">
                  <c:v>32</c:v>
                </c:pt>
                <c:pt idx="2">
                  <c:v>44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Sheet1!$F$14:$F$15</c:f>
              <c:strCache>
                <c:ptCount val="1"/>
                <c:pt idx="0">
                  <c:v>13-04-15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Sheet1!$F$16:$F$20</c:f>
              <c:numCache>
                <c:formatCode>General</c:formatCode>
                <c:ptCount val="4"/>
                <c:pt idx="0">
                  <c:v>2</c:v>
                </c:pt>
                <c:pt idx="1">
                  <c:v>28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Sheet1!$G$14:$G$15</c:f>
              <c:strCache>
                <c:ptCount val="1"/>
                <c:pt idx="0">
                  <c:v>14-04-15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Sheet1!$G$16:$G$20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32</c:v>
                </c:pt>
                <c:pt idx="3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Sheet1!$H$14:$H$15</c:f>
              <c:strCache>
                <c:ptCount val="1"/>
                <c:pt idx="0">
                  <c:v>15-04-15</c:v>
                </c:pt>
              </c:strCache>
            </c:strRef>
          </c:tx>
          <c:invertIfNegative val="0"/>
          <c:cat>
            <c:strRef>
              <c:f>Sheet1!$A$16:$A$20</c:f>
              <c:strCache>
                <c:ptCount val="4"/>
                <c:pt idx="0">
                  <c:v>ในเมือง</c:v>
                </c:pt>
                <c:pt idx="1">
                  <c:v>ชนบท</c:v>
                </c:pt>
                <c:pt idx="2">
                  <c:v>ทางหลวง</c:v>
                </c:pt>
                <c:pt idx="3">
                  <c:v>ไม่ทราบ</c:v>
                </c:pt>
              </c:strCache>
            </c:strRef>
          </c:cat>
          <c:val>
            <c:numRef>
              <c:f>Sheet1!$H$16:$H$20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65760"/>
        <c:axId val="530557528"/>
      </c:barChart>
      <c:catAx>
        <c:axId val="53056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th-TH" sz="1800"/>
            </a:pPr>
            <a:endParaRPr lang="th-TH"/>
          </a:p>
        </c:txPr>
        <c:crossAx val="530557528"/>
        <c:crosses val="autoZero"/>
        <c:auto val="1"/>
        <c:lblAlgn val="ctr"/>
        <c:lblOffset val="100"/>
        <c:noMultiLvlLbl val="0"/>
      </c:catAx>
      <c:valAx>
        <c:axId val="5305575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65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th-TH"/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ในเมือง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Sheet1!$B$23:$H$23</c:f>
              <c:numCache>
                <c:formatCode>dd\-mm\-yy</c:formatCode>
                <c:ptCount val="7"/>
                <c:pt idx="0">
                  <c:v>42103</c:v>
                </c:pt>
                <c:pt idx="1">
                  <c:v>42104</c:v>
                </c:pt>
                <c:pt idx="2">
                  <c:v>42105</c:v>
                </c:pt>
                <c:pt idx="3">
                  <c:v>42106</c:v>
                </c:pt>
                <c:pt idx="4">
                  <c:v>42107</c:v>
                </c:pt>
                <c:pt idx="5">
                  <c:v>42108</c:v>
                </c:pt>
                <c:pt idx="6">
                  <c:v>42109</c:v>
                </c:pt>
              </c:numCache>
            </c:numRef>
          </c:xVal>
          <c:yVal>
            <c:numRef>
              <c:f>Sheet1!$B$24:$H$24</c:f>
              <c:numCache>
                <c:formatCode>0.000%</c:formatCode>
                <c:ptCount val="7"/>
                <c:pt idx="0">
                  <c:v>6.2240663900414933E-3</c:v>
                </c:pt>
                <c:pt idx="1">
                  <c:v>7.421150278293139E-3</c:v>
                </c:pt>
                <c:pt idx="2">
                  <c:v>1.4109347442680775E-2</c:v>
                </c:pt>
                <c:pt idx="3">
                  <c:v>3.4071550255536632E-3</c:v>
                </c:pt>
                <c:pt idx="4">
                  <c:v>2.0597322348094751E-3</c:v>
                </c:pt>
                <c:pt idx="5">
                  <c:v>5.9523809523809521E-3</c:v>
                </c:pt>
                <c:pt idx="6">
                  <c:v>6.9565217391304402E-3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ชนบท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Sheet1!$B$23:$H$23</c:f>
              <c:numCache>
                <c:formatCode>dd\-mm\-yy</c:formatCode>
                <c:ptCount val="7"/>
                <c:pt idx="0">
                  <c:v>42103</c:v>
                </c:pt>
                <c:pt idx="1">
                  <c:v>42104</c:v>
                </c:pt>
                <c:pt idx="2">
                  <c:v>42105</c:v>
                </c:pt>
                <c:pt idx="3">
                  <c:v>42106</c:v>
                </c:pt>
                <c:pt idx="4">
                  <c:v>42107</c:v>
                </c:pt>
                <c:pt idx="5">
                  <c:v>42108</c:v>
                </c:pt>
                <c:pt idx="6">
                  <c:v>42109</c:v>
                </c:pt>
              </c:numCache>
            </c:numRef>
          </c:xVal>
          <c:yVal>
            <c:numRef>
              <c:f>Sheet1!$B$25:$H$25</c:f>
              <c:numCache>
                <c:formatCode>0.000%</c:formatCode>
                <c:ptCount val="7"/>
                <c:pt idx="0">
                  <c:v>9.2592592592592692E-3</c:v>
                </c:pt>
                <c:pt idx="1">
                  <c:v>9.2653871608206571E-3</c:v>
                </c:pt>
                <c:pt idx="2">
                  <c:v>1.1207335710646969E-2</c:v>
                </c:pt>
                <c:pt idx="3">
                  <c:v>1.3692768506632442E-2</c:v>
                </c:pt>
                <c:pt idx="4">
                  <c:v>8.6074392868121727E-3</c:v>
                </c:pt>
                <c:pt idx="5">
                  <c:v>9.9285146942017528E-3</c:v>
                </c:pt>
                <c:pt idx="6">
                  <c:v>7.6960076960076989E-3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ทางหลวง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Sheet1!$B$23:$H$23</c:f>
              <c:numCache>
                <c:formatCode>dd\-mm\-yy</c:formatCode>
                <c:ptCount val="7"/>
                <c:pt idx="0">
                  <c:v>42103</c:v>
                </c:pt>
                <c:pt idx="1">
                  <c:v>42104</c:v>
                </c:pt>
                <c:pt idx="2">
                  <c:v>42105</c:v>
                </c:pt>
                <c:pt idx="3">
                  <c:v>42106</c:v>
                </c:pt>
                <c:pt idx="4">
                  <c:v>42107</c:v>
                </c:pt>
                <c:pt idx="5">
                  <c:v>42108</c:v>
                </c:pt>
                <c:pt idx="6">
                  <c:v>42109</c:v>
                </c:pt>
              </c:numCache>
            </c:numRef>
          </c:xVal>
          <c:yVal>
            <c:numRef>
              <c:f>Sheet1!$B$26:$H$26</c:f>
              <c:numCache>
                <c:formatCode>0.000%</c:formatCode>
                <c:ptCount val="7"/>
                <c:pt idx="0">
                  <c:v>2.8132992327365752E-2</c:v>
                </c:pt>
                <c:pt idx="1">
                  <c:v>2.5027203482045731E-2</c:v>
                </c:pt>
                <c:pt idx="2">
                  <c:v>3.5171102661596988E-2</c:v>
                </c:pt>
                <c:pt idx="3">
                  <c:v>3.9639639639639651E-2</c:v>
                </c:pt>
                <c:pt idx="4">
                  <c:v>2.8309741881765202E-2</c:v>
                </c:pt>
                <c:pt idx="5">
                  <c:v>3.8140643623361142E-2</c:v>
                </c:pt>
                <c:pt idx="6">
                  <c:v>2.669632925472748E-2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ไม่ทราบ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Sheet1!$B$23:$H$23</c:f>
              <c:numCache>
                <c:formatCode>dd\-mm\-yy</c:formatCode>
                <c:ptCount val="7"/>
                <c:pt idx="0">
                  <c:v>42103</c:v>
                </c:pt>
                <c:pt idx="1">
                  <c:v>42104</c:v>
                </c:pt>
                <c:pt idx="2">
                  <c:v>42105</c:v>
                </c:pt>
                <c:pt idx="3">
                  <c:v>42106</c:v>
                </c:pt>
                <c:pt idx="4">
                  <c:v>42107</c:v>
                </c:pt>
                <c:pt idx="5">
                  <c:v>42108</c:v>
                </c:pt>
                <c:pt idx="6">
                  <c:v>42109</c:v>
                </c:pt>
              </c:numCache>
            </c:numRef>
          </c:xVal>
          <c:yVal>
            <c:numRef>
              <c:f>Sheet1!$B$27:$H$27</c:f>
              <c:numCache>
                <c:formatCode>0.000%</c:formatCode>
                <c:ptCount val="7"/>
                <c:pt idx="0">
                  <c:v>5.0505050505050483E-3</c:v>
                </c:pt>
                <c:pt idx="1">
                  <c:v>8.9686098654708588E-3</c:v>
                </c:pt>
                <c:pt idx="2">
                  <c:v>6.9444444444444493E-3</c:v>
                </c:pt>
                <c:pt idx="3">
                  <c:v>3.1645569620253199E-3</c:v>
                </c:pt>
                <c:pt idx="4">
                  <c:v>6.3157894736842104E-3</c:v>
                </c:pt>
                <c:pt idx="5">
                  <c:v>6.2111801242236081E-3</c:v>
                </c:pt>
                <c:pt idx="6">
                  <c:v>7.0921985815602861E-3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567328"/>
        <c:axId val="530561840"/>
      </c:scatterChart>
      <c:valAx>
        <c:axId val="530567328"/>
        <c:scaling>
          <c:orientation val="minMax"/>
        </c:scaling>
        <c:delete val="0"/>
        <c:axPos val="b"/>
        <c:numFmt formatCode="dd\-mm\-yy" sourceLinked="1"/>
        <c:majorTickMark val="out"/>
        <c:minorTickMark val="none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530561840"/>
        <c:crosses val="autoZero"/>
        <c:crossBetween val="midCat"/>
      </c:valAx>
      <c:valAx>
        <c:axId val="530561840"/>
        <c:scaling>
          <c:orientation val="minMax"/>
        </c:scaling>
        <c:delete val="0"/>
        <c:axPos val="l"/>
        <c:numFmt formatCode="0.000%" sourceLinked="1"/>
        <c:majorTickMark val="out"/>
        <c:minorTickMark val="none"/>
        <c:tickLblPos val="nextTo"/>
        <c:txPr>
          <a:bodyPr/>
          <a:lstStyle/>
          <a:p>
            <a:pPr>
              <a:defRPr lang="th-TH" sz="1400"/>
            </a:pPr>
            <a:endParaRPr lang="th-TH"/>
          </a:p>
        </c:txPr>
        <c:crossAx val="530567328"/>
        <c:crosses val="autoZero"/>
        <c:crossBetween val="midCat"/>
        <c:majorUnit val="1.0000000000000005E-2"/>
      </c:valAx>
    </c:plotArea>
    <c:legend>
      <c:legendPos val="r"/>
      <c:layout/>
      <c:overlay val="0"/>
      <c:txPr>
        <a:bodyPr/>
        <a:lstStyle/>
        <a:p>
          <a:pPr>
            <a:defRPr lang="th-TH" sz="2000"/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'โลก 20 อันดับ'!$G$6:$G$25</c:f>
              <c:strCache>
                <c:ptCount val="20"/>
                <c:pt idx="0">
                  <c:v>Niue</c:v>
                </c:pt>
                <c:pt idx="1">
                  <c:v>Dominican Republic</c:v>
                </c:pt>
                <c:pt idx="2">
                  <c:v>Thailand</c:v>
                </c:pt>
                <c:pt idx="3">
                  <c:v>Venezuela</c:v>
                </c:pt>
                <c:pt idx="4">
                  <c:v>Iran</c:v>
                </c:pt>
                <c:pt idx="5">
                  <c:v>Nigeria</c:v>
                </c:pt>
                <c:pt idx="6">
                  <c:v>South Africa</c:v>
                </c:pt>
                <c:pt idx="7">
                  <c:v>Irag</c:v>
                </c:pt>
                <c:pt idx="8">
                  <c:v>Guinea-Bissau</c:v>
                </c:pt>
                <c:pt idx="9">
                  <c:v>Oman</c:v>
                </c:pt>
                <c:pt idx="10">
                  <c:v>Chad</c:v>
                </c:pt>
                <c:pt idx="11">
                  <c:v>Uganda</c:v>
                </c:pt>
                <c:pt idx="12">
                  <c:v>Lesotho</c:v>
                </c:pt>
                <c:pt idx="13">
                  <c:v>Mauritania</c:v>
                </c:pt>
                <c:pt idx="14">
                  <c:v>Guyana</c:v>
                </c:pt>
                <c:pt idx="15">
                  <c:v>Burkina Faso</c:v>
                </c:pt>
                <c:pt idx="16">
                  <c:v>Ecuador</c:v>
                </c:pt>
                <c:pt idx="17">
                  <c:v>Sudan</c:v>
                </c:pt>
                <c:pt idx="18">
                  <c:v>Malaysia</c:v>
                </c:pt>
                <c:pt idx="19">
                  <c:v>Namibia</c:v>
                </c:pt>
              </c:strCache>
            </c:strRef>
          </c:cat>
          <c:val>
            <c:numRef>
              <c:f>'โลก 20 อันดับ'!$H$6:$H$25</c:f>
            </c:numRef>
          </c:val>
        </c:ser>
        <c:ser>
          <c:idx val="1"/>
          <c:order val="1"/>
          <c:tx>
            <c:v>2011</c:v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tint val="77000"/>
                </a:schemeClr>
              </a:solidFill>
              <a:ln>
                <a:solidFill>
                  <a:srgbClr val="FF0000"/>
                </a:solidFill>
              </a:ln>
              <a:effectLst/>
              <a:sp3d>
                <a:contourClr>
                  <a:srgbClr val="FF0000"/>
                </a:contourClr>
              </a:sp3d>
            </c:spPr>
          </c:dPt>
          <c:cat>
            <c:strRef>
              <c:f>'โลก 20 อันดับ'!$G$6:$G$25</c:f>
              <c:strCache>
                <c:ptCount val="20"/>
                <c:pt idx="0">
                  <c:v>Niue</c:v>
                </c:pt>
                <c:pt idx="1">
                  <c:v>Dominican Republic</c:v>
                </c:pt>
                <c:pt idx="2">
                  <c:v>Thailand</c:v>
                </c:pt>
                <c:pt idx="3">
                  <c:v>Venezuela</c:v>
                </c:pt>
                <c:pt idx="4">
                  <c:v>Iran</c:v>
                </c:pt>
                <c:pt idx="5">
                  <c:v>Nigeria</c:v>
                </c:pt>
                <c:pt idx="6">
                  <c:v>South Africa</c:v>
                </c:pt>
                <c:pt idx="7">
                  <c:v>Irag</c:v>
                </c:pt>
                <c:pt idx="8">
                  <c:v>Guinea-Bissau</c:v>
                </c:pt>
                <c:pt idx="9">
                  <c:v>Oman</c:v>
                </c:pt>
                <c:pt idx="10">
                  <c:v>Chad</c:v>
                </c:pt>
                <c:pt idx="11">
                  <c:v>Uganda</c:v>
                </c:pt>
                <c:pt idx="12">
                  <c:v>Lesotho</c:v>
                </c:pt>
                <c:pt idx="13">
                  <c:v>Mauritania</c:v>
                </c:pt>
                <c:pt idx="14">
                  <c:v>Guyana</c:v>
                </c:pt>
                <c:pt idx="15">
                  <c:v>Burkina Faso</c:v>
                </c:pt>
                <c:pt idx="16">
                  <c:v>Ecuador</c:v>
                </c:pt>
                <c:pt idx="17">
                  <c:v>Sudan</c:v>
                </c:pt>
                <c:pt idx="18">
                  <c:v>Malaysia</c:v>
                </c:pt>
                <c:pt idx="19">
                  <c:v>Namibia</c:v>
                </c:pt>
              </c:strCache>
            </c:strRef>
          </c:cat>
          <c:val>
            <c:numRef>
              <c:f>'โลก 20 อันดับ'!$I$6:$I$25</c:f>
              <c:numCache>
                <c:formatCode>0.00</c:formatCode>
                <c:ptCount val="20"/>
                <c:pt idx="0">
                  <c:v>68.3</c:v>
                </c:pt>
                <c:pt idx="1">
                  <c:v>41.7</c:v>
                </c:pt>
                <c:pt idx="2">
                  <c:v>38.1</c:v>
                </c:pt>
                <c:pt idx="3">
                  <c:v>37.200000000000003</c:v>
                </c:pt>
                <c:pt idx="4">
                  <c:v>34.1</c:v>
                </c:pt>
                <c:pt idx="5">
                  <c:v>33.700000000000003</c:v>
                </c:pt>
                <c:pt idx="6">
                  <c:v>31.9</c:v>
                </c:pt>
                <c:pt idx="7">
                  <c:v>31.5</c:v>
                </c:pt>
                <c:pt idx="8">
                  <c:v>31.2</c:v>
                </c:pt>
                <c:pt idx="9">
                  <c:v>30.4</c:v>
                </c:pt>
                <c:pt idx="10">
                  <c:v>29.7</c:v>
                </c:pt>
                <c:pt idx="11">
                  <c:v>28.9</c:v>
                </c:pt>
                <c:pt idx="12">
                  <c:v>28.4</c:v>
                </c:pt>
                <c:pt idx="13">
                  <c:v>28</c:v>
                </c:pt>
                <c:pt idx="14">
                  <c:v>27.8</c:v>
                </c:pt>
                <c:pt idx="15">
                  <c:v>27.7</c:v>
                </c:pt>
                <c:pt idx="16">
                  <c:v>27</c:v>
                </c:pt>
                <c:pt idx="17">
                  <c:v>25.1</c:v>
                </c:pt>
                <c:pt idx="18">
                  <c:v>25</c:v>
                </c:pt>
                <c:pt idx="1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75576"/>
        <c:axId val="241172048"/>
        <c:axId val="0"/>
      </c:bar3DChart>
      <c:catAx>
        <c:axId val="24117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1172048"/>
        <c:crosses val="autoZero"/>
        <c:auto val="1"/>
        <c:lblAlgn val="ctr"/>
        <c:lblOffset val="100"/>
        <c:noMultiLvlLbl val="0"/>
      </c:catAx>
      <c:valAx>
        <c:axId val="24117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117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'โลก 20 อันดับ'!$L$6:$L$25</c:f>
              <c:strCache>
                <c:ptCount val="20"/>
                <c:pt idx="0">
                  <c:v>Eritrea</c:v>
                </c:pt>
                <c:pt idx="1">
                  <c:v>Cook Islands</c:v>
                </c:pt>
                <c:pt idx="2">
                  <c:v>Egypt</c:v>
                </c:pt>
                <c:pt idx="3">
                  <c:v>Libyan Arab Jamahiriya</c:v>
                </c:pt>
                <c:pt idx="4">
                  <c:v>Afghanistan</c:v>
                </c:pt>
                <c:pt idx="5">
                  <c:v>Irag</c:v>
                </c:pt>
                <c:pt idx="6">
                  <c:v>Angola</c:v>
                </c:pt>
                <c:pt idx="7">
                  <c:v>Niger</c:v>
                </c:pt>
                <c:pt idx="8">
                  <c:v>Arab Emirates</c:v>
                </c:pt>
                <c:pt idx="9">
                  <c:v>Gambia</c:v>
                </c:pt>
                <c:pt idx="10">
                  <c:v>Iran</c:v>
                </c:pt>
                <c:pt idx="11">
                  <c:v>Mauritania</c:v>
                </c:pt>
                <c:pt idx="12">
                  <c:v>Ethiopia</c:v>
                </c:pt>
                <c:pt idx="13">
                  <c:v>Mozambique</c:v>
                </c:pt>
                <c:pt idx="14">
                  <c:v>Sudan</c:v>
                </c:pt>
                <c:pt idx="15">
                  <c:v>Tunisia</c:v>
                </c:pt>
                <c:pt idx="16">
                  <c:v>Guatemala</c:v>
                </c:pt>
                <c:pt idx="17">
                  <c:v>Kenya</c:v>
                </c:pt>
                <c:pt idx="18">
                  <c:v>Chad</c:v>
                </c:pt>
                <c:pt idx="19">
                  <c:v>Tanzania</c:v>
                </c:pt>
              </c:strCache>
            </c:strRef>
          </c:cat>
          <c:val>
            <c:numRef>
              <c:f>'โลก 20 อันดับ'!$M$6:$M$25</c:f>
            </c:numRef>
          </c:val>
        </c:ser>
        <c:ser>
          <c:idx val="1"/>
          <c:order val="1"/>
          <c:tx>
            <c:v>2009</c:v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'โลก 20 อันดับ'!$L$6:$L$25</c:f>
              <c:strCache>
                <c:ptCount val="20"/>
                <c:pt idx="0">
                  <c:v>Eritrea</c:v>
                </c:pt>
                <c:pt idx="1">
                  <c:v>Cook Islands</c:v>
                </c:pt>
                <c:pt idx="2">
                  <c:v>Egypt</c:v>
                </c:pt>
                <c:pt idx="3">
                  <c:v>Libyan Arab Jamahiriya</c:v>
                </c:pt>
                <c:pt idx="4">
                  <c:v>Afghanistan</c:v>
                </c:pt>
                <c:pt idx="5">
                  <c:v>Irag</c:v>
                </c:pt>
                <c:pt idx="6">
                  <c:v>Angola</c:v>
                </c:pt>
                <c:pt idx="7">
                  <c:v>Niger</c:v>
                </c:pt>
                <c:pt idx="8">
                  <c:v>Arab Emirates</c:v>
                </c:pt>
                <c:pt idx="9">
                  <c:v>Gambia</c:v>
                </c:pt>
                <c:pt idx="10">
                  <c:v>Iran</c:v>
                </c:pt>
                <c:pt idx="11">
                  <c:v>Mauritania</c:v>
                </c:pt>
                <c:pt idx="12">
                  <c:v>Ethiopia</c:v>
                </c:pt>
                <c:pt idx="13">
                  <c:v>Mozambique</c:v>
                </c:pt>
                <c:pt idx="14">
                  <c:v>Sudan</c:v>
                </c:pt>
                <c:pt idx="15">
                  <c:v>Tunisia</c:v>
                </c:pt>
                <c:pt idx="16">
                  <c:v>Guatemala</c:v>
                </c:pt>
                <c:pt idx="17">
                  <c:v>Kenya</c:v>
                </c:pt>
                <c:pt idx="18">
                  <c:v>Chad</c:v>
                </c:pt>
                <c:pt idx="19">
                  <c:v>Tanzania</c:v>
                </c:pt>
              </c:strCache>
            </c:strRef>
          </c:cat>
          <c:val>
            <c:numRef>
              <c:f>'โลก 20 อันดับ'!$N$6:$N$25</c:f>
              <c:numCache>
                <c:formatCode>0.00</c:formatCode>
                <c:ptCount val="20"/>
                <c:pt idx="0">
                  <c:v>48.4</c:v>
                </c:pt>
                <c:pt idx="1">
                  <c:v>45</c:v>
                </c:pt>
                <c:pt idx="2">
                  <c:v>41.6</c:v>
                </c:pt>
                <c:pt idx="3">
                  <c:v>40.5</c:v>
                </c:pt>
                <c:pt idx="4">
                  <c:v>39</c:v>
                </c:pt>
                <c:pt idx="5">
                  <c:v>38.1</c:v>
                </c:pt>
                <c:pt idx="6">
                  <c:v>37.700000000000003</c:v>
                </c:pt>
                <c:pt idx="7">
                  <c:v>37.700000000000003</c:v>
                </c:pt>
                <c:pt idx="8">
                  <c:v>37.1</c:v>
                </c:pt>
                <c:pt idx="9">
                  <c:v>36.6</c:v>
                </c:pt>
                <c:pt idx="10">
                  <c:v>35.799999999999997</c:v>
                </c:pt>
                <c:pt idx="11">
                  <c:v>35.5</c:v>
                </c:pt>
                <c:pt idx="12">
                  <c:v>35</c:v>
                </c:pt>
                <c:pt idx="13">
                  <c:v>34.700000000000003</c:v>
                </c:pt>
                <c:pt idx="14">
                  <c:v>34.700000000000003</c:v>
                </c:pt>
                <c:pt idx="15">
                  <c:v>34.5</c:v>
                </c:pt>
                <c:pt idx="16">
                  <c:v>34.4</c:v>
                </c:pt>
                <c:pt idx="17">
                  <c:v>34.4</c:v>
                </c:pt>
                <c:pt idx="18">
                  <c:v>34.299999999999997</c:v>
                </c:pt>
                <c:pt idx="19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802736"/>
        <c:axId val="235803520"/>
        <c:axId val="0"/>
      </c:bar3DChart>
      <c:catAx>
        <c:axId val="23580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5803520"/>
        <c:crosses val="autoZero"/>
        <c:auto val="1"/>
        <c:lblAlgn val="ctr"/>
        <c:lblOffset val="100"/>
        <c:noMultiLvlLbl val="0"/>
      </c:catAx>
      <c:valAx>
        <c:axId val="2358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580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Death by RTI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2009</c:v>
          </c:tx>
          <c:invertIfNegative val="0"/>
          <c:cat>
            <c:strRef>
              <c:f>อาเชียน!$J$5:$J$15</c:f>
              <c:strCache>
                <c:ptCount val="11"/>
                <c:pt idx="0">
                  <c:v>Thailand</c:v>
                </c:pt>
                <c:pt idx="1">
                  <c:v>Vietnam</c:v>
                </c:pt>
                <c:pt idx="2">
                  <c:v>Malaysia</c:v>
                </c:pt>
                <c:pt idx="3">
                  <c:v>Myanmar</c:v>
                </c:pt>
                <c:pt idx="4">
                  <c:v>Cambodia</c:v>
                </c:pt>
                <c:pt idx="5">
                  <c:v>Timor</c:v>
                </c:pt>
                <c:pt idx="6">
                  <c:v>Indonesia</c:v>
                </c:pt>
                <c:pt idx="7">
                  <c:v>Lao</c:v>
                </c:pt>
                <c:pt idx="8">
                  <c:v>Phillippines</c:v>
                </c:pt>
                <c:pt idx="9">
                  <c:v>Singapore</c:v>
                </c:pt>
                <c:pt idx="10">
                  <c:v>Brunei</c:v>
                </c:pt>
              </c:strCache>
            </c:strRef>
          </c:cat>
          <c:val>
            <c:numRef>
              <c:f>อาเชียน!$L$5:$L$15</c:f>
              <c:numCache>
                <c:formatCode>0.00</c:formatCode>
                <c:ptCount val="11"/>
                <c:pt idx="0">
                  <c:v>19.600000000000001</c:v>
                </c:pt>
                <c:pt idx="1">
                  <c:v>16.100000000000001</c:v>
                </c:pt>
                <c:pt idx="2">
                  <c:v>23.6</c:v>
                </c:pt>
                <c:pt idx="3">
                  <c:v>23.4</c:v>
                </c:pt>
                <c:pt idx="4">
                  <c:v>12.1</c:v>
                </c:pt>
                <c:pt idx="5">
                  <c:v>16.100000000000001</c:v>
                </c:pt>
                <c:pt idx="6">
                  <c:v>16.2</c:v>
                </c:pt>
                <c:pt idx="7">
                  <c:v>18.3</c:v>
                </c:pt>
                <c:pt idx="8">
                  <c:v>20</c:v>
                </c:pt>
                <c:pt idx="9">
                  <c:v>4.8</c:v>
                </c:pt>
                <c:pt idx="10">
                  <c:v>13.8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cat>
            <c:strRef>
              <c:f>อาเชียน!$J$5:$J$15</c:f>
              <c:strCache>
                <c:ptCount val="11"/>
                <c:pt idx="0">
                  <c:v>Thailand</c:v>
                </c:pt>
                <c:pt idx="1">
                  <c:v>Vietnam</c:v>
                </c:pt>
                <c:pt idx="2">
                  <c:v>Malaysia</c:v>
                </c:pt>
                <c:pt idx="3">
                  <c:v>Myanmar</c:v>
                </c:pt>
                <c:pt idx="4">
                  <c:v>Cambodia</c:v>
                </c:pt>
                <c:pt idx="5">
                  <c:v>Timor</c:v>
                </c:pt>
                <c:pt idx="6">
                  <c:v>Indonesia</c:v>
                </c:pt>
                <c:pt idx="7">
                  <c:v>Lao</c:v>
                </c:pt>
                <c:pt idx="8">
                  <c:v>Phillippines</c:v>
                </c:pt>
                <c:pt idx="9">
                  <c:v>Singapore</c:v>
                </c:pt>
                <c:pt idx="10">
                  <c:v>Brunei</c:v>
                </c:pt>
              </c:strCache>
            </c:strRef>
          </c:cat>
          <c:val>
            <c:numRef>
              <c:f>อาเชียน!$M$5:$M$15</c:f>
              <c:numCache>
                <c:formatCode>0.00</c:formatCode>
                <c:ptCount val="11"/>
                <c:pt idx="0">
                  <c:v>38.1</c:v>
                </c:pt>
                <c:pt idx="1">
                  <c:v>24.7</c:v>
                </c:pt>
                <c:pt idx="2">
                  <c:v>25</c:v>
                </c:pt>
                <c:pt idx="3">
                  <c:v>15</c:v>
                </c:pt>
                <c:pt idx="4">
                  <c:v>17.2</c:v>
                </c:pt>
                <c:pt idx="5">
                  <c:v>19.5</c:v>
                </c:pt>
                <c:pt idx="6">
                  <c:v>17.7</c:v>
                </c:pt>
                <c:pt idx="7">
                  <c:v>20.399999999999999</c:v>
                </c:pt>
                <c:pt idx="8">
                  <c:v>9.1</c:v>
                </c:pt>
                <c:pt idx="9">
                  <c:v>5.0999999999999996</c:v>
                </c:pt>
                <c:pt idx="10">
                  <c:v>6.8</c:v>
                </c:pt>
              </c:numCache>
            </c:numRef>
          </c:val>
        </c:ser>
        <c:ser>
          <c:idx val="2"/>
          <c:order val="2"/>
          <c:tx>
            <c:v>2015</c:v>
          </c:tx>
          <c:invertIfNegative val="0"/>
          <c:cat>
            <c:strRef>
              <c:f>อาเชียน!$J$5:$J$15</c:f>
              <c:strCache>
                <c:ptCount val="11"/>
                <c:pt idx="0">
                  <c:v>Thailand</c:v>
                </c:pt>
                <c:pt idx="1">
                  <c:v>Vietnam</c:v>
                </c:pt>
                <c:pt idx="2">
                  <c:v>Malaysia</c:v>
                </c:pt>
                <c:pt idx="3">
                  <c:v>Myanmar</c:v>
                </c:pt>
                <c:pt idx="4">
                  <c:v>Cambodia</c:v>
                </c:pt>
                <c:pt idx="5">
                  <c:v>Timor</c:v>
                </c:pt>
                <c:pt idx="6">
                  <c:v>Indonesia</c:v>
                </c:pt>
                <c:pt idx="7">
                  <c:v>Lao</c:v>
                </c:pt>
                <c:pt idx="8">
                  <c:v>Phillippines</c:v>
                </c:pt>
                <c:pt idx="9">
                  <c:v>Singapore</c:v>
                </c:pt>
                <c:pt idx="10">
                  <c:v>Brunei</c:v>
                </c:pt>
              </c:strCache>
            </c:strRef>
          </c:cat>
          <c:val>
            <c:numRef>
              <c:f>อาเชียน!$N$5:$N$15</c:f>
              <c:numCache>
                <c:formatCode>0.00</c:formatCode>
                <c:ptCount val="11"/>
                <c:pt idx="0">
                  <c:v>36</c:v>
                </c:pt>
                <c:pt idx="1">
                  <c:v>24.5</c:v>
                </c:pt>
                <c:pt idx="2">
                  <c:v>24</c:v>
                </c:pt>
                <c:pt idx="3">
                  <c:v>20.3</c:v>
                </c:pt>
                <c:pt idx="4">
                  <c:v>17.399999999999999</c:v>
                </c:pt>
                <c:pt idx="5">
                  <c:v>16.600000000000001</c:v>
                </c:pt>
                <c:pt idx="6">
                  <c:v>15.3</c:v>
                </c:pt>
                <c:pt idx="7">
                  <c:v>14.3</c:v>
                </c:pt>
                <c:pt idx="8">
                  <c:v>10.5</c:v>
                </c:pt>
                <c:pt idx="9">
                  <c:v>3.6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311896"/>
        <c:axId val="303312288"/>
        <c:axId val="0"/>
      </c:bar3DChart>
      <c:catAx>
        <c:axId val="303311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3312288"/>
        <c:crosses val="autoZero"/>
        <c:auto val="1"/>
        <c:lblAlgn val="ctr"/>
        <c:lblOffset val="100"/>
        <c:noMultiLvlLbl val="0"/>
      </c:catAx>
      <c:valAx>
        <c:axId val="3033122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03311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5457171425401"/>
          <c:y val="0.38134985001666483"/>
          <c:w val="0.11738781388356377"/>
          <c:h val="0.26895872680813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/>
                </a:solidFill>
                <a:cs typeface="+mj-cs"/>
              </a:defRPr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Global Motorcycle </a:t>
            </a:r>
            <a:r>
              <a:rPr lang="en-US" sz="1800" dirty="0" smtClean="0">
                <a:solidFill>
                  <a:schemeClr val="tx1"/>
                </a:solidFill>
                <a:cs typeface="+mj-cs"/>
              </a:rPr>
              <a:t>Registration :2009</a:t>
            </a:r>
            <a:endParaRPr lang="th-TH" sz="1800" dirty="0">
              <a:solidFill>
                <a:schemeClr val="tx1"/>
              </a:solidFill>
              <a:cs typeface="+mj-cs"/>
            </a:endParaRPr>
          </a:p>
        </c:rich>
      </c:tx>
      <c:layout>
        <c:manualLayout>
          <c:xMode val="edge"/>
          <c:yMode val="edge"/>
          <c:x val="0.23655488376452943"/>
          <c:y val="1.793259924654842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33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(2)'!$O$3:$O$19</c:f>
              <c:strCache>
                <c:ptCount val="17"/>
                <c:pt idx="0">
                  <c:v>Vietnam</c:v>
                </c:pt>
                <c:pt idx="1">
                  <c:v>Cambodia</c:v>
                </c:pt>
                <c:pt idx="2">
                  <c:v>Laos</c:v>
                </c:pt>
                <c:pt idx="3">
                  <c:v>Indonesia</c:v>
                </c:pt>
                <c:pt idx="4">
                  <c:v>Timor-leste</c:v>
                </c:pt>
                <c:pt idx="5">
                  <c:v>Togo</c:v>
                </c:pt>
                <c:pt idx="6">
                  <c:v>Myanmar</c:v>
                </c:pt>
                <c:pt idx="7">
                  <c:v>Thailand</c:v>
                </c:pt>
                <c:pt idx="8">
                  <c:v>Chard</c:v>
                </c:pt>
                <c:pt idx="9">
                  <c:v>Malaysia</c:v>
                </c:pt>
                <c:pt idx="10">
                  <c:v>Uruguay</c:v>
                </c:pt>
                <c:pt idx="11">
                  <c:v>Nigeria</c:v>
                </c:pt>
                <c:pt idx="12">
                  <c:v>Columbia</c:v>
                </c:pt>
                <c:pt idx="13">
                  <c:v>Iran</c:v>
                </c:pt>
                <c:pt idx="14">
                  <c:v>Cuba</c:v>
                </c:pt>
                <c:pt idx="15">
                  <c:v>Swaziland</c:v>
                </c:pt>
                <c:pt idx="16">
                  <c:v>Brazil</c:v>
                </c:pt>
              </c:strCache>
            </c:strRef>
          </c:cat>
          <c:val>
            <c:numRef>
              <c:f>'Sheet1 (2)'!$P$3:$P$19</c:f>
              <c:numCache>
                <c:formatCode>0%</c:formatCode>
                <c:ptCount val="17"/>
                <c:pt idx="0">
                  <c:v>0.95000000000000062</c:v>
                </c:pt>
                <c:pt idx="1">
                  <c:v>0.84000000000000064</c:v>
                </c:pt>
                <c:pt idx="2">
                  <c:v>0.79</c:v>
                </c:pt>
                <c:pt idx="3">
                  <c:v>0.73000000000000065</c:v>
                </c:pt>
                <c:pt idx="4">
                  <c:v>0.72000000000000064</c:v>
                </c:pt>
                <c:pt idx="5">
                  <c:v>0.71000000000000063</c:v>
                </c:pt>
                <c:pt idx="6">
                  <c:v>0.65000000000000313</c:v>
                </c:pt>
                <c:pt idx="7">
                  <c:v>0.630000000000003</c:v>
                </c:pt>
                <c:pt idx="8">
                  <c:v>0.52</c:v>
                </c:pt>
                <c:pt idx="9">
                  <c:v>0.47000000000000008</c:v>
                </c:pt>
                <c:pt idx="10">
                  <c:v>0.44000000000000106</c:v>
                </c:pt>
                <c:pt idx="11">
                  <c:v>0.4</c:v>
                </c:pt>
                <c:pt idx="12">
                  <c:v>0.39000000000000151</c:v>
                </c:pt>
                <c:pt idx="13">
                  <c:v>0.37000000000000038</c:v>
                </c:pt>
                <c:pt idx="14">
                  <c:v>0.33000000000000174</c:v>
                </c:pt>
                <c:pt idx="15">
                  <c:v>0.27</c:v>
                </c:pt>
                <c:pt idx="16">
                  <c:v>0.22000000000000056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69232"/>
        <c:axId val="483968448"/>
      </c:barChart>
      <c:catAx>
        <c:axId val="483969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483968448"/>
        <c:crosses val="autoZero"/>
        <c:auto val="1"/>
        <c:lblAlgn val="ctr"/>
        <c:lblOffset val="100"/>
        <c:noMultiLvlLbl val="0"/>
      </c:catAx>
      <c:valAx>
        <c:axId val="48396844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48396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20000"/>
        <a:lumOff val="80000"/>
      </a:schemeClr>
    </a:solidFill>
    <a:ln w="57150">
      <a:solidFill>
        <a:schemeClr val="accent6">
          <a:lumMod val="75000"/>
        </a:schemeClr>
      </a:solidFill>
    </a:ln>
  </c:spPr>
  <c:txPr>
    <a:bodyPr/>
    <a:lstStyle/>
    <a:p>
      <a:pPr>
        <a:defRPr>
          <a:solidFill>
            <a:schemeClr val="bg2"/>
          </a:solidFill>
        </a:defRPr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27261413773898152"/>
          <c:y val="3.0630343671416857E-2"/>
          <c:w val="0.81937026045354244"/>
          <c:h val="0.8738480720871820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(2)'!$Q$26:$Q$42</c:f>
              <c:strCache>
                <c:ptCount val="17"/>
                <c:pt idx="0">
                  <c:v>Thailand</c:v>
                </c:pt>
                <c:pt idx="1">
                  <c:v>Cambodia</c:v>
                </c:pt>
                <c:pt idx="2">
                  <c:v>Indonesia</c:v>
                </c:pt>
                <c:pt idx="3">
                  <c:v>Malaysia</c:v>
                </c:pt>
                <c:pt idx="4">
                  <c:v>Singapore</c:v>
                </c:pt>
                <c:pt idx="5">
                  <c:v>Columbia</c:v>
                </c:pt>
                <c:pt idx="6">
                  <c:v>Iceland</c:v>
                </c:pt>
                <c:pt idx="7">
                  <c:v>Suriname</c:v>
                </c:pt>
                <c:pt idx="8">
                  <c:v>Greece</c:v>
                </c:pt>
                <c:pt idx="9">
                  <c:v>China</c:v>
                </c:pt>
                <c:pt idx="10">
                  <c:v>Italy</c:v>
                </c:pt>
                <c:pt idx="11">
                  <c:v>France</c:v>
                </c:pt>
                <c:pt idx="12">
                  <c:v>Romania</c:v>
                </c:pt>
                <c:pt idx="13">
                  <c:v>Switzerland</c:v>
                </c:pt>
                <c:pt idx="14">
                  <c:v>Korea</c:v>
                </c:pt>
                <c:pt idx="15">
                  <c:v>Brazil</c:v>
                </c:pt>
                <c:pt idx="16">
                  <c:v>Spain</c:v>
                </c:pt>
              </c:strCache>
            </c:strRef>
          </c:cat>
          <c:val>
            <c:numRef>
              <c:f>'Sheet1 (2)'!$R$26:$R$42</c:f>
              <c:numCache>
                <c:formatCode>0%</c:formatCode>
                <c:ptCount val="17"/>
                <c:pt idx="0">
                  <c:v>0.70000000000000062</c:v>
                </c:pt>
                <c:pt idx="1">
                  <c:v>0.630000000000003</c:v>
                </c:pt>
                <c:pt idx="2">
                  <c:v>0.61000000000000065</c:v>
                </c:pt>
                <c:pt idx="3">
                  <c:v>0.58000000000000007</c:v>
                </c:pt>
                <c:pt idx="4">
                  <c:v>0.48000000000000032</c:v>
                </c:pt>
                <c:pt idx="5">
                  <c:v>0.36000000000000032</c:v>
                </c:pt>
                <c:pt idx="6">
                  <c:v>0.32000000000000151</c:v>
                </c:pt>
                <c:pt idx="7">
                  <c:v>0.31000000000000133</c:v>
                </c:pt>
                <c:pt idx="8">
                  <c:v>0.30000000000000032</c:v>
                </c:pt>
                <c:pt idx="9">
                  <c:v>0.28000000000000008</c:v>
                </c:pt>
                <c:pt idx="10">
                  <c:v>0.26</c:v>
                </c:pt>
                <c:pt idx="11">
                  <c:v>0.25</c:v>
                </c:pt>
                <c:pt idx="12">
                  <c:v>0.23</c:v>
                </c:pt>
                <c:pt idx="13">
                  <c:v>0.22</c:v>
                </c:pt>
                <c:pt idx="14">
                  <c:v>0.21000000000000021</c:v>
                </c:pt>
                <c:pt idx="15">
                  <c:v>0.2</c:v>
                </c:pt>
                <c:pt idx="1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030600"/>
        <c:axId val="375031776"/>
        <c:axId val="0"/>
      </c:bar3DChart>
      <c:catAx>
        <c:axId val="375030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75031776"/>
        <c:crosses val="autoZero"/>
        <c:auto val="1"/>
        <c:lblAlgn val="ctr"/>
        <c:lblOffset val="100"/>
        <c:noMultiLvlLbl val="0"/>
      </c:catAx>
      <c:valAx>
        <c:axId val="37503177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3750306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tx1"/>
    </a:solidFill>
    <a:ln w="57150">
      <a:solidFill>
        <a:schemeClr val="accent6">
          <a:lumMod val="50000"/>
        </a:schemeClr>
      </a:solidFill>
    </a:ln>
  </c:spPr>
  <c:txPr>
    <a:bodyPr/>
    <a:lstStyle/>
    <a:p>
      <a:pPr>
        <a:defRPr sz="1050">
          <a:solidFill>
            <a:srgbClr val="0000FF"/>
          </a:solidFill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3524909853631"/>
          <c:y val="6.0232354676595663E-2"/>
          <c:w val="0.77105489734344557"/>
          <c:h val="0.78031058617672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2554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Sheet1!$D$13:$D$32</c:f>
              <c:numCache>
                <c:formatCode>General</c:formatCode>
                <c:ptCount val="20"/>
                <c:pt idx="0">
                  <c:v>43</c:v>
                </c:pt>
                <c:pt idx="1">
                  <c:v>47</c:v>
                </c:pt>
                <c:pt idx="2">
                  <c:v>279</c:v>
                </c:pt>
                <c:pt idx="3">
                  <c:v>838</c:v>
                </c:pt>
                <c:pt idx="4">
                  <c:v>643</c:v>
                </c:pt>
                <c:pt idx="5">
                  <c:v>525</c:v>
                </c:pt>
                <c:pt idx="6">
                  <c:v>523</c:v>
                </c:pt>
                <c:pt idx="7">
                  <c:v>509</c:v>
                </c:pt>
                <c:pt idx="8">
                  <c:v>445</c:v>
                </c:pt>
                <c:pt idx="9">
                  <c:v>415</c:v>
                </c:pt>
                <c:pt idx="10">
                  <c:v>393</c:v>
                </c:pt>
                <c:pt idx="11">
                  <c:v>312</c:v>
                </c:pt>
                <c:pt idx="12">
                  <c:v>235</c:v>
                </c:pt>
                <c:pt idx="13">
                  <c:v>196</c:v>
                </c:pt>
                <c:pt idx="14">
                  <c:v>147</c:v>
                </c:pt>
                <c:pt idx="15">
                  <c:v>95</c:v>
                </c:pt>
                <c:pt idx="16">
                  <c:v>51</c:v>
                </c:pt>
                <c:pt idx="17">
                  <c:v>12</c:v>
                </c:pt>
                <c:pt idx="1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2555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Sheet1!$E$13:$E$32</c:f>
              <c:numCache>
                <c:formatCode>General</c:formatCode>
                <c:ptCount val="20"/>
                <c:pt idx="0">
                  <c:v>40</c:v>
                </c:pt>
                <c:pt idx="1">
                  <c:v>42</c:v>
                </c:pt>
                <c:pt idx="2">
                  <c:v>218</c:v>
                </c:pt>
                <c:pt idx="3">
                  <c:v>916</c:v>
                </c:pt>
                <c:pt idx="4">
                  <c:v>623</c:v>
                </c:pt>
                <c:pt idx="5">
                  <c:v>531</c:v>
                </c:pt>
                <c:pt idx="6">
                  <c:v>511</c:v>
                </c:pt>
                <c:pt idx="7">
                  <c:v>474</c:v>
                </c:pt>
                <c:pt idx="8">
                  <c:v>469</c:v>
                </c:pt>
                <c:pt idx="9">
                  <c:v>471</c:v>
                </c:pt>
                <c:pt idx="10">
                  <c:v>383</c:v>
                </c:pt>
                <c:pt idx="11">
                  <c:v>317</c:v>
                </c:pt>
                <c:pt idx="12">
                  <c:v>272</c:v>
                </c:pt>
                <c:pt idx="13">
                  <c:v>226</c:v>
                </c:pt>
                <c:pt idx="14">
                  <c:v>153</c:v>
                </c:pt>
                <c:pt idx="15">
                  <c:v>103</c:v>
                </c:pt>
                <c:pt idx="16">
                  <c:v>33</c:v>
                </c:pt>
                <c:pt idx="17">
                  <c:v>14</c:v>
                </c:pt>
                <c:pt idx="18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Sheet1!$F$12</c:f>
              <c:strCache>
                <c:ptCount val="1"/>
                <c:pt idx="0">
                  <c:v>2556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Sheet1!$C$13:$C$32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</c:strCache>
            </c:strRef>
          </c:cat>
          <c:val>
            <c:numRef>
              <c:f>Sheet1!$F$13:$F$32</c:f>
              <c:numCache>
                <c:formatCode>General</c:formatCode>
                <c:ptCount val="20"/>
                <c:pt idx="0">
                  <c:v>33</c:v>
                </c:pt>
                <c:pt idx="1">
                  <c:v>37</c:v>
                </c:pt>
                <c:pt idx="2">
                  <c:v>206</c:v>
                </c:pt>
                <c:pt idx="3">
                  <c:v>839</c:v>
                </c:pt>
                <c:pt idx="4">
                  <c:v>587</c:v>
                </c:pt>
                <c:pt idx="5">
                  <c:v>461</c:v>
                </c:pt>
                <c:pt idx="6">
                  <c:v>489</c:v>
                </c:pt>
                <c:pt idx="7">
                  <c:v>478</c:v>
                </c:pt>
                <c:pt idx="8">
                  <c:v>469</c:v>
                </c:pt>
                <c:pt idx="9">
                  <c:v>455</c:v>
                </c:pt>
                <c:pt idx="10">
                  <c:v>393</c:v>
                </c:pt>
                <c:pt idx="11">
                  <c:v>340</c:v>
                </c:pt>
                <c:pt idx="12">
                  <c:v>261</c:v>
                </c:pt>
                <c:pt idx="13">
                  <c:v>188</c:v>
                </c:pt>
                <c:pt idx="14">
                  <c:v>128</c:v>
                </c:pt>
                <c:pt idx="15">
                  <c:v>124</c:v>
                </c:pt>
                <c:pt idx="16">
                  <c:v>51</c:v>
                </c:pt>
                <c:pt idx="17">
                  <c:v>9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35420416"/>
        <c:axId val="635421984"/>
      </c:lineChart>
      <c:catAx>
        <c:axId val="63542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กลุ่มอายุ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6814850246523245"/>
              <c:y val="0.72701821363239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1984"/>
        <c:crosses val="autoZero"/>
        <c:auto val="1"/>
        <c:lblAlgn val="ctr"/>
        <c:lblOffset val="100"/>
        <c:noMultiLvlLbl val="0"/>
      </c:catAx>
      <c:valAx>
        <c:axId val="635421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/>
                  <a:t>จำนวนผู้เสียชีวิต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0416"/>
        <c:crossesAt val="1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536850960856779"/>
          <c:y val="0.39424931833825716"/>
          <c:w val="0.33346447240313448"/>
          <c:h val="8.1693758237301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000"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อัตราการสวมหมวกนิรภัยของผู้ใช้รถจักรยานยนต์ประเทศไทย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Sheet1!$O$17</c:f>
              <c:strCache>
                <c:ptCount val="1"/>
                <c:pt idx="0">
                  <c:v>ผู้ขับขี่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Sheet1!$N$18:$N$21</c:f>
              <c:numCache>
                <c:formatCode>General</c:formatCode>
                <c:ptCount val="4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</c:numCache>
            </c:numRef>
          </c:cat>
          <c:val>
            <c:numRef>
              <c:f>Sheet1!$O$18:$O$21</c:f>
              <c:numCache>
                <c:formatCode>0%</c:formatCode>
                <c:ptCount val="4"/>
                <c:pt idx="0">
                  <c:v>0.53</c:v>
                </c:pt>
                <c:pt idx="1">
                  <c:v>0.54</c:v>
                </c:pt>
                <c:pt idx="2">
                  <c:v>0.52</c:v>
                </c:pt>
                <c:pt idx="3">
                  <c:v>0.51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Sheet1!$P$17</c:f>
              <c:strCache>
                <c:ptCount val="1"/>
                <c:pt idx="0">
                  <c:v>รวม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Sheet1!$N$18:$N$21</c:f>
              <c:numCache>
                <c:formatCode>General</c:formatCode>
                <c:ptCount val="4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</c:numCache>
            </c:numRef>
          </c:cat>
          <c:val>
            <c:numRef>
              <c:f>Sheet1!$P$18:$P$21</c:f>
              <c:numCache>
                <c:formatCode>0%</c:formatCode>
                <c:ptCount val="4"/>
                <c:pt idx="0">
                  <c:v>0.44</c:v>
                </c:pt>
                <c:pt idx="1">
                  <c:v>0.46</c:v>
                </c:pt>
                <c:pt idx="2">
                  <c:v>0.43</c:v>
                </c:pt>
                <c:pt idx="3">
                  <c:v>0.43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Sheet1!$Q$17</c:f>
              <c:strCache>
                <c:ptCount val="1"/>
                <c:pt idx="0">
                  <c:v>ผู้โดยสาร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Sheet1!$N$18:$N$21</c:f>
              <c:numCache>
                <c:formatCode>General</c:formatCode>
                <c:ptCount val="4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</c:numCache>
            </c:numRef>
          </c:cat>
          <c:val>
            <c:numRef>
              <c:f>Sheet1!$Q$18:$Q$21</c:f>
              <c:numCache>
                <c:formatCode>0%</c:formatCode>
                <c:ptCount val="4"/>
                <c:pt idx="0">
                  <c:v>0.19</c:v>
                </c:pt>
                <c:pt idx="1">
                  <c:v>0.24</c:v>
                </c:pt>
                <c:pt idx="2">
                  <c:v>0.2</c:v>
                </c:pt>
                <c:pt idx="3">
                  <c:v>0.19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5424336"/>
        <c:axId val="635420808"/>
      </c:lineChart>
      <c:catAx>
        <c:axId val="63542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0808"/>
        <c:crosses val="autoZero"/>
        <c:auto val="1"/>
        <c:lblAlgn val="ctr"/>
        <c:lblOffset val="100"/>
        <c:noMultiLvlLbl val="0"/>
      </c:catAx>
      <c:valAx>
        <c:axId val="63542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การบาดเจ็บและเสียชีวิตกับการสวมหมวกนิรภัย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ไม่สวมเสียชีวิต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Sheet1!$F$5:$F$11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Sheet1!$G$5:$G$11</c:f>
              <c:numCache>
                <c:formatCode>0.00%</c:formatCode>
                <c:ptCount val="7"/>
                <c:pt idx="0">
                  <c:v>0.99690000000000001</c:v>
                </c:pt>
                <c:pt idx="1">
                  <c:v>0.99429999999999996</c:v>
                </c:pt>
                <c:pt idx="2">
                  <c:v>0.99390000000000001</c:v>
                </c:pt>
                <c:pt idx="3">
                  <c:v>0.99529999999999996</c:v>
                </c:pt>
                <c:pt idx="4">
                  <c:v>0.99950000000000006</c:v>
                </c:pt>
                <c:pt idx="5">
                  <c:v>0.99080000000000001</c:v>
                </c:pt>
                <c:pt idx="6">
                  <c:v>0.99939999999999996</c:v>
                </c:pt>
              </c:numCache>
            </c:numRef>
          </c:val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สวมเสียชีวิต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Sheet1!$F$5:$F$11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Sheet1!$H$5:$H$11</c:f>
              <c:numCache>
                <c:formatCode>0.00%</c:formatCode>
                <c:ptCount val="7"/>
                <c:pt idx="0">
                  <c:v>6.8099999999999994E-2</c:v>
                </c:pt>
                <c:pt idx="1">
                  <c:v>0.1013</c:v>
                </c:pt>
                <c:pt idx="2">
                  <c:v>0.1018</c:v>
                </c:pt>
                <c:pt idx="3">
                  <c:v>7.3099999999999998E-2</c:v>
                </c:pt>
                <c:pt idx="4">
                  <c:v>5.0799999999999998E-2</c:v>
                </c:pt>
                <c:pt idx="5">
                  <c:v>4.4499999999999998E-2</c:v>
                </c:pt>
                <c:pt idx="6">
                  <c:v>5.28E-2</c:v>
                </c:pt>
              </c:numCache>
            </c:numRef>
          </c:val>
        </c:ser>
        <c:ser>
          <c:idx val="2"/>
          <c:order val="2"/>
          <c:tx>
            <c:strRef>
              <c:f>Sheet1!$I$4</c:f>
              <c:strCache>
                <c:ptCount val="1"/>
                <c:pt idx="0">
                  <c:v>ไม่สวมบาดเจ็บ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Sheet1!$F$5:$F$11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Sheet1!$I$5:$I$11</c:f>
              <c:numCache>
                <c:formatCode>0.00%</c:formatCode>
                <c:ptCount val="7"/>
                <c:pt idx="0">
                  <c:v>0.87470000000000003</c:v>
                </c:pt>
                <c:pt idx="1">
                  <c:v>0.81989999999999996</c:v>
                </c:pt>
                <c:pt idx="2">
                  <c:v>0.81030000000000002</c:v>
                </c:pt>
                <c:pt idx="3">
                  <c:v>0.82579999999999998</c:v>
                </c:pt>
                <c:pt idx="4">
                  <c:v>0.84299999999999997</c:v>
                </c:pt>
                <c:pt idx="5">
                  <c:v>0.85360000000000003</c:v>
                </c:pt>
                <c:pt idx="6">
                  <c:v>0.85109999999999997</c:v>
                </c:pt>
              </c:numCache>
            </c:numRef>
          </c:val>
        </c:ser>
        <c:ser>
          <c:idx val="3"/>
          <c:order val="3"/>
          <c:tx>
            <c:strRef>
              <c:f>Sheet1!$J$4</c:f>
              <c:strCache>
                <c:ptCount val="1"/>
                <c:pt idx="0">
                  <c:v>สวมบาดเจ็บ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Sheet1!$F$5:$F$11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Sheet1!$J$5:$J$11</c:f>
              <c:numCache>
                <c:formatCode>0.00%</c:formatCode>
                <c:ptCount val="7"/>
                <c:pt idx="0">
                  <c:v>0.12529999999999999</c:v>
                </c:pt>
                <c:pt idx="1">
                  <c:v>0.18010000000000001</c:v>
                </c:pt>
                <c:pt idx="2">
                  <c:v>0.18970000000000001</c:v>
                </c:pt>
                <c:pt idx="3">
                  <c:v>0.17419999999999999</c:v>
                </c:pt>
                <c:pt idx="4">
                  <c:v>0.157</c:v>
                </c:pt>
                <c:pt idx="5">
                  <c:v>0.1464</c:v>
                </c:pt>
                <c:pt idx="6">
                  <c:v>0.1489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424728"/>
        <c:axId val="635425512"/>
        <c:axId val="0"/>
      </c:bar3DChart>
      <c:catAx>
        <c:axId val="63542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5512"/>
        <c:crosses val="autoZero"/>
        <c:auto val="1"/>
        <c:lblAlgn val="ctr"/>
        <c:lblOffset val="100"/>
        <c:noMultiLvlLbl val="0"/>
      </c:catAx>
      <c:valAx>
        <c:axId val="63542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354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D3782-CBC4-48FF-B279-E56A763B0E2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C31E07-B305-40E5-B6AA-F65BF55AFD21}">
      <dgm:prSet phldrT="[Text]"/>
      <dgm:spPr/>
      <dgm:t>
        <a:bodyPr/>
        <a:lstStyle/>
        <a:p>
          <a:r>
            <a:rPr lang="th-TH" dirty="0" smtClean="0"/>
            <a:t>ชวนให้ค้นหา</a:t>
          </a:r>
          <a:endParaRPr lang="th-TH" dirty="0"/>
        </a:p>
      </dgm:t>
    </dgm:pt>
    <dgm:pt modelId="{025C8889-A0EA-485D-BF0B-B224B0A32EB1}" type="parTrans" cxnId="{C589F24D-63E2-43EC-82F1-A7FA5B37C0E7}">
      <dgm:prSet/>
      <dgm:spPr/>
      <dgm:t>
        <a:bodyPr/>
        <a:lstStyle/>
        <a:p>
          <a:endParaRPr lang="th-TH"/>
        </a:p>
      </dgm:t>
    </dgm:pt>
    <dgm:pt modelId="{4A67A014-741B-43A9-ABBE-258713374289}" type="sibTrans" cxnId="{C589F24D-63E2-43EC-82F1-A7FA5B37C0E7}">
      <dgm:prSet/>
      <dgm:spPr/>
      <dgm:t>
        <a:bodyPr/>
        <a:lstStyle/>
        <a:p>
          <a:endParaRPr lang="th-TH"/>
        </a:p>
      </dgm:t>
    </dgm:pt>
    <dgm:pt modelId="{1F5054CF-3430-4FFB-A1C4-A01B0434C35E}">
      <dgm:prSet phldrT="[Text]"/>
      <dgm:spPr/>
      <dgm:t>
        <a:bodyPr/>
        <a:lstStyle/>
        <a:p>
          <a:r>
            <a:rPr lang="th-TH" dirty="0" smtClean="0"/>
            <a:t>ปัญหา </a:t>
          </a:r>
          <a:r>
            <a:rPr lang="en-US" dirty="0" smtClean="0"/>
            <a:t>?</a:t>
          </a:r>
          <a:endParaRPr lang="th-TH" dirty="0"/>
        </a:p>
      </dgm:t>
    </dgm:pt>
    <dgm:pt modelId="{0F9875A8-FAD4-4EA7-BD0E-7AAECA3B5743}" type="parTrans" cxnId="{89C25A2B-F709-4336-A4B5-A848C37BD523}">
      <dgm:prSet/>
      <dgm:spPr/>
      <dgm:t>
        <a:bodyPr/>
        <a:lstStyle/>
        <a:p>
          <a:endParaRPr lang="th-TH"/>
        </a:p>
      </dgm:t>
    </dgm:pt>
    <dgm:pt modelId="{0F65BE0F-43DA-4B17-B321-3C0C314B7941}" type="sibTrans" cxnId="{89C25A2B-F709-4336-A4B5-A848C37BD523}">
      <dgm:prSet/>
      <dgm:spPr/>
      <dgm:t>
        <a:bodyPr/>
        <a:lstStyle/>
        <a:p>
          <a:endParaRPr lang="th-TH"/>
        </a:p>
      </dgm:t>
    </dgm:pt>
    <dgm:pt modelId="{68EE3F98-FA09-4D84-936B-90AFCBBB92B1}">
      <dgm:prSet phldrT="[Text]"/>
      <dgm:spPr/>
      <dgm:t>
        <a:bodyPr/>
        <a:lstStyle/>
        <a:p>
          <a:r>
            <a:rPr lang="th-TH" dirty="0" smtClean="0"/>
            <a:t>กระทบ </a:t>
          </a:r>
          <a:r>
            <a:rPr lang="en-US" dirty="0" smtClean="0"/>
            <a:t>?</a:t>
          </a:r>
          <a:endParaRPr lang="th-TH" dirty="0"/>
        </a:p>
      </dgm:t>
    </dgm:pt>
    <dgm:pt modelId="{8E9C3C8A-E725-4FC7-9A14-2E0CF0D9F8B6}" type="parTrans" cxnId="{57598DAC-9522-4B47-AC06-C22B1AB2C146}">
      <dgm:prSet/>
      <dgm:spPr/>
      <dgm:t>
        <a:bodyPr/>
        <a:lstStyle/>
        <a:p>
          <a:endParaRPr lang="th-TH"/>
        </a:p>
      </dgm:t>
    </dgm:pt>
    <dgm:pt modelId="{9CE3F02B-4843-4B8C-B313-3D704920828A}" type="sibTrans" cxnId="{57598DAC-9522-4B47-AC06-C22B1AB2C146}">
      <dgm:prSet/>
      <dgm:spPr/>
      <dgm:t>
        <a:bodyPr/>
        <a:lstStyle/>
        <a:p>
          <a:endParaRPr lang="th-TH"/>
        </a:p>
      </dgm:t>
    </dgm:pt>
    <dgm:pt modelId="{506B5CD1-76FE-4EE2-9A86-93EAE0E519BA}">
      <dgm:prSet phldrT="[Text]"/>
      <dgm:spPr/>
      <dgm:t>
        <a:bodyPr/>
        <a:lstStyle/>
        <a:p>
          <a:r>
            <a:rPr lang="th-TH" dirty="0" smtClean="0"/>
            <a:t>ชวนให้วิเคราะห์</a:t>
          </a:r>
          <a:endParaRPr lang="th-TH" dirty="0"/>
        </a:p>
      </dgm:t>
    </dgm:pt>
    <dgm:pt modelId="{578279C2-B94E-4324-84C9-CD214C9C101D}" type="parTrans" cxnId="{CEF7D747-36D0-40DD-9BEB-3F201391A7C3}">
      <dgm:prSet/>
      <dgm:spPr/>
      <dgm:t>
        <a:bodyPr/>
        <a:lstStyle/>
        <a:p>
          <a:endParaRPr lang="th-TH"/>
        </a:p>
      </dgm:t>
    </dgm:pt>
    <dgm:pt modelId="{C40E1515-078A-43F6-8FE7-821BC7145124}" type="sibTrans" cxnId="{CEF7D747-36D0-40DD-9BEB-3F201391A7C3}">
      <dgm:prSet/>
      <dgm:spPr/>
      <dgm:t>
        <a:bodyPr/>
        <a:lstStyle/>
        <a:p>
          <a:endParaRPr lang="th-TH"/>
        </a:p>
      </dgm:t>
    </dgm:pt>
    <dgm:pt modelId="{9BE850B7-5F7E-49EF-B232-B4A4B8A1727A}">
      <dgm:prSet phldrT="[Text]"/>
      <dgm:spPr/>
      <dgm:t>
        <a:bodyPr/>
        <a:lstStyle/>
        <a:p>
          <a:r>
            <a:rPr lang="th-TH" dirty="0" smtClean="0"/>
            <a:t>ลดปัญหา</a:t>
          </a:r>
          <a:r>
            <a:rPr lang="en-US" dirty="0" smtClean="0"/>
            <a:t>?</a:t>
          </a:r>
          <a:endParaRPr lang="th-TH" dirty="0"/>
        </a:p>
      </dgm:t>
    </dgm:pt>
    <dgm:pt modelId="{2894AF22-ADAC-45ED-8198-004B40EB72B7}" type="parTrans" cxnId="{4B9C0BFC-F95F-4866-AFC7-CAE4502EB1AD}">
      <dgm:prSet/>
      <dgm:spPr/>
      <dgm:t>
        <a:bodyPr/>
        <a:lstStyle/>
        <a:p>
          <a:endParaRPr lang="th-TH"/>
        </a:p>
      </dgm:t>
    </dgm:pt>
    <dgm:pt modelId="{1797FB7B-DF67-4D84-B46A-A1FF2DD39FD6}" type="sibTrans" cxnId="{4B9C0BFC-F95F-4866-AFC7-CAE4502EB1AD}">
      <dgm:prSet/>
      <dgm:spPr/>
      <dgm:t>
        <a:bodyPr/>
        <a:lstStyle/>
        <a:p>
          <a:endParaRPr lang="th-TH"/>
        </a:p>
      </dgm:t>
    </dgm:pt>
    <dgm:pt modelId="{D38C9070-A806-4F94-8107-5EC90BDEA324}">
      <dgm:prSet phldrT="[Text]"/>
      <dgm:spPr/>
      <dgm:t>
        <a:bodyPr/>
        <a:lstStyle/>
        <a:p>
          <a:r>
            <a:rPr lang="th-TH" dirty="0" smtClean="0"/>
            <a:t>ลดผลกระทบ</a:t>
          </a:r>
          <a:r>
            <a:rPr lang="en-US" dirty="0" smtClean="0"/>
            <a:t>?</a:t>
          </a:r>
          <a:endParaRPr lang="th-TH" dirty="0"/>
        </a:p>
      </dgm:t>
    </dgm:pt>
    <dgm:pt modelId="{EC26DC50-8067-4571-A5B2-B70B2FBBF4A8}" type="parTrans" cxnId="{ADCCAFB8-EF95-4102-AF3E-20A7DDC5DFA4}">
      <dgm:prSet/>
      <dgm:spPr/>
      <dgm:t>
        <a:bodyPr/>
        <a:lstStyle/>
        <a:p>
          <a:endParaRPr lang="th-TH"/>
        </a:p>
      </dgm:t>
    </dgm:pt>
    <dgm:pt modelId="{4CAD1C9F-4779-4BA2-AFFE-7D225A9540E1}" type="sibTrans" cxnId="{ADCCAFB8-EF95-4102-AF3E-20A7DDC5DFA4}">
      <dgm:prSet/>
      <dgm:spPr/>
      <dgm:t>
        <a:bodyPr/>
        <a:lstStyle/>
        <a:p>
          <a:endParaRPr lang="th-TH"/>
        </a:p>
      </dgm:t>
    </dgm:pt>
    <dgm:pt modelId="{C3E85CFD-6EFE-40CB-9AAD-12761B73F931}">
      <dgm:prSet phldrT="[Text]"/>
      <dgm:spPr/>
      <dgm:t>
        <a:bodyPr/>
        <a:lstStyle/>
        <a:p>
          <a:r>
            <a:rPr lang="th-TH" dirty="0" smtClean="0"/>
            <a:t>ชวนให้จัดการ</a:t>
          </a:r>
          <a:endParaRPr lang="th-TH" dirty="0"/>
        </a:p>
      </dgm:t>
    </dgm:pt>
    <dgm:pt modelId="{A71B157B-09A9-4568-9B76-867154EE895B}" type="parTrans" cxnId="{24D8BA36-1FE4-45E9-A1F8-F62FEBAF5EC0}">
      <dgm:prSet/>
      <dgm:spPr/>
      <dgm:t>
        <a:bodyPr/>
        <a:lstStyle/>
        <a:p>
          <a:endParaRPr lang="th-TH"/>
        </a:p>
      </dgm:t>
    </dgm:pt>
    <dgm:pt modelId="{1E6DEF48-E205-4031-B28D-7EE2DEEDAB47}" type="sibTrans" cxnId="{24D8BA36-1FE4-45E9-A1F8-F62FEBAF5EC0}">
      <dgm:prSet/>
      <dgm:spPr/>
      <dgm:t>
        <a:bodyPr/>
        <a:lstStyle/>
        <a:p>
          <a:endParaRPr lang="th-TH"/>
        </a:p>
      </dgm:t>
    </dgm:pt>
    <dgm:pt modelId="{CC9D5DC7-94A0-4F0D-9518-4B77E5BEE2B0}">
      <dgm:prSet phldrT="[Text]"/>
      <dgm:spPr/>
      <dgm:t>
        <a:bodyPr/>
        <a:lstStyle/>
        <a:p>
          <a:r>
            <a:rPr lang="th-TH" dirty="0" smtClean="0"/>
            <a:t>จัดการตรงไหนทำได้ก่อน</a:t>
          </a:r>
          <a:endParaRPr lang="th-TH" dirty="0"/>
        </a:p>
      </dgm:t>
    </dgm:pt>
    <dgm:pt modelId="{C633DA5F-6694-466A-BB08-76BBC3659FAB}" type="parTrans" cxnId="{7F1D3BDB-34A4-4929-A776-37447A4798C9}">
      <dgm:prSet/>
      <dgm:spPr/>
      <dgm:t>
        <a:bodyPr/>
        <a:lstStyle/>
        <a:p>
          <a:endParaRPr lang="th-TH"/>
        </a:p>
      </dgm:t>
    </dgm:pt>
    <dgm:pt modelId="{177CE58E-E583-49BA-940A-58402D355BE1}" type="sibTrans" cxnId="{7F1D3BDB-34A4-4929-A776-37447A4798C9}">
      <dgm:prSet/>
      <dgm:spPr/>
      <dgm:t>
        <a:bodyPr/>
        <a:lstStyle/>
        <a:p>
          <a:endParaRPr lang="th-TH"/>
        </a:p>
      </dgm:t>
    </dgm:pt>
    <dgm:pt modelId="{AEDE1C2C-D061-4EF3-AF55-8F099C7B241C}">
      <dgm:prSet phldrT="[Text]"/>
      <dgm:spPr/>
      <dgm:t>
        <a:bodyPr/>
        <a:lstStyle/>
        <a:p>
          <a:r>
            <a:rPr lang="th-TH" dirty="0" smtClean="0"/>
            <a:t>จัดการตรงไหนคุ้มค่าสุด</a:t>
          </a:r>
          <a:endParaRPr lang="th-TH" dirty="0"/>
        </a:p>
      </dgm:t>
    </dgm:pt>
    <dgm:pt modelId="{0F600AAA-5F55-4003-9DBD-EA763298F615}" type="parTrans" cxnId="{0E5CD434-AD94-495A-99B1-9F5156D050CF}">
      <dgm:prSet/>
      <dgm:spPr/>
      <dgm:t>
        <a:bodyPr/>
        <a:lstStyle/>
        <a:p>
          <a:endParaRPr lang="th-TH"/>
        </a:p>
      </dgm:t>
    </dgm:pt>
    <dgm:pt modelId="{619F3577-BFE7-4BC8-9ED5-4F23D64DC7EB}" type="sibTrans" cxnId="{0E5CD434-AD94-495A-99B1-9F5156D050CF}">
      <dgm:prSet/>
      <dgm:spPr/>
      <dgm:t>
        <a:bodyPr/>
        <a:lstStyle/>
        <a:p>
          <a:endParaRPr lang="th-TH"/>
        </a:p>
      </dgm:t>
    </dgm:pt>
    <dgm:pt modelId="{4B1BF06D-3866-4C18-AC51-F01874F9838C}" type="pres">
      <dgm:prSet presAssocID="{F82D3782-CBC4-48FF-B279-E56A763B0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C28E375-4CDF-4B62-980A-609CF6BD04AF}" type="pres">
      <dgm:prSet presAssocID="{85C31E07-B305-40E5-B6AA-F65BF55AFD21}" presName="composite" presStyleCnt="0"/>
      <dgm:spPr/>
    </dgm:pt>
    <dgm:pt modelId="{A509BBFA-3292-4628-9536-1E2EEB399A2E}" type="pres">
      <dgm:prSet presAssocID="{85C31E07-B305-40E5-B6AA-F65BF55AFD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FA0545-CA16-49DF-B39D-DD93698B1F79}" type="pres">
      <dgm:prSet presAssocID="{85C31E07-B305-40E5-B6AA-F65BF55AFD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801BBF-C5F8-47B9-96FB-BCA839458B90}" type="pres">
      <dgm:prSet presAssocID="{4A67A014-741B-43A9-ABBE-258713374289}" presName="space" presStyleCnt="0"/>
      <dgm:spPr/>
    </dgm:pt>
    <dgm:pt modelId="{EC950481-0CD4-449D-BF37-A8AD5E9ECCD9}" type="pres">
      <dgm:prSet presAssocID="{506B5CD1-76FE-4EE2-9A86-93EAE0E519BA}" presName="composite" presStyleCnt="0"/>
      <dgm:spPr/>
    </dgm:pt>
    <dgm:pt modelId="{FA80A755-9273-496C-AB17-27DD588D32C9}" type="pres">
      <dgm:prSet presAssocID="{506B5CD1-76FE-4EE2-9A86-93EAE0E519BA}" presName="parTx" presStyleLbl="alignNode1" presStyleIdx="1" presStyleCnt="3" custLinFactNeighborX="-6035" custLinFactNeighborY="1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4B35DB-839E-4156-AAF6-4F9AE2815CED}" type="pres">
      <dgm:prSet presAssocID="{506B5CD1-76FE-4EE2-9A86-93EAE0E519BA}" presName="desTx" presStyleLbl="alignAccFollowNode1" presStyleIdx="1" presStyleCnt="3" custScaleX="109402" custLinFactNeighborX="-6035" custLinFactNeighborY="-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45727F-9B86-4339-818B-3645F48C6CA6}" type="pres">
      <dgm:prSet presAssocID="{C40E1515-078A-43F6-8FE7-821BC7145124}" presName="space" presStyleCnt="0"/>
      <dgm:spPr/>
    </dgm:pt>
    <dgm:pt modelId="{58703DA3-6C38-4F8E-A737-A70F2F3CF893}" type="pres">
      <dgm:prSet presAssocID="{C3E85CFD-6EFE-40CB-9AAD-12761B73F931}" presName="composite" presStyleCnt="0"/>
      <dgm:spPr/>
    </dgm:pt>
    <dgm:pt modelId="{5662C3DC-796E-48FC-8528-EDE9AF702232}" type="pres">
      <dgm:prSet presAssocID="{C3E85CFD-6EFE-40CB-9AAD-12761B73F931}" presName="parTx" presStyleLbl="alignNode1" presStyleIdx="2" presStyleCnt="3" custLinFactNeighborX="-10876" custLinFactNeighborY="-6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DFAEA0-E1E1-46B8-ACE4-5689BBE59A1A}" type="pres">
      <dgm:prSet presAssocID="{C3E85CFD-6EFE-40CB-9AAD-12761B73F931}" presName="desTx" presStyleLbl="alignAccFollowNode1" presStyleIdx="2" presStyleCnt="3" custScaleX="104352" custLinFactNeighborX="-9971" custLinFactNeighborY="-9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D8BA36-1FE4-45E9-A1F8-F62FEBAF5EC0}" srcId="{F82D3782-CBC4-48FF-B279-E56A763B0E21}" destId="{C3E85CFD-6EFE-40CB-9AAD-12761B73F931}" srcOrd="2" destOrd="0" parTransId="{A71B157B-09A9-4568-9B76-867154EE895B}" sibTransId="{1E6DEF48-E205-4031-B28D-7EE2DEEDAB47}"/>
    <dgm:cxn modelId="{23420955-7875-408D-A4EC-AB839F5DDE2B}" type="presOf" srcId="{9BE850B7-5F7E-49EF-B232-B4A4B8A1727A}" destId="{C54B35DB-839E-4156-AAF6-4F9AE2815CED}" srcOrd="0" destOrd="0" presId="urn:microsoft.com/office/officeart/2005/8/layout/hList1"/>
    <dgm:cxn modelId="{F8441EC0-5504-475D-A038-34579B5910E1}" type="presOf" srcId="{C3E85CFD-6EFE-40CB-9AAD-12761B73F931}" destId="{5662C3DC-796E-48FC-8528-EDE9AF702232}" srcOrd="0" destOrd="0" presId="urn:microsoft.com/office/officeart/2005/8/layout/hList1"/>
    <dgm:cxn modelId="{0E5CD434-AD94-495A-99B1-9F5156D050CF}" srcId="{C3E85CFD-6EFE-40CB-9AAD-12761B73F931}" destId="{AEDE1C2C-D061-4EF3-AF55-8F099C7B241C}" srcOrd="1" destOrd="0" parTransId="{0F600AAA-5F55-4003-9DBD-EA763298F615}" sibTransId="{619F3577-BFE7-4BC8-9ED5-4F23D64DC7EB}"/>
    <dgm:cxn modelId="{CEF7D747-36D0-40DD-9BEB-3F201391A7C3}" srcId="{F82D3782-CBC4-48FF-B279-E56A763B0E21}" destId="{506B5CD1-76FE-4EE2-9A86-93EAE0E519BA}" srcOrd="1" destOrd="0" parTransId="{578279C2-B94E-4324-84C9-CD214C9C101D}" sibTransId="{C40E1515-078A-43F6-8FE7-821BC7145124}"/>
    <dgm:cxn modelId="{89C25A2B-F709-4336-A4B5-A848C37BD523}" srcId="{85C31E07-B305-40E5-B6AA-F65BF55AFD21}" destId="{1F5054CF-3430-4FFB-A1C4-A01B0434C35E}" srcOrd="0" destOrd="0" parTransId="{0F9875A8-FAD4-4EA7-BD0E-7AAECA3B5743}" sibTransId="{0F65BE0F-43DA-4B17-B321-3C0C314B7941}"/>
    <dgm:cxn modelId="{7F1D3BDB-34A4-4929-A776-37447A4798C9}" srcId="{C3E85CFD-6EFE-40CB-9AAD-12761B73F931}" destId="{CC9D5DC7-94A0-4F0D-9518-4B77E5BEE2B0}" srcOrd="0" destOrd="0" parTransId="{C633DA5F-6694-466A-BB08-76BBC3659FAB}" sibTransId="{177CE58E-E583-49BA-940A-58402D355BE1}"/>
    <dgm:cxn modelId="{61596959-D527-4781-B39F-98CF72507264}" type="presOf" srcId="{506B5CD1-76FE-4EE2-9A86-93EAE0E519BA}" destId="{FA80A755-9273-496C-AB17-27DD588D32C9}" srcOrd="0" destOrd="0" presId="urn:microsoft.com/office/officeart/2005/8/layout/hList1"/>
    <dgm:cxn modelId="{052FF7EC-2766-4911-B5D8-9705AFC95258}" type="presOf" srcId="{68EE3F98-FA09-4D84-936B-90AFCBBB92B1}" destId="{73FA0545-CA16-49DF-B39D-DD93698B1F79}" srcOrd="0" destOrd="1" presId="urn:microsoft.com/office/officeart/2005/8/layout/hList1"/>
    <dgm:cxn modelId="{57598DAC-9522-4B47-AC06-C22B1AB2C146}" srcId="{85C31E07-B305-40E5-B6AA-F65BF55AFD21}" destId="{68EE3F98-FA09-4D84-936B-90AFCBBB92B1}" srcOrd="1" destOrd="0" parTransId="{8E9C3C8A-E725-4FC7-9A14-2E0CF0D9F8B6}" sibTransId="{9CE3F02B-4843-4B8C-B313-3D704920828A}"/>
    <dgm:cxn modelId="{C589F24D-63E2-43EC-82F1-A7FA5B37C0E7}" srcId="{F82D3782-CBC4-48FF-B279-E56A763B0E21}" destId="{85C31E07-B305-40E5-B6AA-F65BF55AFD21}" srcOrd="0" destOrd="0" parTransId="{025C8889-A0EA-485D-BF0B-B224B0A32EB1}" sibTransId="{4A67A014-741B-43A9-ABBE-258713374289}"/>
    <dgm:cxn modelId="{437CF830-AB12-43BA-ADF4-95F5F245AB9D}" type="presOf" srcId="{CC9D5DC7-94A0-4F0D-9518-4B77E5BEE2B0}" destId="{75DFAEA0-E1E1-46B8-ACE4-5689BBE59A1A}" srcOrd="0" destOrd="0" presId="urn:microsoft.com/office/officeart/2005/8/layout/hList1"/>
    <dgm:cxn modelId="{AE2EF70C-459B-4A49-A704-F6C25FEAAF7E}" type="presOf" srcId="{F82D3782-CBC4-48FF-B279-E56A763B0E21}" destId="{4B1BF06D-3866-4C18-AC51-F01874F9838C}" srcOrd="0" destOrd="0" presId="urn:microsoft.com/office/officeart/2005/8/layout/hList1"/>
    <dgm:cxn modelId="{53DE520E-DAE7-46A9-89DE-1CE7DB8195A7}" type="presOf" srcId="{1F5054CF-3430-4FFB-A1C4-A01B0434C35E}" destId="{73FA0545-CA16-49DF-B39D-DD93698B1F79}" srcOrd="0" destOrd="0" presId="urn:microsoft.com/office/officeart/2005/8/layout/hList1"/>
    <dgm:cxn modelId="{2EA23D04-B7D8-48FB-8DC4-E9E7961785B9}" type="presOf" srcId="{D38C9070-A806-4F94-8107-5EC90BDEA324}" destId="{C54B35DB-839E-4156-AAF6-4F9AE2815CED}" srcOrd="0" destOrd="1" presId="urn:microsoft.com/office/officeart/2005/8/layout/hList1"/>
    <dgm:cxn modelId="{90DADB97-C3DF-4B53-9541-4652BD15A3C5}" type="presOf" srcId="{85C31E07-B305-40E5-B6AA-F65BF55AFD21}" destId="{A509BBFA-3292-4628-9536-1E2EEB399A2E}" srcOrd="0" destOrd="0" presId="urn:microsoft.com/office/officeart/2005/8/layout/hList1"/>
    <dgm:cxn modelId="{1F372F49-5A14-497B-B92E-F6BEDBC720F1}" type="presOf" srcId="{AEDE1C2C-D061-4EF3-AF55-8F099C7B241C}" destId="{75DFAEA0-E1E1-46B8-ACE4-5689BBE59A1A}" srcOrd="0" destOrd="1" presId="urn:microsoft.com/office/officeart/2005/8/layout/hList1"/>
    <dgm:cxn modelId="{4B9C0BFC-F95F-4866-AFC7-CAE4502EB1AD}" srcId="{506B5CD1-76FE-4EE2-9A86-93EAE0E519BA}" destId="{9BE850B7-5F7E-49EF-B232-B4A4B8A1727A}" srcOrd="0" destOrd="0" parTransId="{2894AF22-ADAC-45ED-8198-004B40EB72B7}" sibTransId="{1797FB7B-DF67-4D84-B46A-A1FF2DD39FD6}"/>
    <dgm:cxn modelId="{ADCCAFB8-EF95-4102-AF3E-20A7DDC5DFA4}" srcId="{506B5CD1-76FE-4EE2-9A86-93EAE0E519BA}" destId="{D38C9070-A806-4F94-8107-5EC90BDEA324}" srcOrd="1" destOrd="0" parTransId="{EC26DC50-8067-4571-A5B2-B70B2FBBF4A8}" sibTransId="{4CAD1C9F-4779-4BA2-AFFE-7D225A9540E1}"/>
    <dgm:cxn modelId="{3CC45E57-6D68-4F54-B8F5-DB3BF4692E54}" type="presParOf" srcId="{4B1BF06D-3866-4C18-AC51-F01874F9838C}" destId="{3C28E375-4CDF-4B62-980A-609CF6BD04AF}" srcOrd="0" destOrd="0" presId="urn:microsoft.com/office/officeart/2005/8/layout/hList1"/>
    <dgm:cxn modelId="{D1964CBF-6E1B-44E5-B6A0-AF69E2AC54AD}" type="presParOf" srcId="{3C28E375-4CDF-4B62-980A-609CF6BD04AF}" destId="{A509BBFA-3292-4628-9536-1E2EEB399A2E}" srcOrd="0" destOrd="0" presId="urn:microsoft.com/office/officeart/2005/8/layout/hList1"/>
    <dgm:cxn modelId="{9CEBCEA2-9E44-464F-9E9C-A970101B43BB}" type="presParOf" srcId="{3C28E375-4CDF-4B62-980A-609CF6BD04AF}" destId="{73FA0545-CA16-49DF-B39D-DD93698B1F79}" srcOrd="1" destOrd="0" presId="urn:microsoft.com/office/officeart/2005/8/layout/hList1"/>
    <dgm:cxn modelId="{0BDA81A4-D711-454E-BEE7-8DF3C55028E1}" type="presParOf" srcId="{4B1BF06D-3866-4C18-AC51-F01874F9838C}" destId="{71801BBF-C5F8-47B9-96FB-BCA839458B90}" srcOrd="1" destOrd="0" presId="urn:microsoft.com/office/officeart/2005/8/layout/hList1"/>
    <dgm:cxn modelId="{33CE70E1-4E70-4A4F-9D4C-5E8BF512D851}" type="presParOf" srcId="{4B1BF06D-3866-4C18-AC51-F01874F9838C}" destId="{EC950481-0CD4-449D-BF37-A8AD5E9ECCD9}" srcOrd="2" destOrd="0" presId="urn:microsoft.com/office/officeart/2005/8/layout/hList1"/>
    <dgm:cxn modelId="{89A4B6D1-2B7A-4CF5-8EEE-0A9FF5D1245A}" type="presParOf" srcId="{EC950481-0CD4-449D-BF37-A8AD5E9ECCD9}" destId="{FA80A755-9273-496C-AB17-27DD588D32C9}" srcOrd="0" destOrd="0" presId="urn:microsoft.com/office/officeart/2005/8/layout/hList1"/>
    <dgm:cxn modelId="{162EE2F7-7F3A-4F05-BCEB-2A66E4AF4A44}" type="presParOf" srcId="{EC950481-0CD4-449D-BF37-A8AD5E9ECCD9}" destId="{C54B35DB-839E-4156-AAF6-4F9AE2815CED}" srcOrd="1" destOrd="0" presId="urn:microsoft.com/office/officeart/2005/8/layout/hList1"/>
    <dgm:cxn modelId="{593CCE23-36CF-4B78-8113-938E19705ACF}" type="presParOf" srcId="{4B1BF06D-3866-4C18-AC51-F01874F9838C}" destId="{2645727F-9B86-4339-818B-3645F48C6CA6}" srcOrd="3" destOrd="0" presId="urn:microsoft.com/office/officeart/2005/8/layout/hList1"/>
    <dgm:cxn modelId="{15B68C85-311B-4448-82ED-419587B4576E}" type="presParOf" srcId="{4B1BF06D-3866-4C18-AC51-F01874F9838C}" destId="{58703DA3-6C38-4F8E-A737-A70F2F3CF893}" srcOrd="4" destOrd="0" presId="urn:microsoft.com/office/officeart/2005/8/layout/hList1"/>
    <dgm:cxn modelId="{F11FA26C-34E7-40F0-9FBB-FD97E63103AE}" type="presParOf" srcId="{58703DA3-6C38-4F8E-A737-A70F2F3CF893}" destId="{5662C3DC-796E-48FC-8528-EDE9AF702232}" srcOrd="0" destOrd="0" presId="urn:microsoft.com/office/officeart/2005/8/layout/hList1"/>
    <dgm:cxn modelId="{347BA406-67CE-46DC-BF09-D905BF68058B}" type="presParOf" srcId="{58703DA3-6C38-4F8E-A737-A70F2F3CF893}" destId="{75DFAEA0-E1E1-46B8-ACE4-5689BBE59A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9BBFA-3292-4628-9536-1E2EEB399A2E}">
      <dsp:nvSpPr>
        <dsp:cNvPr id="0" name=""/>
        <dsp:cNvSpPr/>
      </dsp:nvSpPr>
      <dsp:spPr>
        <a:xfrm>
          <a:off x="1861" y="419914"/>
          <a:ext cx="2496145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ชวนให้ค้นหา</a:t>
          </a:r>
          <a:endParaRPr lang="th-TH" sz="3400" kern="1200" dirty="0"/>
        </a:p>
      </dsp:txBody>
      <dsp:txXfrm>
        <a:off x="1861" y="419914"/>
        <a:ext cx="2496145" cy="979200"/>
      </dsp:txXfrm>
    </dsp:sp>
    <dsp:sp modelId="{73FA0545-CA16-49DF-B39D-DD93698B1F79}">
      <dsp:nvSpPr>
        <dsp:cNvPr id="0" name=""/>
        <dsp:cNvSpPr/>
      </dsp:nvSpPr>
      <dsp:spPr>
        <a:xfrm>
          <a:off x="1861" y="1399114"/>
          <a:ext cx="2496145" cy="27069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ปัญหา </a:t>
          </a:r>
          <a:r>
            <a:rPr lang="en-US" sz="3400" kern="1200" dirty="0" smtClean="0"/>
            <a:t>?</a:t>
          </a:r>
          <a:endParaRPr lang="th-TH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กระทบ </a:t>
          </a:r>
          <a:r>
            <a:rPr lang="en-US" sz="3400" kern="1200" dirty="0" smtClean="0"/>
            <a:t>?</a:t>
          </a:r>
          <a:endParaRPr lang="th-TH" sz="3400" kern="1200" dirty="0"/>
        </a:p>
      </dsp:txBody>
      <dsp:txXfrm>
        <a:off x="1861" y="1399114"/>
        <a:ext cx="2496145" cy="2706934"/>
      </dsp:txXfrm>
    </dsp:sp>
    <dsp:sp modelId="{FA80A755-9273-496C-AB17-27DD588D32C9}">
      <dsp:nvSpPr>
        <dsp:cNvPr id="0" name=""/>
        <dsp:cNvSpPr/>
      </dsp:nvSpPr>
      <dsp:spPr>
        <a:xfrm>
          <a:off x="2814168" y="434768"/>
          <a:ext cx="2496145" cy="9792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ชวนให้วิเคราะห์</a:t>
          </a:r>
          <a:endParaRPr lang="th-TH" sz="3400" kern="1200" dirty="0"/>
        </a:p>
      </dsp:txBody>
      <dsp:txXfrm>
        <a:off x="2814168" y="434768"/>
        <a:ext cx="2496145" cy="979200"/>
      </dsp:txXfrm>
    </dsp:sp>
    <dsp:sp modelId="{C54B35DB-839E-4156-AAF6-4F9AE2815CED}">
      <dsp:nvSpPr>
        <dsp:cNvPr id="0" name=""/>
        <dsp:cNvSpPr/>
      </dsp:nvSpPr>
      <dsp:spPr>
        <a:xfrm>
          <a:off x="2696825" y="1397056"/>
          <a:ext cx="2730832" cy="2706934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ลดปัญหา</a:t>
          </a:r>
          <a:r>
            <a:rPr lang="en-US" sz="3400" kern="1200" dirty="0" smtClean="0"/>
            <a:t>?</a:t>
          </a:r>
          <a:endParaRPr lang="th-TH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ลดผลกระทบ</a:t>
          </a:r>
          <a:r>
            <a:rPr lang="en-US" sz="3400" kern="1200" dirty="0" smtClean="0"/>
            <a:t>?</a:t>
          </a:r>
          <a:endParaRPr lang="th-TH" sz="3400" kern="1200" dirty="0"/>
        </a:p>
      </dsp:txBody>
      <dsp:txXfrm>
        <a:off x="2696825" y="1397056"/>
        <a:ext cx="2730832" cy="2706934"/>
      </dsp:txXfrm>
    </dsp:sp>
    <dsp:sp modelId="{5662C3DC-796E-48FC-8528-EDE9AF702232}">
      <dsp:nvSpPr>
        <dsp:cNvPr id="0" name=""/>
        <dsp:cNvSpPr/>
      </dsp:nvSpPr>
      <dsp:spPr>
        <a:xfrm>
          <a:off x="5710596" y="360750"/>
          <a:ext cx="2496145" cy="9792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kern="1200" dirty="0" smtClean="0"/>
            <a:t>ชวนให้จัดการ</a:t>
          </a:r>
          <a:endParaRPr lang="th-TH" sz="3400" kern="1200" dirty="0"/>
        </a:p>
      </dsp:txBody>
      <dsp:txXfrm>
        <a:off x="5710596" y="360750"/>
        <a:ext cx="2496145" cy="979200"/>
      </dsp:txXfrm>
    </dsp:sp>
    <dsp:sp modelId="{75DFAEA0-E1E1-46B8-ACE4-5689BBE59A1A}">
      <dsp:nvSpPr>
        <dsp:cNvPr id="0" name=""/>
        <dsp:cNvSpPr/>
      </dsp:nvSpPr>
      <dsp:spPr>
        <a:xfrm>
          <a:off x="5678870" y="1373371"/>
          <a:ext cx="2604777" cy="270693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จัดการตรงไหนทำได้ก่อน</a:t>
          </a:r>
          <a:endParaRPr lang="th-TH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400" kern="1200" dirty="0" smtClean="0"/>
            <a:t>จัดการตรงไหนคุ้มค่าสุด</a:t>
          </a:r>
          <a:endParaRPr lang="th-TH" sz="3400" kern="1200" dirty="0"/>
        </a:p>
      </dsp:txBody>
      <dsp:txXfrm>
        <a:off x="5678870" y="1373371"/>
        <a:ext cx="2604777" cy="270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0.78947</cdr:x>
      <cdr:y>0.53306</cdr:y>
    </cdr:from>
    <cdr:to>
      <cdr:x>0.86795</cdr:x>
      <cdr:y>0.57975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68826" y="1981981"/>
          <a:ext cx="334886" cy="1735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12AC-C097-4248-B10D-BE2DF2F950BC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F26B-FAF2-4C40-93B7-1E631A8EBC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01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ED125059-517D-4983-A278-BF4391B183A8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4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874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71575" y="0"/>
            <a:ext cx="4562475" cy="34210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23FA0-F0F3-4F17-BBEF-54FFA735058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15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CE3D-7CAA-43F3-B657-B71FFC462B1D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69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ดังนั้นการจะหาข้อมูลปัจจัยที่เป็นสาเหตุ</a:t>
            </a:r>
            <a:r>
              <a:rPr lang="th-TH" baseline="0" dirty="0" smtClean="0"/>
              <a:t>  จำเพาะ  จึงต้องมีการเลือกการสอบสวนบาง</a:t>
            </a:r>
            <a:r>
              <a:rPr lang="th-TH" baseline="0" dirty="0" err="1" smtClean="0"/>
              <a:t>เคส</a:t>
            </a:r>
            <a:endParaRPr lang="en-US" baseline="0" dirty="0" smtClean="0"/>
          </a:p>
          <a:p>
            <a:r>
              <a:rPr lang="th-TH" baseline="0" dirty="0" smtClean="0"/>
              <a:t>คนเรามักจะจดจำเรื่องราวที่เป็น รูปธรรม ได้ดีกว่า นามธรรม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1AD8-27F9-47F3-8B24-BB7F5BA5B8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3"/>
          <p:cNvGrpSpPr/>
          <p:nvPr/>
        </p:nvGrpSpPr>
        <p:grpSpPr>
          <a:xfrm>
            <a:off x="0" y="2438400"/>
            <a:ext cx="9009062" cy="1052513"/>
            <a:chOff x="0" y="1536"/>
            <a:chExt cx="5675" cy="663"/>
          </a:xfrm>
        </p:grpSpPr>
        <p:grpSp>
          <p:nvGrpSpPr>
            <p:cNvPr id="3" name="Group 3079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3087" name="Rectangle 3086"/>
              <p:cNvSpPr>
                <a:spLocks/>
              </p:cNvSpPr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8" name="Rectangle 3087"/>
              <p:cNvSpPr>
                <a:spLocks/>
              </p:cNvSpPr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grpSp>
          <p:nvGrpSpPr>
            <p:cNvPr id="4" name="Group 3080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3085" name="Rectangle 3084"/>
              <p:cNvSpPr>
                <a:spLocks/>
              </p:cNvSpPr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6" name="Rectangle 3085"/>
              <p:cNvSpPr>
                <a:spLocks/>
              </p:cNvSpPr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sp>
          <p:nvSpPr>
            <p:cNvPr id="3082" name="Rectangle 3081"/>
            <p:cNvSpPr>
              <a:spLocks/>
            </p:cNvSpPr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3" name="Rectangle 3082"/>
            <p:cNvSpPr>
              <a:spLocks/>
            </p:cNvSpPr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4" name="Rectangle 3083"/>
            <p:cNvSpPr>
              <a:spLocks/>
            </p:cNvSpPr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</p:grpSp>
      <p:sp>
        <p:nvSpPr>
          <p:cNvPr id="3075" name="Title 3074"/>
          <p:cNvSpPr>
            <a:spLocks noGrp="1"/>
          </p:cNvSpPr>
          <p:nvPr>
            <p:ph type="title" idx="4294967295"/>
          </p:nvPr>
        </p:nvSpPr>
        <p:spPr>
          <a:xfrm>
            <a:off x="1150938" y="214313"/>
            <a:ext cx="7793038" cy="1462087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คลิกเพื่อแก้ไขลักษณะชื่อเรื่องต้นแบบ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คลิกเพื่อแก้ไขลักษณะของข้อความต้นแบบ</a:t>
            </a:r>
          </a:p>
          <a:p>
            <a:pPr lvl="1"/>
            <a:r>
              <a:rPr lang="en-US" altLang="en-US" dirty="0">
                <a:uFillTx/>
              </a:rPr>
              <a:t>ระดับที่สอง</a:t>
            </a:r>
          </a:p>
          <a:p>
            <a:pPr lvl="2"/>
            <a:r>
              <a:rPr lang="en-US" altLang="en-US" dirty="0">
                <a:uFillTx/>
              </a:rPr>
              <a:t>ระดับที่สาม</a:t>
            </a:r>
          </a:p>
          <a:p>
            <a:pPr lvl="3"/>
            <a:r>
              <a:rPr lang="en-US" altLang="en-US" dirty="0">
                <a:uFillTx/>
              </a:rPr>
              <a:t>ระดับที่สี่</a:t>
            </a:r>
          </a:p>
          <a:p>
            <a:pPr lvl="4"/>
            <a:r>
              <a:rPr lang="en-US" altLang="en-US" dirty="0">
                <a:uFillTx/>
              </a:rPr>
              <a:t>ระดับที่ห้า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4079-1025-587298610EC3}" type="slidenum">
              <a:rPr lang="en-US" altLang="en-US" sz="1400" dirty="0">
                <a:solidFill>
                  <a:srgbClr val="1C1C1C"/>
                </a:solidFill>
                <a:uFillTx/>
              </a:rPr>
              <a:pPr algn="r"/>
              <a:t>‹#›</a:t>
            </a:fld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008A-D7B0-4147-992B-31FC1BED70FE}" type="datetimeFigureOut">
              <a:rPr lang="th-TH" smtClean="0"/>
              <a:pPr/>
              <a:t>29/11/58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D7D7-742F-44DA-B909-96625A6B9C0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6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22161"/>
            <a:ext cx="7315200" cy="4114799"/>
          </a:xfrm>
        </p:spPr>
        <p:txBody>
          <a:bodyPr>
            <a:normAutofit/>
          </a:bodyPr>
          <a:lstStyle/>
          <a:p>
            <a:pPr algn="l"/>
            <a:r>
              <a:rPr lang="th-TH" dirty="0"/>
              <a:t>“การใช้ประโยชน์จากข้อมูลเฝ้าระวังและการสอบสวนการบาดเจ็บจากอุบัติเหตุ ทางถนนไปสู่การขับเคลื่อนการควบคุมป้องกันการบาดเจ็บและมาตรการชุมชน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400800" cy="762000"/>
          </a:xfrm>
        </p:spPr>
        <p:txBody>
          <a:bodyPr>
            <a:noAutofit/>
          </a:bodyPr>
          <a:lstStyle/>
          <a:p>
            <a:pPr algn="r"/>
            <a:r>
              <a:rPr lang="th-TH" sz="2400" b="1" i="1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ณัฐกานต์ ไวยเนตร</a:t>
            </a:r>
          </a:p>
          <a:p>
            <a:pPr algn="r"/>
            <a:r>
              <a:rPr lang="th-TH" sz="2400" b="1" i="1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ผู้เชี่ยวชาญด้านการสอบสวนพฤติกรรมและการบาดเจ็บ</a:t>
            </a:r>
            <a:endParaRPr lang="th-TH" sz="2400" b="1" i="1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229600" cy="1143000"/>
          </a:xfrm>
        </p:spPr>
        <p:txBody>
          <a:bodyPr/>
          <a:lstStyle/>
          <a:p>
            <a:r>
              <a:rPr lang="th-TH" dirty="0" smtClean="0"/>
              <a:t>รถจักรยานยนต์ในกลุ่มคนอายุน้อยคือกลุ่มเสี่ยงสูงสุด</a:t>
            </a:r>
            <a:endParaRPr lang="th-TH" dirty="0"/>
          </a:p>
        </p:txBody>
      </p:sp>
      <p:pic>
        <p:nvPicPr>
          <p:cNvPr id="5" name="Content Placeholder 4" descr="C:\Users\Administrator\Desktop\2015-09-29_10-29-28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200"/>
            <a:ext cx="4388296" cy="45259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88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69" y="620688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dirty="0"/>
              <a:t>แนวโน้มจำนวนผู้เสียชีวิตจากอุบัติเหตุทางถนน จำแนกตามประเภทการใช้ถนน ปี พ.ศ. 2554-56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43860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/>
              <a:t/>
            </a:r>
            <a:br>
              <a:rPr lang="th-TH" sz="3200" b="1" dirty="0"/>
            </a:b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พาหนะของผู้เสียชีวิต</a:t>
            </a:r>
            <a:r>
              <a:rPr lang="th-TH" sz="3200" b="1" dirty="0"/>
              <a:t>และคู่กรณี ใน</a:t>
            </a:r>
            <a:r>
              <a:rPr lang="th-TH" sz="3200" b="1" u="sng" dirty="0"/>
              <a:t>ถนนทาง</a:t>
            </a:r>
            <a:r>
              <a:rPr lang="th-TH" sz="3200" b="1" u="sng" dirty="0" smtClean="0"/>
              <a:t>หลวงและชนบท</a:t>
            </a:r>
            <a:r>
              <a:rPr lang="th-TH" sz="3200" b="1" dirty="0" smtClean="0"/>
              <a:t> </a:t>
            </a:r>
            <a:br>
              <a:rPr lang="th-TH" sz="3200" b="1" dirty="0" smtClean="0"/>
            </a:br>
            <a:r>
              <a:rPr lang="th-TH" sz="3200" b="1" dirty="0" smtClean="0"/>
              <a:t>สงกรานต์ </a:t>
            </a:r>
            <a:r>
              <a:rPr lang="en-US" sz="3200" b="1" dirty="0"/>
              <a:t>55-57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endParaRPr lang="th-TH" sz="32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8" y="2060848"/>
            <a:ext cx="4396680" cy="4065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3755"/>
            <a:ext cx="4244280" cy="4065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6368" y="56926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ประเด็นสำคัญ</a:t>
            </a:r>
            <a:r>
              <a:rPr lang="th-TH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วัฒนธรรมความปลอดภัย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ในวัยเด็ก</a:t>
            </a:r>
            <a:endParaRPr lang="en-US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7768" y="1340768"/>
            <a:ext cx="8686800" cy="533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กลุ่มผู้ใช้</a:t>
            </a:r>
            <a:r>
              <a:rPr lang="en-US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จักรยานยนต์</a:t>
            </a:r>
            <a:r>
              <a:rPr lang="en-US" sz="4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ใน</a:t>
            </a:r>
            <a:r>
              <a:rPr lang="th-T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ประเทศไทย</a:t>
            </a:r>
          </a:p>
          <a:p>
            <a:pPr marL="0" indent="0" eaLnBrk="1" hangingPunct="1">
              <a:buNone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คือ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ผู้บาดเจ็บและ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เสียชีวิต</a:t>
            </a:r>
          </a:p>
          <a:p>
            <a:pPr marL="0" indent="0" eaLnBrk="1" hangingPunct="1">
              <a:buNone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โดยเฉพาะ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ในวัยรุ่นและแรงงาน </a:t>
            </a:r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อายุ </a:t>
            </a:r>
            <a:r>
              <a:rPr lang="en-US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15-24</a:t>
            </a:r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 ปี</a:t>
            </a:r>
            <a:endParaRPr lang="th-TH" sz="4000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ปัจจัยสำคัญคือ </a:t>
            </a:r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ดื่มสุรา และ ไม่สวมหมวกนิรภัย</a:t>
            </a:r>
            <a:endParaRPr lang="th-TH" sz="4000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เสียชีวิตมักจะสูงเมื่อมีคู่กรณีเป็นรถปิคอัพ และขับอยู่บนถนนหลวง เนื่องจากอาจมีปัจจัยเรื่องความเร็วเข้ามา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เกี่ยวข้อง </a:t>
            </a:r>
            <a:r>
              <a:rPr lang="th-TH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ไม่มีและไม่พบใบอนุญาตขับรถ</a:t>
            </a:r>
            <a:endParaRPr lang="th-TH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2052935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สูงสุดในโลก</a:t>
            </a:r>
          </a:p>
        </p:txBody>
      </p:sp>
    </p:spTree>
    <p:extLst>
      <p:ext uri="{BB962C8B-B14F-4D97-AF65-F5344CB8AC3E}">
        <p14:creationId xmlns:p14="http://schemas.microsoft.com/office/powerpoint/2010/main" val="2108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ผู้ใช้รถจักรยานยนต์กับการไม่สวมหมวกนิรภัย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79512" y="145345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8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621"/>
            <a:ext cx="8229600" cy="1143000"/>
          </a:xfrm>
        </p:spPr>
        <p:txBody>
          <a:bodyPr/>
          <a:lstStyle/>
          <a:p>
            <a:pPr algn="l"/>
            <a:r>
              <a:rPr lang="th-TH" dirty="0" smtClean="0"/>
              <a:t>ประเด็น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dirty="0" smtClean="0"/>
              <a:t>มุ่งให้</a:t>
            </a:r>
            <a:r>
              <a:rPr lang="th-TH" dirty="0"/>
              <a:t>ความสำคัญในการสร้างพฤติกรรมการขับขี่</a:t>
            </a:r>
            <a:r>
              <a:rPr lang="th-TH" dirty="0" smtClean="0"/>
              <a:t>ปลอดภัย</a:t>
            </a:r>
          </a:p>
          <a:p>
            <a:r>
              <a:rPr lang="th-TH" dirty="0" smtClean="0"/>
              <a:t>มุ่งควบคุม</a:t>
            </a:r>
            <a:r>
              <a:rPr lang="th-TH" dirty="0"/>
              <a:t>และ</a:t>
            </a:r>
            <a:r>
              <a:rPr lang="th-TH" dirty="0" smtClean="0"/>
              <a:t>ยับยั้งพฤติกรรมขับขี่เสี่ยง</a:t>
            </a:r>
          </a:p>
          <a:p>
            <a:r>
              <a:rPr lang="th-TH" dirty="0" smtClean="0"/>
              <a:t>เพิ่ม</a:t>
            </a:r>
            <a:r>
              <a:rPr lang="th-TH" dirty="0"/>
              <a:t>ระบบการเชื่อมต่อข้อมูลการกระทำผิดการฝ่าฝืน การไม่ประฏิบัติตามกฏหมาย หรือการกระทำที่ก่อให้เกิดอุบัติเหตที่มีความรุนแรงในผู้ ขับขี่</a:t>
            </a:r>
            <a:r>
              <a:rPr lang="th-TH" dirty="0" smtClean="0"/>
              <a:t>ใหม่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พัฒนาระบบ</a:t>
            </a:r>
            <a:r>
              <a:rPr lang="th-TH" dirty="0"/>
              <a:t>การอบรมเพื่อขอรับใบอนุญาตขับ</a:t>
            </a:r>
            <a:r>
              <a:rPr lang="th-TH" dirty="0" smtClean="0"/>
              <a:t>รถ เตรียมความ</a:t>
            </a:r>
            <a:r>
              <a:rPr lang="th-TH" dirty="0"/>
              <a:t>พร้อมทักษะ และสร้างประสบการณ์ที่ดี </a:t>
            </a:r>
            <a:endParaRPr lang="th-TH" dirty="0" smtClean="0"/>
          </a:p>
          <a:p>
            <a:r>
              <a:rPr lang="th-TH" dirty="0"/>
              <a:t>การ</a:t>
            </a:r>
            <a:r>
              <a:rPr lang="th-TH" dirty="0" smtClean="0"/>
              <a:t>ควบคุมด้วยระบบ</a:t>
            </a:r>
            <a:r>
              <a:rPr lang="th-TH" dirty="0"/>
              <a:t>กระบวนการหลังได้รับใบอนุญาตอย่าง</a:t>
            </a:r>
            <a:r>
              <a:rPr lang="th-TH" dirty="0" smtClean="0"/>
              <a:t>เข้มข้น</a:t>
            </a:r>
          </a:p>
          <a:p>
            <a:r>
              <a:rPr lang="th-TH" dirty="0" smtClean="0"/>
              <a:t>การจัดทำระบบข้อมูลเพื่อเชื่อมต่อทั้งระบบเพื่อติดตามประเมินผล</a:t>
            </a:r>
            <a:endParaRPr lang="th-TH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3635896" y="1268760"/>
            <a:ext cx="936104" cy="57606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635896" y="2411760"/>
            <a:ext cx="1122276" cy="71521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635896" y="3505572"/>
            <a:ext cx="1122276" cy="7152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457200"/>
            <a:ext cx="5486400" cy="57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2413" y="0"/>
          <a:ext cx="9090213" cy="659734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042213"/>
                <a:gridCol w="901698"/>
                <a:gridCol w="1073151"/>
                <a:gridCol w="1073151"/>
              </a:tblGrid>
              <a:tr h="755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หัวข้อ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6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1. </a:t>
                      </a:r>
                      <a:r>
                        <a:rPr lang="th-TH" sz="2000" kern="1200" dirty="0">
                          <a:effectLst/>
                        </a:rPr>
                        <a:t>การเตรียมพร้อมก่อนขับขี่ </a:t>
                      </a:r>
                      <a:r>
                        <a:rPr lang="th-TH" sz="2000" dirty="0">
                          <a:effectLst/>
                        </a:rPr>
                        <a:t> </a:t>
                      </a:r>
                      <a:r>
                        <a:rPr lang="th-TH" sz="2000" dirty="0" smtClean="0">
                          <a:effectLst/>
                        </a:rPr>
                        <a:t>(รถจักรยานยนต์)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2. </a:t>
                      </a:r>
                      <a:r>
                        <a:rPr lang="th-TH" sz="2000" kern="1200" dirty="0">
                          <a:effectLst/>
                        </a:rPr>
                        <a:t>การเตรียมพร้อมก่อนขับ</a:t>
                      </a:r>
                      <a:r>
                        <a:rPr lang="th-TH" sz="2000" kern="1200" dirty="0" smtClean="0">
                          <a:effectLst/>
                        </a:rPr>
                        <a:t>ขี่  </a:t>
                      </a:r>
                      <a:r>
                        <a:rPr lang="th-TH" sz="2000" dirty="0" smtClean="0">
                          <a:effectLst/>
                        </a:rPr>
                        <a:t>(รถยนต์)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 </a:t>
                      </a:r>
                      <a:r>
                        <a:rPr lang="th-TH" sz="2000" dirty="0" smtClean="0">
                          <a:effectLst/>
                        </a:rPr>
                        <a:t>สุขภาพและยา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4.</a:t>
                      </a:r>
                      <a:r>
                        <a:rPr lang="en-US" sz="2000" kern="1200" dirty="0">
                          <a:effectLst/>
                        </a:rPr>
                        <a:t> </a:t>
                      </a:r>
                      <a:r>
                        <a:rPr lang="th-TH" sz="2000" kern="1200" dirty="0">
                          <a:effectLst/>
                        </a:rPr>
                        <a:t>ใบอนุญาตขับขี่ในประเทศไทย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√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5.</a:t>
                      </a:r>
                      <a:r>
                        <a:rPr lang="en-US" sz="2000" kern="1200" dirty="0">
                          <a:effectLst/>
                        </a:rPr>
                        <a:t> </a:t>
                      </a:r>
                      <a:r>
                        <a:rPr lang="th-TH" sz="2000" kern="1200" dirty="0">
                          <a:effectLst/>
                        </a:rPr>
                        <a:t>สัญญาณและป้ายจราจร (ถนน)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1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6</a:t>
                      </a:r>
                      <a:r>
                        <a:rPr lang="th-TH" sz="2000" kern="1200" dirty="0" smtClean="0">
                          <a:effectLst/>
                        </a:rPr>
                        <a:t>. </a:t>
                      </a:r>
                      <a:r>
                        <a:rPr lang="th-TH" sz="2000" kern="1200" dirty="0">
                          <a:effectLst/>
                        </a:rPr>
                        <a:t>การขับขี่ตามกฎจราจร (ข้อกฎหมาย)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7. </a:t>
                      </a:r>
                      <a:r>
                        <a:rPr lang="th-TH" sz="2000" kern="1200" dirty="0">
                          <a:effectLst/>
                        </a:rPr>
                        <a:t>เทคนิคในการขับขี่ </a:t>
                      </a:r>
                      <a:r>
                        <a:rPr lang="th-TH" sz="2000" kern="1200" dirty="0" smtClean="0">
                          <a:effectLst/>
                        </a:rPr>
                        <a:t>  </a:t>
                      </a:r>
                      <a:r>
                        <a:rPr lang="th-TH" sz="2000" dirty="0" smtClean="0">
                          <a:effectLst/>
                        </a:rPr>
                        <a:t>(รถจักรยานยนต์)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8. </a:t>
                      </a:r>
                      <a:r>
                        <a:rPr lang="th-TH" sz="2000" kern="1200" dirty="0">
                          <a:effectLst/>
                        </a:rPr>
                        <a:t>เทคนิคในการขับขี่ </a:t>
                      </a:r>
                      <a:r>
                        <a:rPr lang="th-TH" sz="2000" kern="1200" dirty="0" smtClean="0">
                          <a:effectLst/>
                        </a:rPr>
                        <a:t>  </a:t>
                      </a:r>
                      <a:r>
                        <a:rPr lang="th-TH" sz="2000" dirty="0" smtClean="0">
                          <a:effectLst/>
                        </a:rPr>
                        <a:t>(รถยนต์)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9. </a:t>
                      </a:r>
                      <a:r>
                        <a:rPr lang="th-TH" sz="2000" kern="1200" dirty="0">
                          <a:effectLst/>
                        </a:rPr>
                        <a:t>การรับรู้ความเสี่ยง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10.</a:t>
                      </a:r>
                      <a:r>
                        <a:rPr lang="th-TH" sz="2000" kern="1200" dirty="0">
                          <a:effectLst/>
                        </a:rPr>
                        <a:t>การรับมือเพื่อแก้ไขข้อผิดพลาดจากผู้ใช้ทาง</a:t>
                      </a:r>
                      <a:r>
                        <a:rPr lang="th-TH" sz="2000" kern="1200" dirty="0" smtClean="0">
                          <a:effectLst/>
                        </a:rPr>
                        <a:t>อื่น  </a:t>
                      </a:r>
                      <a:r>
                        <a:rPr lang="th-TH" sz="2000" dirty="0" smtClean="0">
                          <a:effectLst/>
                        </a:rPr>
                        <a:t>(รถจักรยานยนต์)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11.</a:t>
                      </a:r>
                      <a:r>
                        <a:rPr lang="th-TH" sz="2000" kern="1200" dirty="0">
                          <a:effectLst/>
                        </a:rPr>
                        <a:t>การรับมือเพื่อแก้ไขข้อผิดพลาดจากผู้ใช้ทาง</a:t>
                      </a:r>
                      <a:r>
                        <a:rPr lang="th-TH" sz="2000" kern="1200" dirty="0" smtClean="0">
                          <a:effectLst/>
                        </a:rPr>
                        <a:t>อื่น  </a:t>
                      </a:r>
                      <a:r>
                        <a:rPr lang="th-TH" sz="2000" dirty="0" smtClean="0">
                          <a:effectLst/>
                        </a:rPr>
                        <a:t>(รถยนต์)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√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12. </a:t>
                      </a:r>
                      <a:r>
                        <a:rPr lang="th-TH" sz="2000" kern="1200" dirty="0">
                          <a:effectLst/>
                        </a:rPr>
                        <a:t>ผลของการฝ่าฝืนกฎจราจร (เหตุการณ์จริง)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13. </a:t>
                      </a:r>
                      <a:r>
                        <a:rPr lang="th-TH" sz="2000" kern="1200" dirty="0">
                          <a:effectLst/>
                        </a:rPr>
                        <a:t>มารยาทการใช้ทางทั้งหมด </a:t>
                      </a:r>
                      <a:r>
                        <a:rPr lang="th-TH" sz="2000" kern="1200" dirty="0" smtClean="0">
                          <a:effectLst/>
                        </a:rPr>
                        <a:t> </a:t>
                      </a:r>
                      <a:r>
                        <a:rPr lang="th-TH" sz="2000" dirty="0" smtClean="0">
                          <a:effectLst/>
                        </a:rPr>
                        <a:t>(รถจักรยานยนต์)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14. </a:t>
                      </a:r>
                      <a:r>
                        <a:rPr lang="th-TH" sz="2000" kern="1200" dirty="0">
                          <a:effectLst/>
                        </a:rPr>
                        <a:t>มารยาทการใช้ทาง</a:t>
                      </a:r>
                      <a:r>
                        <a:rPr lang="th-TH" sz="2000" kern="1200" dirty="0" smtClean="0">
                          <a:effectLst/>
                        </a:rPr>
                        <a:t>ทั้งหมด  </a:t>
                      </a:r>
                      <a:r>
                        <a:rPr lang="th-TH" sz="2000" dirty="0" smtClean="0">
                          <a:effectLst/>
                        </a:rPr>
                        <a:t>(รถยนต์)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7581">
                <a:tc>
                  <a:txBody>
                    <a:bodyPr/>
                    <a:lstStyle/>
                    <a:p>
                      <a:pPr marL="338455" indent="-338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15. </a:t>
                      </a:r>
                      <a:r>
                        <a:rPr lang="th-TH" sz="2000" kern="1200" dirty="0">
                          <a:effectLst/>
                        </a:rPr>
                        <a:t>กระบวนการควบคุมภายหลังได้รับใบอนุญาตขับรถ (</a:t>
                      </a:r>
                      <a:r>
                        <a:rPr lang="en-US" sz="2000" kern="1200" dirty="0">
                          <a:effectLst/>
                        </a:rPr>
                        <a:t>post licensing)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17" y="87411"/>
            <a:ext cx="611634" cy="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884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คู่มือ</a:t>
            </a:r>
            <a:endParaRPr lang="en-US" sz="32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3" y="116054"/>
            <a:ext cx="720080" cy="43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75" y="87087"/>
            <a:ext cx="592014" cy="4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b="1" dirty="0" smtClean="0"/>
              <a:t>ปัจจัย</a:t>
            </a:r>
            <a:r>
              <a:rPr lang="th-TH" sz="3600" b="1" dirty="0"/>
              <a:t>ที่เป็นสาเหตุการเกิดอุบัติเหตุของรถโดยสารขนาดใหญ่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762000"/>
            <a:ext cx="5397693" cy="63700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th-TH" sz="1800" b="1" dirty="0" smtClean="0">
                <a:latin typeface="+mj-lt"/>
              </a:rPr>
              <a:t>ก่อนเกิดเหตุปัจจัย</a:t>
            </a:r>
            <a:r>
              <a:rPr lang="th-TH" sz="1800" b="1" dirty="0">
                <a:latin typeface="+mj-lt"/>
              </a:rPr>
              <a:t>ด้านคน</a:t>
            </a:r>
            <a:r>
              <a:rPr lang="th-TH" sz="1800" dirty="0">
                <a:latin typeface="+mj-lt"/>
              </a:rPr>
              <a:t> </a:t>
            </a:r>
            <a:endParaRPr lang="th-TH" sz="1800" dirty="0" smtClean="0">
              <a:latin typeface="+mj-lt"/>
            </a:endParaRPr>
          </a:p>
          <a:p>
            <a:pPr lvl="1"/>
            <a:r>
              <a:rPr lang="th-TH" sz="1800" dirty="0" smtClean="0">
                <a:latin typeface="+mj-lt"/>
              </a:rPr>
              <a:t>ง่วง </a:t>
            </a:r>
            <a:r>
              <a:rPr lang="th-TH" sz="1800" dirty="0">
                <a:latin typeface="+mj-lt"/>
              </a:rPr>
              <a:t>ล้า</a:t>
            </a:r>
            <a:r>
              <a:rPr lang="th-TH" sz="1800" dirty="0" smtClean="0">
                <a:latin typeface="+mj-lt"/>
              </a:rPr>
              <a:t>เพลีย ไม่</a:t>
            </a:r>
            <a:r>
              <a:rPr lang="th-TH" sz="1800" dirty="0">
                <a:latin typeface="+mj-lt"/>
              </a:rPr>
              <a:t>ชำนาญ</a:t>
            </a:r>
            <a:r>
              <a:rPr lang="th-TH" sz="1800" dirty="0" smtClean="0">
                <a:latin typeface="+mj-lt"/>
              </a:rPr>
              <a:t>รถ ไม่</a:t>
            </a:r>
            <a:r>
              <a:rPr lang="th-TH" sz="1800" dirty="0">
                <a:latin typeface="+mj-lt"/>
              </a:rPr>
              <a:t>ชำนาญทาง</a:t>
            </a:r>
          </a:p>
          <a:p>
            <a:pPr lvl="1"/>
            <a:r>
              <a:rPr lang="th-TH" sz="1800" dirty="0">
                <a:latin typeface="+mj-lt"/>
              </a:rPr>
              <a:t>แก้สถานการวิกฤติ</a:t>
            </a:r>
            <a:r>
              <a:rPr lang="th-TH" sz="1800" dirty="0" smtClean="0">
                <a:latin typeface="+mj-lt"/>
              </a:rPr>
              <a:t>ไม่ได้</a:t>
            </a:r>
          </a:p>
          <a:p>
            <a:pPr lvl="1"/>
            <a:r>
              <a:rPr lang="th-TH" sz="1800" dirty="0" smtClean="0">
                <a:latin typeface="+mj-lt"/>
              </a:rPr>
              <a:t>ใบอนุญาต </a:t>
            </a:r>
            <a:r>
              <a:rPr lang="th-TH" sz="1800" dirty="0" smtClean="0">
                <a:solidFill>
                  <a:srgbClr val="FF0000"/>
                </a:solidFill>
                <a:latin typeface="+mj-lt"/>
              </a:rPr>
              <a:t>ท.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th-TH" sz="1800" dirty="0" smtClean="0">
                <a:solidFill>
                  <a:srgbClr val="FF0000"/>
                </a:solidFill>
                <a:latin typeface="+mj-lt"/>
              </a:rPr>
              <a:t>ให้ขับรถได้หลายประเภท</a:t>
            </a:r>
            <a:endParaRPr lang="th-TH" sz="1600" dirty="0" smtClean="0">
              <a:solidFill>
                <a:srgbClr val="FF0000"/>
              </a:solidFill>
              <a:latin typeface="+mj-lt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th-TH" sz="1600" b="1" dirty="0"/>
              <a:t>ก่อนเกิดเหตุ</a:t>
            </a:r>
            <a:r>
              <a:rPr lang="th-TH" sz="1600" b="1" dirty="0" smtClean="0"/>
              <a:t>ปัจจัยด้านรถ</a:t>
            </a:r>
            <a:endParaRPr lang="th-TH" sz="1600" dirty="0"/>
          </a:p>
          <a:p>
            <a:pPr lvl="0"/>
            <a:r>
              <a:rPr lang="th-TH" sz="2000" dirty="0" smtClean="0"/>
              <a:t>รถ</a:t>
            </a:r>
            <a:r>
              <a:rPr lang="th-TH" sz="2000" dirty="0"/>
              <a:t>สองชั้นที่วิ่งในเส้นทางเสี่ยง ถนนโค้ง ลงเขายาวต่อเนื่อง ปัญหาจากความสูงของตัวรถและเกิดแรงหนีศูนย์ถ่วงทำให้มีโอกาส ที่รถจะพลิกคว่ำ  ง่ายกว่าปกติ การมีห้องโดยสารขนาดใหญ่อยู่ด้านบน และการบรรทุกน้ำหนักมาก ย่อมมีผลต่อการเพิ่มแรงหนีศูนย์</a:t>
            </a:r>
            <a:r>
              <a:rPr lang="th-TH" sz="2000" dirty="0" smtClean="0"/>
              <a:t>ถ่วง</a:t>
            </a:r>
          </a:p>
          <a:p>
            <a:pPr lvl="0"/>
            <a:r>
              <a:rPr lang="th-TH" sz="2000" dirty="0" smtClean="0"/>
              <a:t> </a:t>
            </a:r>
            <a:r>
              <a:rPr lang="th-TH" sz="2000" dirty="0"/>
              <a:t>มีรถหลายคันในจำนวนนี้ ผ่านการตรวจสภาพ ได้เพียง </a:t>
            </a:r>
            <a:r>
              <a:rPr lang="en-US" sz="2000" dirty="0"/>
              <a:t>1-2 </a:t>
            </a:r>
            <a:r>
              <a:rPr lang="th-TH" sz="2000" dirty="0"/>
              <a:t>สัปดาห์แต่มีปัญหาเรื่องระบบเบรกและระบบช่วงล่าง รวมทั้งมีองค์ประกอบ </a:t>
            </a:r>
            <a:endParaRPr lang="th-TH" sz="2000" dirty="0" smtClean="0"/>
          </a:p>
          <a:p>
            <a:pPr lvl="0"/>
            <a:r>
              <a:rPr lang="th-TH" sz="2000" dirty="0" smtClean="0"/>
              <a:t>รถ</a:t>
            </a:r>
            <a:r>
              <a:rPr lang="th-TH" sz="2000" dirty="0"/>
              <a:t>ที่มีการจดประกอบ ที่ถูกพัฒนามาจากรถชั้นเดียว เมื่อถูกดัดแปลงและขอจดประกอบใหม่เพื่อเป็นรถ สองชั้น ยังคงใช้ระบบเบรกเดิมจากการสอบสวนผู้เชี่ยวชาญได้ลงความเห็นว่า สภาพเบรกสมบูรณ์และระบบเบรกทำงานได้ปกติแต่แรงในการห้ามล้อไม่</a:t>
            </a:r>
            <a:r>
              <a:rPr lang="th-TH" sz="2000" dirty="0" smtClean="0"/>
              <a:t>เพียงพอ</a:t>
            </a:r>
          </a:p>
          <a:p>
            <a:pPr lvl="0"/>
            <a:r>
              <a:rPr lang="th-TH" sz="2000" dirty="0" smtClean="0"/>
              <a:t>พนักงาน</a:t>
            </a:r>
            <a:r>
              <a:rPr lang="th-TH" sz="2000" dirty="0"/>
              <a:t>ขับขี่ทราบว่ารถขัดข้องแต่จำเป็นต้องชะลอการซ่อมบำรุงเพราะจำเป็นต้องใช้งาน หลาย</a:t>
            </a:r>
            <a:r>
              <a:rPr lang="th-TH" sz="2000" dirty="0" smtClean="0"/>
              <a:t>เหตุการณ์</a:t>
            </a:r>
          </a:p>
          <a:p>
            <a:pPr lvl="0"/>
            <a:r>
              <a:rPr lang="th-TH" sz="2000" dirty="0" smtClean="0"/>
              <a:t>พบว่า </a:t>
            </a:r>
            <a:r>
              <a:rPr lang="th-TH" sz="2000" dirty="0"/>
              <a:t>รถใช้ยางเก่าและเสื่อมสภาพ</a:t>
            </a:r>
            <a:r>
              <a:rPr lang="en-US" sz="2000" dirty="0"/>
              <a:t>  </a:t>
            </a:r>
            <a:r>
              <a:rPr lang="th-TH" sz="2000" dirty="0"/>
              <a:t>พบว่ามักมีการใช้ยางที่หมดอายุและยางเปอร์เซนต์ทำให้เกิดยางระเบิดหรือในรถคันเดียวกันมักใช้ยางหลายประเภทเปลี่ยนสลับจนยางบางเส้นไม่มีดอกยาง</a:t>
            </a:r>
            <a:endParaRPr lang="en-US" sz="2000" dirty="0"/>
          </a:p>
          <a:p>
            <a:endParaRPr lang="th-TH" sz="2000" dirty="0" smtClean="0"/>
          </a:p>
          <a:p>
            <a:pPr marL="457200" lvl="1" indent="0">
              <a:buNone/>
            </a:pPr>
            <a:endParaRPr lang="th-TH" sz="1600" dirty="0"/>
          </a:p>
        </p:txBody>
      </p:sp>
      <p:pic>
        <p:nvPicPr>
          <p:cNvPr id="5" name="Content Placeholder 4" descr="C:\Users\Administrator\Desktop\2015-09-29_22-31-55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1371600"/>
            <a:ext cx="3342809" cy="287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58417" y="4241098"/>
            <a:ext cx="3051262" cy="1778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มาตรการ </a:t>
            </a:r>
          </a:p>
          <a:p>
            <a:pPr algn="ctr"/>
            <a:r>
              <a:rPr lang="th-TH" dirty="0" smtClean="0"/>
              <a:t>ด้าน การจัดการระบบ</a:t>
            </a:r>
          </a:p>
          <a:p>
            <a:pPr algn="ctr"/>
            <a:r>
              <a:rPr lang="th-TH" dirty="0"/>
              <a:t>ด้าน การ</a:t>
            </a:r>
            <a:r>
              <a:rPr lang="th-TH" dirty="0" smtClean="0"/>
              <a:t>จัดการ คน</a:t>
            </a:r>
          </a:p>
          <a:p>
            <a:pPr algn="ctr"/>
            <a:r>
              <a:rPr lang="th-TH" dirty="0"/>
              <a:t>ด้าน การ</a:t>
            </a:r>
            <a:r>
              <a:rPr lang="th-TH" dirty="0" smtClean="0"/>
              <a:t>จัดการ รถ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60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4950" y="25964"/>
            <a:ext cx="4608512" cy="6669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/>
              <a:t>ขณะเกิดเหตุปัจจัยด้าน</a:t>
            </a:r>
            <a:r>
              <a:rPr lang="th-TH" sz="2400" b="1" dirty="0" smtClean="0"/>
              <a:t>คน</a:t>
            </a:r>
          </a:p>
          <a:p>
            <a:r>
              <a:rPr lang="th-TH" sz="2400" dirty="0" smtClean="0"/>
              <a:t>รถ</a:t>
            </a:r>
            <a:r>
              <a:rPr lang="th-TH" sz="2400" dirty="0"/>
              <a:t>โดยสารไม่ประจำทางหรือ รถเช่าเหมาคัน </a:t>
            </a:r>
            <a:r>
              <a:rPr lang="th-TH" sz="2400" dirty="0" smtClean="0"/>
              <a:t>มัก</a:t>
            </a:r>
            <a:r>
              <a:rPr lang="th-TH" sz="2400" dirty="0"/>
              <a:t>เกิด</a:t>
            </a:r>
            <a:r>
              <a:rPr lang="th-TH" sz="2400" dirty="0" smtClean="0"/>
              <a:t>จากการศึกษา</a:t>
            </a:r>
            <a:r>
              <a:rPr lang="th-TH" sz="2400" dirty="0"/>
              <a:t>เส้นทางของผู้ขับขี่ไม่มากพอ </a:t>
            </a:r>
            <a:r>
              <a:rPr lang="th-TH" sz="2400" dirty="0" smtClean="0"/>
              <a:t>การ</a:t>
            </a:r>
            <a:r>
              <a:rPr lang="th-TH" sz="2400" dirty="0"/>
              <a:t>ใช้เส้นทางลงเขา ที่มีความชันต่อเนื่องและ โค้ง เมื่อรถไม่สามารถควบคุมความเร็วด้วยระบบเบรก ได้ มักเกิดจากผู้ขับขี่ไม่ได้ปฏิบัติเพื่อเตรียมตัวในการใช้ระบบเกียร์ ช่วยเพื่อชะลอความเร็วและ หลายกรณีในเส้นทางมีทางหยุดฉุกเฉิน แต่ผู้ขับขี่ไม่ทราบ และผ่านทางหยุดฉุกเฉินโดยไม่ได้ใช้  </a:t>
            </a:r>
            <a:endParaRPr lang="th-TH" sz="2400" dirty="0" smtClean="0"/>
          </a:p>
          <a:p>
            <a:r>
              <a:rPr lang="th-TH" sz="2400" dirty="0" smtClean="0"/>
              <a:t>การ</a:t>
            </a:r>
            <a:r>
              <a:rPr lang="th-TH" sz="2400" dirty="0"/>
              <a:t>ตัดสินใจและแก้ไขปัญหาเมื่อเกิดภาวะฉุกเฉินและ </a:t>
            </a:r>
            <a:r>
              <a:rPr lang="th-TH" sz="2400" dirty="0" smtClean="0"/>
              <a:t>ทักษะ</a:t>
            </a:r>
            <a:r>
              <a:rPr lang="th-TH" sz="2400" dirty="0"/>
              <a:t>บางประการในการควบคุมรถ หรือ</a:t>
            </a:r>
            <a:r>
              <a:rPr lang="th-TH" sz="2400" dirty="0" smtClean="0"/>
              <a:t>การเช่น </a:t>
            </a:r>
            <a:r>
              <a:rPr lang="th-TH" sz="2400" dirty="0"/>
              <a:t>กรณี เส้นทางสายตากแม่สอด ในจุดเกิดเหตุที่ใกล้เคียงกัน เมื่อคนขับ ขับรถเพื่อชนเขา ผู้ขับขี่ในกรณีนี้ เสียชีวิต คนเดียวแต่เมื่อรถพุ่งลงเหว หรือตกเขาจำนวนเสียชีวิตมีมากถึง </a:t>
            </a:r>
            <a:r>
              <a:rPr lang="en-US" sz="2400" dirty="0"/>
              <a:t>32 </a:t>
            </a:r>
            <a:r>
              <a:rPr lang="th-TH" sz="2400" dirty="0" smtClean="0">
                <a:solidFill>
                  <a:srgbClr val="FF0000"/>
                </a:solidFill>
              </a:rPr>
              <a:t>การ</a:t>
            </a:r>
            <a:r>
              <a:rPr lang="th-TH" sz="2400" dirty="0">
                <a:solidFill>
                  <a:srgbClr val="FF0000"/>
                </a:solidFill>
              </a:rPr>
              <a:t>ตัดสินใจของผู้ขับขี่ มีผลต่อ รูปแบบอุบัติเหตุ </a:t>
            </a:r>
            <a:r>
              <a:rPr lang="th-TH" sz="2400" dirty="0"/>
              <a:t>และ จำนวนความสูญเสียของอุบัติเหตในแต่ละครั้ง</a:t>
            </a:r>
            <a:endParaRPr lang="en-US" sz="2400" dirty="0"/>
          </a:p>
          <a:p>
            <a:pPr marL="0" indent="0">
              <a:buNone/>
            </a:pPr>
            <a:endParaRPr lang="th-TH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6953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b="1" dirty="0"/>
              <a:t>ขณะเกิดเหตุปัจจัยด้าน</a:t>
            </a:r>
            <a:r>
              <a:rPr lang="th-TH" b="1" dirty="0" smtClean="0"/>
              <a:t>รถ</a:t>
            </a:r>
          </a:p>
          <a:p>
            <a:r>
              <a:rPr lang="th-TH" dirty="0" smtClean="0"/>
              <a:t>ความ</a:t>
            </a:r>
            <a:r>
              <a:rPr lang="th-TH" dirty="0"/>
              <a:t>เสียหายต่อชีวิตของผู้ขับขี่และโดยสารของอุบัติเหตุรายใหญ่ละอุบัติเหตุรถสาธารณะนั้นสัมพันธ์กับความเสียหายของห้องโดยสาร </a:t>
            </a:r>
            <a:r>
              <a:rPr lang="th-TH" dirty="0"/>
              <a:t>(ห้องโดยสารยุบและทรุดตัว) </a:t>
            </a:r>
            <a:endParaRPr lang="th-TH" dirty="0" smtClean="0"/>
          </a:p>
          <a:p>
            <a:r>
              <a:rPr lang="th-TH" dirty="0" smtClean="0"/>
              <a:t>อุปกรณ์</a:t>
            </a:r>
            <a:r>
              <a:rPr lang="th-TH" dirty="0"/>
              <a:t>นิรภัยในห้องโดยสาร อุปกรณ์ยึดรั้ง การยึกเกาะของเก้าอี้โดยสาร(การหลุดของเก้าอี้โดยสาร) อุปกรณ์เหนี่ยวรั้ง(เข้มชัดนิรภัย) ทั้งที่มีและใช้ มีแล้วไม่ใช้ และไม่มีการติดตั้งเข็มขัดในเก้าอี้</a:t>
            </a:r>
            <a:r>
              <a:rPr lang="th-TH" dirty="0" smtClean="0"/>
              <a:t>โดยสาร</a:t>
            </a:r>
          </a:p>
          <a:p>
            <a:r>
              <a:rPr lang="th-TH" dirty="0" smtClean="0"/>
              <a:t>คุณภาพ</a:t>
            </a:r>
            <a:r>
              <a:rPr lang="th-TH" dirty="0"/>
              <a:t>ของรถ การดัดแปลงการต่อเติม นอกจากการเลือกใช้วัสดุที่ด้อยคุณภาพ เทคนิกการประกอบ การติดตั้ง อุปกรณ์ยึดรั้งเหนี่ยวรั้ง</a:t>
            </a:r>
            <a:r>
              <a:rPr lang="th-TH" dirty="0" smtClean="0"/>
              <a:t>ต่างๆ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85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พลังทางวิชาการ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/>
              <a:t>เก็บข้อมูล </a:t>
            </a:r>
            <a:r>
              <a:rPr lang="th-TH" sz="4400" dirty="0" smtClean="0"/>
              <a:t>เชิงปริมาณที่ถูกต้องแม่นยำ</a:t>
            </a:r>
          </a:p>
          <a:p>
            <a:r>
              <a:rPr lang="th-TH" sz="4400" dirty="0" smtClean="0"/>
              <a:t>เก็บรวมรวมองค์ความรู้จากการสอบสวนเพราะมันคือข้อมูลเชิงคุณภาพ</a:t>
            </a:r>
          </a:p>
          <a:p>
            <a:r>
              <a:rPr lang="th-TH" sz="4400" dirty="0" smtClean="0"/>
              <a:t>เก็บความรู้และความเข้าใจเพิ่มจากงานวิจัย</a:t>
            </a:r>
          </a:p>
          <a:p>
            <a:r>
              <a:rPr lang="th-TH" sz="4400" dirty="0" smtClean="0"/>
              <a:t>ศึกษาเพิ่มเติม</a:t>
            </a:r>
            <a:r>
              <a:rPr lang="th-TH" sz="4400" dirty="0" smtClean="0"/>
              <a:t>จากสถานการณ์/งาน</a:t>
            </a:r>
            <a:r>
              <a:rPr lang="th-TH" sz="4400" dirty="0" smtClean="0"/>
              <a:t>วิชาการอื่นๆ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99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996"/>
            <a:ext cx="8229600" cy="1143000"/>
          </a:xfrm>
        </p:spPr>
        <p:txBody>
          <a:bodyPr/>
          <a:lstStyle/>
          <a:p>
            <a:pPr algn="l"/>
            <a:r>
              <a:rPr lang="th-TH" dirty="0" smtClean="0"/>
              <a:t>ประเด็น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27984" cy="56886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4000" dirty="0" smtClean="0"/>
              <a:t>หลักการ</a:t>
            </a:r>
            <a:r>
              <a:rPr lang="th-TH" sz="4000" dirty="0"/>
              <a:t>ควบคุมป้องกัน คือ การห้ามรถสองชั้น เดินทางในถนนที่เสี่ยง </a:t>
            </a:r>
            <a:endParaRPr lang="th-TH" sz="4000" dirty="0" smtClean="0"/>
          </a:p>
          <a:p>
            <a:r>
              <a:rPr lang="th-TH" sz="4000" dirty="0" smtClean="0"/>
              <a:t>การ</a:t>
            </a:r>
            <a:r>
              <a:rPr lang="th-TH" sz="4000" dirty="0"/>
              <a:t>ยุติการจดประกอบเพราะไม่สามารถควคุมมาตรฐานได้ และการควบคุมมาตรฐานควรเป็นเรื่องของการส่งเสริมให้มีรถที่ได้มาตรฐานสากลตามระบบ</a:t>
            </a:r>
            <a:endParaRPr lang="en-US" sz="4000" dirty="0"/>
          </a:p>
          <a:p>
            <a:endParaRPr lang="th-TH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3996"/>
            <a:ext cx="4716016" cy="53394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/>
              <a:t>หลังเกิดเหตุปัจจัยด้านรถ </a:t>
            </a:r>
            <a:endParaRPr lang="th-TH" sz="2400" b="1" dirty="0" smtClean="0"/>
          </a:p>
          <a:p>
            <a:r>
              <a:rPr lang="th-TH" sz="2400" dirty="0" smtClean="0"/>
              <a:t>การ</a:t>
            </a:r>
            <a:r>
              <a:rPr lang="th-TH" sz="2400" dirty="0"/>
              <a:t>เกิดปัญหากรณีไฟลุกไหม้เป็นสิ่งที่สำตัญที่ทำให้อุบัติเหตุใหญ่หลายครั้งของรถโดยสารสาธารณะ มีความสูญเสียมากกว่าที่ควรจะ</a:t>
            </a:r>
            <a:r>
              <a:rPr lang="th-TH" sz="2400" dirty="0" smtClean="0"/>
              <a:t>เป็น</a:t>
            </a:r>
          </a:p>
          <a:p>
            <a:r>
              <a:rPr lang="th-TH" sz="2400" dirty="0" smtClean="0"/>
              <a:t>โครงสร้าง</a:t>
            </a:r>
            <a:r>
              <a:rPr lang="th-TH" sz="2400" dirty="0"/>
              <a:t>ของรถทัวร์ไม่มีความแข็งแรงเมื่อเกิดการพลิกคว่ำหรือถูกชนมักพบว่าผู้โดยสารถูกโครงสร้างของรถทับ เช่นโครงหลังคา คานกระจก รถบัสโดยสารที่มีกระจกกั้นตลอดแนวยาวด้านข้างรถอาจมองดูสวยงามแต่ไม่มีความปลอดภัยเพียงพอพบว่าเมื่อเกิดเหตุกระจกแตกก่อนที่รถจะพลิกคว่ำ ผู้บาดเจ็บหรือเสียชีวิต หลุด ลอดและกระเด็นออกมานอกรถ บางราย เสียชีวิตเพราะถูกรถทับ</a:t>
            </a:r>
            <a:endParaRPr lang="en-US" sz="2400" dirty="0"/>
          </a:p>
          <a:p>
            <a:r>
              <a:rPr lang="th-TH" sz="2400" dirty="0"/>
              <a:t>เบาะโดยสารของรถประจำทางไม่มีเข็มขัดนิรภัยและไม่มีความแข็งแรงเมื่อเกิดเหตุมักหลุดจากตัวรถ</a:t>
            </a:r>
            <a:endParaRPr lang="en-US" sz="2400" dirty="0"/>
          </a:p>
          <a:p>
            <a:endParaRPr lang="th-TH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5410200"/>
            <a:ext cx="304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มาตรการ </a:t>
            </a:r>
          </a:p>
          <a:p>
            <a:pPr algn="ctr"/>
            <a:r>
              <a:rPr lang="th-TH" dirty="0" smtClean="0"/>
              <a:t>ด้าน การจัดการระบบ</a:t>
            </a:r>
          </a:p>
          <a:p>
            <a:pPr algn="ctr"/>
            <a:r>
              <a:rPr lang="th-TH" dirty="0"/>
              <a:t>ด้าน การ</a:t>
            </a:r>
            <a:r>
              <a:rPr lang="th-TH" dirty="0" smtClean="0"/>
              <a:t>จัดการ คน</a:t>
            </a:r>
          </a:p>
          <a:p>
            <a:pPr algn="ctr"/>
            <a:r>
              <a:rPr lang="th-TH" dirty="0"/>
              <a:t>ด้าน การ</a:t>
            </a:r>
            <a:r>
              <a:rPr lang="th-TH" dirty="0" smtClean="0"/>
              <a:t>จัดการ รถ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44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/>
              <a:t>อุบัติเหตุรถตู้โดยสาร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96752"/>
            <a:ext cx="4398640" cy="4525963"/>
          </a:xfrm>
        </p:spPr>
        <p:txBody>
          <a:bodyPr>
            <a:normAutofit/>
          </a:bodyPr>
          <a:lstStyle/>
          <a:p>
            <a:r>
              <a:rPr lang="th-TH" sz="3600" dirty="0"/>
              <a:t>เมื่อเทียบกับ จำนวนการเสียชีวิตของอุบัติเหตุ ใหญ่ด้วยกัน พบว่า ผู้โดยสารรถตู้ มีอัตราป่วยตายสูงสุด  ร้อยละ </a:t>
            </a:r>
            <a:r>
              <a:rPr lang="en-US" sz="3600" dirty="0" smtClean="0"/>
              <a:t>63</a:t>
            </a:r>
            <a:endParaRPr lang="th-TH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8" y="851941"/>
            <a:ext cx="4137991" cy="27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7" y="3686335"/>
            <a:ext cx="439248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7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b="1" dirty="0"/>
              <a:t>พฤติกรรมการโดยสาร เป็น</a:t>
            </a:r>
            <a:r>
              <a:rPr lang="th-TH" b="1" dirty="0" smtClean="0"/>
              <a:t>สาเหตุที่</a:t>
            </a:r>
            <a:r>
              <a:rPr lang="th-TH" b="1" dirty="0"/>
              <a:t>ทำให้เพิ่มทั้งจำนวนและความรุนแรงของการบาดเจ็บ </a:t>
            </a:r>
            <a:r>
              <a:rPr lang="th-TH" b="1" dirty="0" smtClean="0"/>
              <a:t>เช่น</a:t>
            </a:r>
          </a:p>
          <a:p>
            <a:pPr lvl="0"/>
            <a:r>
              <a:rPr lang="th-TH" b="1" dirty="0"/>
              <a:t>การโดยสารเกิน</a:t>
            </a:r>
            <a:r>
              <a:rPr lang="th-TH" b="1" dirty="0" smtClean="0"/>
              <a:t>จำนวน</a:t>
            </a:r>
          </a:p>
          <a:p>
            <a:pPr lvl="0"/>
            <a:r>
              <a:rPr lang="th-TH" b="1" dirty="0" smtClean="0"/>
              <a:t>รถ</a:t>
            </a:r>
            <a:r>
              <a:rPr lang="th-TH" b="1" dirty="0"/>
              <a:t>ตู้ที่แปลงสภาพเป็นรถรับส่งนักเรียนมักให้นั่งเบียดกันเกินจำนวน</a:t>
            </a:r>
            <a:endParaRPr lang="en-US" b="1" dirty="0"/>
          </a:p>
          <a:p>
            <a:pPr lvl="0"/>
            <a:r>
              <a:rPr lang="th-TH" b="1" dirty="0" smtClean="0"/>
              <a:t>การ</a:t>
            </a:r>
            <a:r>
              <a:rPr lang="th-TH" b="1" dirty="0"/>
              <a:t>โดยสารรถ</a:t>
            </a:r>
            <a:r>
              <a:rPr lang="th-TH" b="1" dirty="0" smtClean="0"/>
              <a:t>ตู้โดย</a:t>
            </a:r>
            <a:r>
              <a:rPr lang="th-TH" b="1" dirty="0"/>
              <a:t>ไม่มีการรัดเข็มขัดนิรภัยหรือโดยสารเกินจำนวนเบาะที่กำหนด เข็มขัดนิรภัยจึงมีไม่ครบ</a:t>
            </a:r>
            <a:endParaRPr lang="en-US" b="1" dirty="0"/>
          </a:p>
          <a:p>
            <a:pPr lvl="0"/>
            <a:r>
              <a:rPr lang="th-TH" b="1" dirty="0" smtClean="0"/>
              <a:t>มี</a:t>
            </a:r>
            <a:r>
              <a:rPr lang="th-TH" b="1" dirty="0"/>
              <a:t>พฤติกรรมการโดยสารที่รบกวนสมาธิของผู้ขับขี่เป็นต้น</a:t>
            </a:r>
            <a:endParaRPr lang="en-US" b="1" dirty="0"/>
          </a:p>
          <a:p>
            <a:endParaRPr lang="en-US" b="1" dirty="0"/>
          </a:p>
          <a:p>
            <a:endParaRPr lang="th-TH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499992" cy="65973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th-TH" b="1" dirty="0"/>
              <a:t>ยานพาหนะ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dirty="0" smtClean="0"/>
              <a:t>พบ</a:t>
            </a:r>
            <a:r>
              <a:rPr lang="th-TH" dirty="0"/>
              <a:t>ความบกพร่องของยานพาหนะที่นำไปสู่</a:t>
            </a:r>
            <a:r>
              <a:rPr lang="th-TH" dirty="0" smtClean="0"/>
              <a:t>ปัจจัยของ</a:t>
            </a:r>
            <a:r>
              <a:rPr lang="th-TH" dirty="0"/>
              <a:t>การเกิดเหตุแล้ว</a:t>
            </a:r>
            <a:r>
              <a:rPr lang="th-TH" dirty="0" smtClean="0"/>
              <a:t>ยังพาหนะ</a:t>
            </a:r>
            <a:r>
              <a:rPr lang="th-TH" dirty="0"/>
              <a:t>เป็นส่วนสำคัญในการเพิ่มความรุนแรงของการบาดเจ็บและ</a:t>
            </a:r>
            <a:r>
              <a:rPr lang="th-TH" dirty="0" smtClean="0"/>
              <a:t>เสียชีวิต</a:t>
            </a:r>
          </a:p>
          <a:p>
            <a:pPr lvl="0"/>
            <a:r>
              <a:rPr lang="th-TH" dirty="0" smtClean="0"/>
              <a:t>โครงสร้าง</a:t>
            </a:r>
            <a:r>
              <a:rPr lang="th-TH" dirty="0"/>
              <a:t>ของห้องโดยสารรถตู้ไม่มีความแข็งแรง เมื่อเกิดการพลิกคว่ำมักพบว่า ผู้โดยสารถูกโครงสร้างของรถทับ</a:t>
            </a:r>
            <a:endParaRPr lang="en-US" dirty="0"/>
          </a:p>
          <a:p>
            <a:pPr lvl="0"/>
            <a:r>
              <a:rPr lang="th-TH" dirty="0"/>
              <a:t>เกิดเหตุเพลิงไหม้หลายครั้งและไม่สามารถช่วยผู้โดยสารออกมาจากรถได้</a:t>
            </a:r>
            <a:endParaRPr lang="en-US" dirty="0"/>
          </a:p>
          <a:p>
            <a:pPr lvl="0"/>
            <a:r>
              <a:rPr lang="th-TH" dirty="0"/>
              <a:t>รถตู้หลายคันใช้เชื้อเพลิงหลายระบบในคันเดียวกันเช่น มีทั้งถังแก๊ส </a:t>
            </a:r>
            <a:r>
              <a:rPr lang="en-US" dirty="0"/>
              <a:t>LPG,CNG </a:t>
            </a:r>
            <a:r>
              <a:rPr lang="th-TH" dirty="0"/>
              <a:t>และระบบ</a:t>
            </a:r>
            <a:r>
              <a:rPr lang="th-TH" dirty="0" smtClean="0"/>
              <a:t>น้ำมัน</a:t>
            </a:r>
          </a:p>
          <a:p>
            <a:pPr lvl="0"/>
            <a:r>
              <a:rPr lang="th-TH" dirty="0" smtClean="0"/>
              <a:t>พบว่า</a:t>
            </a:r>
            <a:r>
              <a:rPr lang="th-TH" dirty="0"/>
              <a:t>การยึดรั้งเหนี่ยวรั้งของรถตู้</a:t>
            </a:r>
            <a:r>
              <a:rPr lang="th-TH" dirty="0" smtClean="0"/>
              <a:t>ไม่มั่นคง</a:t>
            </a:r>
            <a:r>
              <a:rPr lang="th-TH" dirty="0"/>
              <a:t>แข็งแรงพอเก้าอี้โดยสารมักหลุดจากพื้น</a:t>
            </a:r>
            <a:endParaRPr lang="en-US" dirty="0"/>
          </a:p>
          <a:p>
            <a:pPr lvl="0"/>
            <a:r>
              <a:rPr lang="th-TH" dirty="0"/>
              <a:t>ถึงแม้จะมีกากฏหมายให้ต้องติดตั้งเข็มขัดนิรภัยยังพบการฝ่าฝืนทั้งไม่มีเข็มขัดและผู้โดยสารไม่ได้รัดเข็มขัด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6712"/>
          </a:xfrm>
        </p:spPr>
        <p:txBody>
          <a:bodyPr/>
          <a:lstStyle/>
          <a:p>
            <a:pPr algn="l"/>
            <a:r>
              <a:rPr lang="th-TH" b="1" dirty="0"/>
              <a:t>เสนอเพื่อพิจารณา คือ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9817" y="836712"/>
            <a:ext cx="9144000" cy="602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dirty="0"/>
              <a:t>ด้านการบังคับใช้กฎหมาย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1.1 </a:t>
            </a:r>
            <a:r>
              <a:rPr lang="th-TH" sz="2800" dirty="0"/>
              <a:t>ห้ามไม่ให้มีการบรรทุกผู้โดยสาร</a:t>
            </a:r>
            <a:r>
              <a:rPr lang="th-TH" sz="2800" dirty="0" smtClean="0"/>
              <a:t>เกิน</a:t>
            </a:r>
          </a:p>
          <a:p>
            <a:pPr marL="0" indent="0">
              <a:buNone/>
            </a:pPr>
            <a:r>
              <a:rPr lang="en-US" sz="2800" dirty="0" smtClean="0"/>
              <a:t>1.2</a:t>
            </a:r>
            <a:r>
              <a:rPr lang="th-TH" sz="2800" dirty="0" smtClean="0"/>
              <a:t>เข้มงวด</a:t>
            </a:r>
            <a:r>
              <a:rPr lang="th-TH" sz="2800" dirty="0"/>
              <a:t>และเพิ่มการดูแล กรณีที่นำรถตู้มาดัดแปลงเพื่อใช้รับส่ง</a:t>
            </a:r>
            <a:r>
              <a:rPr lang="th-TH" sz="2800" dirty="0" smtClean="0"/>
              <a:t>นักเรียน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1.3  </a:t>
            </a:r>
            <a:r>
              <a:rPr lang="th-TH" sz="2800" dirty="0" smtClean="0"/>
              <a:t>เข้มงวดพฤติกรรม</a:t>
            </a:r>
            <a:r>
              <a:rPr lang="th-TH" sz="2800" dirty="0"/>
              <a:t>การขับขี่ในรถตู้รับจ้าง ที่สำคัญคือ  </a:t>
            </a:r>
            <a:r>
              <a:rPr lang="th-TH" sz="2800" u="sng" dirty="0"/>
              <a:t>การบังคับให้มีการติดตั้ง และรณรงค์ให้มีการใช้เข็มขัดนิรภัยในเก้าอี้โดยสารทุกที่</a:t>
            </a:r>
            <a:r>
              <a:rPr lang="th-TH" sz="2800" u="sng" dirty="0" smtClean="0"/>
              <a:t>นั่งรถ</a:t>
            </a:r>
            <a:r>
              <a:rPr lang="th-TH" sz="2800" u="sng" dirty="0"/>
              <a:t>ตู้โดยสาร และกำหนดให้ผู้โดยสารใช้อย่างเข้มงวด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1.4  </a:t>
            </a:r>
            <a:r>
              <a:rPr lang="th-TH" sz="2800" dirty="0"/>
              <a:t>การเตือน</a:t>
            </a:r>
            <a:r>
              <a:rPr lang="th-TH" sz="2800" dirty="0" smtClean="0"/>
              <a:t>ประชาชนเมื่อ</a:t>
            </a:r>
            <a:r>
              <a:rPr lang="th-TH" sz="2800" dirty="0"/>
              <a:t>ต้องใช้บริการรถตู้มีหลายปัจจัยที่ต้องคำนึงถึง เช่น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1.4.1</a:t>
            </a:r>
            <a:r>
              <a:rPr lang="th-TH" sz="2800" dirty="0" smtClean="0"/>
              <a:t>ควร</a:t>
            </a:r>
            <a:r>
              <a:rPr lang="th-TH" sz="2800" dirty="0"/>
              <a:t>เป็นรถที่จดทะเบียนเป็นบริษัท เนื่องจากต้องการความมั่นใจเรื่องการประกันภัยและ</a:t>
            </a:r>
            <a:r>
              <a:rPr lang="th-TH" sz="2800" dirty="0" smtClean="0"/>
              <a:t>การซ่อม</a:t>
            </a:r>
            <a:r>
              <a:rPr lang="th-TH" sz="2800" dirty="0"/>
              <a:t>และบำรุงรถ </a:t>
            </a:r>
            <a:endParaRPr lang="th-TH" sz="2800" dirty="0" smtClean="0"/>
          </a:p>
          <a:p>
            <a:pPr marL="0" indent="0">
              <a:buNone/>
            </a:pPr>
            <a:r>
              <a:rPr lang="th-TH" sz="2800" dirty="0" smtClean="0"/>
              <a:t> </a:t>
            </a:r>
            <a:r>
              <a:rPr lang="en-US" sz="2800" dirty="0" smtClean="0"/>
              <a:t>1.4.2</a:t>
            </a:r>
            <a:r>
              <a:rPr lang="th-TH" sz="2800" dirty="0"/>
              <a:t>	ผู้ขับขี่นอกจากจะมีการพักผ่อนที่เพียงพอ และจำเป็นต้องมีผู้ขับขี่สำรองในกรณีที่มีการขับขี่นานเกิน </a:t>
            </a:r>
            <a:r>
              <a:rPr lang="en-US" sz="2800" dirty="0"/>
              <a:t>5 </a:t>
            </a:r>
            <a:r>
              <a:rPr lang="th-TH" sz="2800" dirty="0"/>
              <a:t>ชั่วโมงหรือ </a:t>
            </a:r>
            <a:r>
              <a:rPr lang="en-US" sz="2800" dirty="0"/>
              <a:t>500 </a:t>
            </a:r>
            <a:r>
              <a:rPr lang="th-TH" sz="2800" dirty="0"/>
              <a:t>กิโลเมตรแล้ว  ผู้ขับขี่จำเป็นต้องมีความคุ้นเคยและชำนาญกับเส้นทางอย่างดี โดยเฉพาะเส้นทางท่องเที่ยวที่ขึ้นและลง</a:t>
            </a:r>
            <a:r>
              <a:rPr lang="th-TH" sz="2800" dirty="0" smtClean="0"/>
              <a:t>เขา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35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6712"/>
          </a:xfrm>
        </p:spPr>
        <p:txBody>
          <a:bodyPr>
            <a:noAutofit/>
          </a:bodyPr>
          <a:lstStyle/>
          <a:p>
            <a:pPr algn="l"/>
            <a:r>
              <a:rPr lang="th-TH" sz="5400" b="1" dirty="0"/>
              <a:t>เสนอเพื่อ</a:t>
            </a:r>
            <a:r>
              <a:rPr lang="th-TH" sz="5400" b="1" dirty="0" smtClean="0"/>
              <a:t>พิจารณา (ต่อ)</a:t>
            </a:r>
            <a:endParaRPr lang="th-TH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9817" y="836712"/>
            <a:ext cx="9144000" cy="602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1.4.3</a:t>
            </a:r>
            <a:r>
              <a:rPr lang="th-TH" sz="2800" dirty="0"/>
              <a:t>	จำเป็นต้องมีผู้ควบคุมให้ผู้ขับขี่ปฏิบัติตามกฎข้อบังคับการใช้ทางอย่างเคร่งครัด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14.4	</a:t>
            </a:r>
            <a:r>
              <a:rPr lang="th-TH" sz="2800" dirty="0"/>
              <a:t>ก่อนการโดยสารรถเพื่อท่องเที่ยวหรือก่อนการเดินทาง จำเป็นต้องให้ความรู้กับผู้โดยสารถึงการระมัดระวังและปฏิบัติตัวอย่างถูกวิธี เช่น การนั่งประจำที่นั่งและรัดเข็มขัดทุกครั้งเมื่อโดยสารรถที่ขึ้นลงเขา ทำกิจกรรมบนรถเฉพาะที่จำเป็น และต้องระวังเสมอที่จะไม่ทำกิจกรรมที่เป็นการรบกวนสมาธิของผู้ขับขี่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 </a:t>
            </a:r>
            <a:r>
              <a:rPr lang="th-TH" sz="2800" dirty="0"/>
              <a:t>ด้านการปรับปรุงกฎหมายควรพิจารณาในประเด็นเหล่านี้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2.1</a:t>
            </a:r>
            <a:r>
              <a:rPr lang="th-TH" sz="2800" dirty="0"/>
              <a:t>	เรื่องการตรวจวัดระดับแอลกอฮอล์ในผู้ขับขี่ </a:t>
            </a:r>
            <a:endParaRPr lang="th-TH" sz="2800" dirty="0" smtClean="0"/>
          </a:p>
          <a:p>
            <a:pPr marL="0" indent="0">
              <a:buNone/>
            </a:pPr>
            <a:r>
              <a:rPr lang="en-US" sz="2800" dirty="0" smtClean="0"/>
              <a:t>2.2</a:t>
            </a:r>
            <a:r>
              <a:rPr lang="th-TH" sz="2800" dirty="0"/>
              <a:t>	ควรมีกฎหมายที่เกี่ยวกับความรับผิดของเจ้าของหรือบริษัทรถ ในกรณีที่ละเลยให้พนักงานหรือผู้ขับขี่ดื่มแอลกอฮอล์หรืออ่อนเพลียจากการขับขี่รถนาน ๆ โดยไม่มีคนขับที่ </a:t>
            </a:r>
            <a:r>
              <a:rPr lang="en-US" sz="2800" dirty="0"/>
              <a:t>2 </a:t>
            </a:r>
            <a:r>
              <a:rPr lang="en-US" sz="2800" dirty="0" smtClean="0"/>
              <a:t>2.3</a:t>
            </a:r>
            <a:r>
              <a:rPr lang="th-TH" sz="2800" dirty="0"/>
              <a:t>	มาตรฐานด้านวิศวกรรมยานยนต์ ยังมีการคำนึงเรื่องความปลอดภัยที่ไม่เพียงพอ เช่นกรณีโครงสร้างหลังคาและห้องโดยสารทับผู้โดยสารทำให้เสียชีวิตเป็นต้น</a:t>
            </a:r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203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252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แนวโน้ม</a:t>
            </a:r>
            <a:r>
              <a:rPr lang="th-TH" sz="3200" b="1" dirty="0"/>
              <a:t>ปัญหาด้านความปลอดภัยทางถนนจากการเปิด </a:t>
            </a:r>
            <a:r>
              <a:rPr lang="en-US" sz="3200" b="1" dirty="0"/>
              <a:t>AEC </a:t>
            </a:r>
            <a:r>
              <a:rPr lang="en-US" sz="3200" b="1" dirty="0" smtClean="0"/>
              <a:t>+</a:t>
            </a:r>
            <a:r>
              <a:rPr lang="en-US" sz="3200" b="1" dirty="0"/>
              <a:t>6 </a:t>
            </a: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471125"/>
              </p:ext>
            </p:extLst>
          </p:nvPr>
        </p:nvGraphicFramePr>
        <p:xfrm>
          <a:off x="304800" y="1100550"/>
          <a:ext cx="8610600" cy="324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354"/>
                <a:gridCol w="1119378"/>
                <a:gridCol w="1157264"/>
                <a:gridCol w="1081492"/>
                <a:gridCol w="967831"/>
                <a:gridCol w="878281"/>
              </a:tblGrid>
              <a:tr h="43815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</a:rPr>
                        <a:t>  </a:t>
                      </a:r>
                      <a:r>
                        <a:rPr lang="en-US" sz="2000" dirty="0">
                          <a:effectLst/>
                        </a:rPr>
                        <a:t>3. </a:t>
                      </a:r>
                      <a:r>
                        <a:rPr lang="th-TH" sz="2000" dirty="0">
                          <a:effectLst/>
                        </a:rPr>
                        <a:t>บุคคลสัญชาติ จีน เข้า-ออก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ม.ค.57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ก.พ.57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รวมปี 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ม.ค.58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ก.พ.58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4671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 </a:t>
                      </a:r>
                      <a:r>
                        <a:rPr lang="en-US" sz="2000">
                          <a:effectLst/>
                        </a:rPr>
                        <a:t>    </a:t>
                      </a:r>
                      <a:r>
                        <a:rPr lang="th-TH" sz="2000">
                          <a:effectLst/>
                        </a:rPr>
                        <a:t>บุคคลสัญชาติ จีน เดินทาง-เข้า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6,106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5,692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31,618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3,163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3,561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073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073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 </a:t>
                      </a:r>
                      <a:r>
                        <a:rPr lang="en-US" sz="2000">
                          <a:effectLst/>
                        </a:rPr>
                        <a:t>    </a:t>
                      </a:r>
                      <a:r>
                        <a:rPr lang="th-TH" sz="2000">
                          <a:effectLst/>
                        </a:rPr>
                        <a:t>บุคคลสัญชาติ จีน เดินทาง-ออก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1,901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7,987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27,794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2,676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3,664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5814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รวมบุคคลสัญชาติ จีน เข้า-ออก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8,007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13,679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59,412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5,839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7,225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พาหนะจีน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8829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 </a:t>
                      </a:r>
                      <a:r>
                        <a:rPr lang="en-US" sz="2000">
                          <a:effectLst/>
                        </a:rPr>
                        <a:t>      </a:t>
                      </a:r>
                      <a:r>
                        <a:rPr lang="th-TH" sz="2000">
                          <a:effectLst/>
                        </a:rPr>
                        <a:t>พาหนะ จีน - เข้า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1,201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1,110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5,419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474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4,044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4955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 </a:t>
                      </a:r>
                      <a:r>
                        <a:rPr lang="en-US" sz="2000">
                          <a:effectLst/>
                        </a:rPr>
                        <a:t>      </a:t>
                      </a:r>
                      <a:r>
                        <a:rPr lang="th-TH" sz="2000">
                          <a:effectLst/>
                        </a:rPr>
                        <a:t>พาหนะจีน - ออก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  177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2,011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5,232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360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3,717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1018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</a:rPr>
                        <a:t> รวมพาหนะจีน เข้า-ออก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1,378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  3,121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10,651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    834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7,761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381000" y="4648200"/>
            <a:ext cx="853243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จากสถิติของ การผ่านเข้าออกทั้ง คน และรถ ได้เพิ่มขึ้นเป็นจำนวนมาก ข้อมูลตลอดปี พ.ศ </a:t>
            </a:r>
            <a:r>
              <a:rPr lang="en-US" b="1" dirty="0"/>
              <a:t>2557 </a:t>
            </a:r>
            <a:r>
              <a:rPr lang="th-TH" b="1" dirty="0"/>
              <a:t>มีจำนวนพาหนะ จีนเข้าออก ทั้งหมด จำนวน </a:t>
            </a:r>
            <a:r>
              <a:rPr lang="en-US" b="1" dirty="0"/>
              <a:t>10,651 </a:t>
            </a:r>
            <a:r>
              <a:rPr lang="th-TH" b="1" dirty="0"/>
              <a:t>คัน ในขณะที่ เฉพาะเดือน ก.พ</a:t>
            </a:r>
            <a:r>
              <a:rPr lang="th-TH" b="1" dirty="0" smtClean="0"/>
              <a:t>..</a:t>
            </a:r>
            <a:r>
              <a:rPr lang="en-US" b="1" dirty="0"/>
              <a:t>2558 </a:t>
            </a:r>
            <a:r>
              <a:rPr lang="th-TH" b="1" dirty="0"/>
              <a:t>เดือนเดียว มีจำนวนรถผ่านเข้าออกจำนวน </a:t>
            </a:r>
            <a:r>
              <a:rPr lang="en-US" b="1" dirty="0"/>
              <a:t>7,761 </a:t>
            </a:r>
            <a:r>
              <a:rPr lang="th-TH" b="1" dirty="0"/>
              <a:t>คัน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24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0"/>
            <a:ext cx="8982236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ประเด็น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  <a:r>
              <a:rPr lang="th-TH" dirty="0"/>
              <a:t>กรมการขนส่งทางบกควรต้องมีบทบาท</a:t>
            </a:r>
            <a:r>
              <a:rPr lang="th-TH" dirty="0" smtClean="0"/>
              <a:t>หน้าที่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th-TH" dirty="0" smtClean="0"/>
              <a:t>ใน</a:t>
            </a:r>
            <a:r>
              <a:rPr lang="th-TH" dirty="0"/>
              <a:t>การกำหนดเพื่อ</a:t>
            </a:r>
            <a:r>
              <a:rPr lang="th-TH" dirty="0" smtClean="0"/>
              <a:t>ควบคุมความเสี่ยง ในอนาคต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5733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dirty="0"/>
              <a:t>ผลการสอบสวนหลาย</a:t>
            </a:r>
            <a:r>
              <a:rPr lang="th-TH" sz="2800" dirty="0" smtClean="0"/>
              <a:t>กรณีเกิด</a:t>
            </a:r>
            <a:r>
              <a:rPr lang="th-TH" sz="2800" dirty="0"/>
              <a:t>จากการขับขี่ผิดช่องทาง </a:t>
            </a:r>
            <a:endParaRPr lang="th-TH" sz="2800" dirty="0" smtClean="0"/>
          </a:p>
          <a:p>
            <a:r>
              <a:rPr lang="th-TH" sz="2800" dirty="0" smtClean="0"/>
              <a:t>เมื่อ</a:t>
            </a:r>
            <a:r>
              <a:rPr lang="th-TH" sz="2800" dirty="0"/>
              <a:t>เกิดเหตุฉุกเฉินและต้องแก้ไขสถานการณ์ดยใช้สัญชาตญาน มักจะหักหลบไปทางขวาแล้วชนกับรถที่มาในเส้นทางปกติ </a:t>
            </a:r>
            <a:endParaRPr lang="th-TH" sz="2800" dirty="0" smtClean="0"/>
          </a:p>
          <a:p>
            <a:r>
              <a:rPr lang="th-TH" sz="2800" dirty="0" smtClean="0"/>
              <a:t>อุบัติเหตุ</a:t>
            </a:r>
            <a:r>
              <a:rPr lang="th-TH" sz="2800" dirty="0"/>
              <a:t>จากการขับขี่รถจักรยานยนต์เช่า ถึงแม้จะเป็นอุบัติเหตุเล็กน้อยแต่สร้างความเสียหายในแง่การขัดขวางการจราจร </a:t>
            </a:r>
            <a:r>
              <a:rPr lang="th-TH" sz="2800" dirty="0" smtClean="0"/>
              <a:t>และพบว่า </a:t>
            </a:r>
            <a:r>
              <a:rPr lang="th-TH" sz="2800" dirty="0"/>
              <a:t>ผู้เช่าพึ่งมาขับรถจักรยานยนต์เป็นในประเทศไทยและขับเป็นครั้ง</a:t>
            </a:r>
            <a:r>
              <a:rPr lang="th-TH" sz="2800" dirty="0" smtClean="0"/>
              <a:t>แรก</a:t>
            </a:r>
          </a:p>
          <a:p>
            <a:r>
              <a:rPr lang="th-TH" sz="2800" dirty="0" smtClean="0"/>
              <a:t>ไม่</a:t>
            </a:r>
            <a:r>
              <a:rPr lang="th-TH" sz="2800" dirty="0"/>
              <a:t>ปฏิบัติตามกฏหมาย เช่น ย้อนศร ฝ่าฝืนสัญญาน จอดรถกีดขวาง การจราจร </a:t>
            </a:r>
            <a:endParaRPr lang="th-TH" sz="2800" dirty="0" smtClean="0"/>
          </a:p>
          <a:p>
            <a:r>
              <a:rPr lang="th-TH" sz="2800" dirty="0" smtClean="0"/>
              <a:t>พบว่า</a:t>
            </a:r>
            <a:r>
              <a:rPr lang="th-TH" sz="2800" dirty="0"/>
              <a:t>ไม่มีข้อตกลงเรื่องใบอนุญาตขับรถ </a:t>
            </a:r>
            <a:endParaRPr lang="th-TH" sz="2800" dirty="0" smtClean="0"/>
          </a:p>
          <a:p>
            <a:r>
              <a:rPr lang="th-TH" sz="2800" dirty="0" smtClean="0"/>
              <a:t>พบว่า </a:t>
            </a:r>
            <a:r>
              <a:rPr lang="th-TH" sz="2800" dirty="0"/>
              <a:t>ไม่มีการบังคับใช้กฏหมาย ตลอดระยะทางของการนำรถเข้ามาขับในประเทศไทย จนรถออกจากประเทศไทย</a:t>
            </a:r>
            <a:endParaRPr lang="en-US" sz="2800" dirty="0"/>
          </a:p>
          <a:p>
            <a:r>
              <a:rPr lang="th-TH" sz="2800" dirty="0" smtClean="0"/>
              <a:t>ช่องทางชายแดนพบว่า </a:t>
            </a:r>
            <a:r>
              <a:rPr lang="th-TH" sz="2800" dirty="0"/>
              <a:t>มีการตรวจเอกสารบุคคล โดยตำรวจตรวจคนเข้าเมือง มีการตรวจรถโดยใช้พิกัดศุลกากร แต่ไม่พบกระบวนการ ตรวจใบอนุญาตขับรถ </a:t>
            </a:r>
            <a:endParaRPr lang="th-TH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2262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" y="1646237"/>
            <a:ext cx="8982236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h-TH" dirty="0"/>
              <a:t>รถนักท่องเที่ยวจีน ผ่านเข้าออกจากประเทศไทยโดยไม่มีการกำหนดระยะทางหรือ พื้นที่และจุดผ่านเข้าออก </a:t>
            </a:r>
          </a:p>
          <a:p>
            <a:r>
              <a:rPr lang="th-TH" dirty="0" smtClean="0"/>
              <a:t>นักท่องเที่ยวจีน </a:t>
            </a:r>
            <a:r>
              <a:rPr lang="th-TH" dirty="0"/>
              <a:t>มีลักษณะการเข้ามาหลายรูปแบบในอดีตนักท่องเที่ยวนิยมนำรถเข้ามาโดยรวมกันเป็นคาราวาน และมีมัคคุเทศน์ ใช้วิธีกำหนดแผน และขับตามกันไปและท่องเที่ยว ปัจจุบันนี้ ในกลุ่มนักท่องเที่ยวที่เป็นคนรุ่นใหม่ มีฐานะดี นิยมนำรถเข้ามา และจัดแผนการท่องเที่ยวเอง ขับรถไปตามที่ ระบบ </a:t>
            </a:r>
            <a:r>
              <a:rPr lang="en-US" dirty="0"/>
              <a:t>GPS </a:t>
            </a:r>
            <a:r>
              <a:rPr lang="th-TH" dirty="0"/>
              <a:t>แนะนำ ถนนในประเทศไทยมีข้อจำกัดเรื่องป้ายนำทาง และนักท่องเที่ยวไม่ใช้ภาษาอื่น</a:t>
            </a:r>
          </a:p>
          <a:p>
            <a:r>
              <a:rPr lang="th-TH" dirty="0"/>
              <a:t>การเข้ามาท่องเที่ยวแบบนำรถเข้ามาเองโดยไม่ใช้มัคคุเทศน์ มีมากขึ้นเรื่อยๆ และเป็นที่นิยม ในกลุ่มนักท่องเที่ยวเป็นคนรุ่นใหม่และมีรายได้สูง และมีแนวโน้มว่าการท่องเที่ยวลักษณะเช่นนี้จะมากขึ้นเรื่อยๆ</a:t>
            </a:r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764" y="0"/>
            <a:ext cx="8982236" cy="1417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dirty="0" smtClean="0"/>
              <a:t>ประเด็น</a:t>
            </a:r>
            <a:r>
              <a:rPr lang="en-US" dirty="0" smtClean="0"/>
              <a:t>:</a:t>
            </a:r>
            <a:r>
              <a:rPr lang="th-TH" dirty="0" smtClean="0"/>
              <a:t> กรมการขนส่งทางบกควรต้องมีบทบาทหน้าที่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th-TH" dirty="0" smtClean="0"/>
              <a:t>ในการกำหนดเพื่อควบคุมความเสี่ยง ในอนาคต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08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" y="3501008"/>
            <a:ext cx="4038600" cy="302895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8932" y="376997"/>
          <a:ext cx="43510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4160593" y="836712"/>
            <a:ext cx="5004048" cy="583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/>
              <a:t>ปีพ.ศ.</a:t>
            </a:r>
            <a:r>
              <a:rPr lang="en-US" sz="3200" dirty="0" smtClean="0"/>
              <a:t>2558 </a:t>
            </a:r>
            <a:r>
              <a:rPr lang="th-TH" sz="3200" dirty="0" smtClean="0"/>
              <a:t>มีจำนวนผู้สูงอายุจะเพิ่มเป็น </a:t>
            </a:r>
            <a:r>
              <a:rPr lang="en-US" sz="3200" dirty="0" smtClean="0"/>
              <a:t>12 </a:t>
            </a:r>
            <a:r>
              <a:rPr lang="th-TH" sz="3200" dirty="0" smtClean="0"/>
              <a:t>ล้านคน คาดกันว่าใน </a:t>
            </a:r>
            <a:r>
              <a:rPr lang="en-US" sz="3200" dirty="0" smtClean="0"/>
              <a:t>10-15 </a:t>
            </a:r>
            <a:r>
              <a:rPr lang="th-TH" sz="3200" dirty="0" smtClean="0"/>
              <a:t>จำนวนผู้สูงอายุจะมีถึงร้อยละ </a:t>
            </a:r>
            <a:r>
              <a:rPr lang="en-US" sz="3200" dirty="0" smtClean="0"/>
              <a:t>25.9 </a:t>
            </a:r>
            <a:endParaRPr lang="th-TH" sz="3200" dirty="0" smtClean="0"/>
          </a:p>
          <a:p>
            <a:r>
              <a:rPr lang="th-TH" sz="3200" dirty="0" smtClean="0"/>
              <a:t>ผู้ขับขี่กลุ่มสูงอายุถึงแม้ว่าจะเที่ยบจำนวนการเสียชีวิตในกลุ่มคนอายุน้อยไม่ได้แต่เริ่มพบว่า ในกลุ่มอายุ </a:t>
            </a:r>
            <a:r>
              <a:rPr lang="en-US" sz="3200" dirty="0" smtClean="0"/>
              <a:t>75-79 </a:t>
            </a:r>
            <a:r>
              <a:rPr lang="th-TH" sz="3200" dirty="0" smtClean="0"/>
              <a:t>ปี มีแนวโน้มที่จะสูงขึ้น</a:t>
            </a:r>
          </a:p>
          <a:p>
            <a:r>
              <a:rPr lang="th-TH" sz="3200" dirty="0" smtClean="0"/>
              <a:t>ในกลุ่มผู้ใช้รถทุกชนิดที่ได้รับบาดเจ็บกลุ่มอายุ </a:t>
            </a:r>
            <a:r>
              <a:rPr lang="en-US" sz="3200" dirty="0" smtClean="0"/>
              <a:t>60-69 </a:t>
            </a:r>
            <a:r>
              <a:rPr lang="th-TH" sz="3200" dirty="0" smtClean="0"/>
              <a:t>ปีมีแนวโน้มสูงกว่าในกลุ่มสูงอายุอื่น</a:t>
            </a:r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l"/>
            <a:r>
              <a:rPr lang="th-TH" b="1" dirty="0"/>
              <a:t>ประเด็น</a:t>
            </a:r>
            <a:r>
              <a:rPr lang="en-US" b="1" dirty="0"/>
              <a:t>:</a:t>
            </a:r>
            <a:r>
              <a:rPr lang="th-TH" b="1" dirty="0"/>
              <a:t>ผู้สูงอายุกับการขับรถ</a:t>
            </a:r>
            <a:endParaRPr lang="th-TH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1268760"/>
            <a:ext cx="0" cy="2083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24862" y="1435921"/>
            <a:ext cx="18946" cy="3865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/>
              <a:t>ทำไมผู้สูงอายุถึงมีโอกาสเกิดอุบัติเหตุจากการขับขี่รถยนต์ได้ง่าย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th-TH" b="1" dirty="0"/>
              <a:t>ป้จจัยเสี่ยงที่สำคัญของการเกิดอุบัติเหตุจากการขับรถในผู้สูงอายุคือ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1. </a:t>
            </a:r>
            <a:r>
              <a:rPr lang="th-TH" b="1" dirty="0"/>
              <a:t>มีปัญหาด้านการมองเห็น</a:t>
            </a:r>
            <a:endParaRPr lang="en-US" b="1" dirty="0"/>
          </a:p>
          <a:p>
            <a:r>
              <a:rPr lang="en-US" b="1" dirty="0"/>
              <a:t>2.</a:t>
            </a:r>
            <a:r>
              <a:rPr lang="th-TH" b="1" dirty="0"/>
              <a:t>มีภาวะสมองเสื่อม</a:t>
            </a:r>
            <a:endParaRPr lang="en-US" b="1" dirty="0"/>
          </a:p>
          <a:p>
            <a:r>
              <a:rPr lang="en-US" b="1" dirty="0"/>
              <a:t>3. </a:t>
            </a:r>
            <a:r>
              <a:rPr lang="th-TH" b="1" dirty="0"/>
              <a:t>มีความเสื่อมสภาพของร่างกาย คือ กำลังกล้ามเนื้อลดลง ความว่องไวในการตอบสนองต่อเหตุการณ์คับขันช้าลง การทำงานระหว่างอวัยวะต่างๆ ให้ประสานกันได้ไม่ดี และสมาธิลดลงด้วย นอกจากนั้นยังอ่อนล้าง่ายถ้าต้องขับรถนานๆ</a:t>
            </a:r>
            <a:endParaRPr lang="en-US" b="1" dirty="0"/>
          </a:p>
          <a:p>
            <a:r>
              <a:rPr lang="th-TH" b="1" dirty="0"/>
              <a:t> </a:t>
            </a:r>
            <a:r>
              <a:rPr lang="en-US" b="1" dirty="0"/>
              <a:t>4. </a:t>
            </a:r>
            <a:r>
              <a:rPr lang="th-TH" b="1" dirty="0"/>
              <a:t>มีโรคต่างๆที่ลดสมรรถนะในการขับขี่</a:t>
            </a:r>
            <a:endParaRPr lang="en-US" b="1" dirty="0"/>
          </a:p>
          <a:p>
            <a:r>
              <a:rPr lang="en-US" b="1" dirty="0"/>
              <a:t>• </a:t>
            </a:r>
            <a:r>
              <a:rPr lang="th-TH" b="1" dirty="0"/>
              <a:t>โรคตาชนิดต่างๆ </a:t>
            </a:r>
            <a:endParaRPr lang="en-US" b="1" dirty="0" smtClean="0"/>
          </a:p>
          <a:p>
            <a:r>
              <a:rPr lang="en-US" b="1" dirty="0" smtClean="0"/>
              <a:t>•</a:t>
            </a:r>
            <a:r>
              <a:rPr lang="en-US" b="1" dirty="0"/>
              <a:t> </a:t>
            </a:r>
            <a:r>
              <a:rPr lang="th-TH" b="1" dirty="0"/>
              <a:t>โรคสมองเสื่อม </a:t>
            </a:r>
            <a:endParaRPr lang="en-US" b="1" dirty="0" smtClean="0"/>
          </a:p>
          <a:p>
            <a:r>
              <a:rPr lang="en-US" b="1" dirty="0" smtClean="0"/>
              <a:t>•</a:t>
            </a:r>
            <a:r>
              <a:rPr lang="en-US" b="1" dirty="0"/>
              <a:t> </a:t>
            </a:r>
            <a:r>
              <a:rPr lang="th-TH" b="1" dirty="0"/>
              <a:t>โรคอัมพฤกษ์ </a:t>
            </a:r>
            <a:r>
              <a:rPr lang="th-TH" b="1" dirty="0" smtClean="0"/>
              <a:t>ความ</a:t>
            </a:r>
            <a:r>
              <a:rPr lang="th-TH" b="1" dirty="0"/>
              <a:t>ไวของการตอบสนองต่อเหตุการณ์ต่างๆลดลง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•</a:t>
            </a:r>
            <a:r>
              <a:rPr lang="th-TH" b="1" dirty="0"/>
              <a:t>โรคพาร์กินสัน มีอาการแข็งเกร็งมือสั่น เท้าสั่น เชื่องช้า</a:t>
            </a:r>
            <a:r>
              <a:rPr lang="en-US" b="1" dirty="0"/>
              <a:t> </a:t>
            </a:r>
            <a:r>
              <a:rPr lang="th-TH" b="1" dirty="0"/>
              <a:t>ทำให้ขับรถได้ไม่ดี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• </a:t>
            </a:r>
            <a:r>
              <a:rPr lang="th-TH" b="1" dirty="0"/>
              <a:t>โรคลมชัก ซึ่งพบได้ในผู้สูงอายุมากกว่าคน</a:t>
            </a:r>
            <a:r>
              <a:rPr lang="th-TH" b="1" dirty="0" smtClean="0"/>
              <a:t>หนุ่ม</a:t>
            </a:r>
            <a:endParaRPr lang="en-US" b="1" dirty="0" smtClean="0"/>
          </a:p>
          <a:p>
            <a:r>
              <a:rPr lang="en-US" b="1" dirty="0" smtClean="0"/>
              <a:t>•</a:t>
            </a:r>
            <a:r>
              <a:rPr lang="en-US" b="1" dirty="0"/>
              <a:t> </a:t>
            </a:r>
            <a:r>
              <a:rPr lang="th-TH" b="1" dirty="0"/>
              <a:t>โรคข้อเสื่อม ข้อ</a:t>
            </a:r>
            <a:r>
              <a:rPr lang="th-TH" b="1" dirty="0" smtClean="0"/>
              <a:t>อักเสบ</a:t>
            </a:r>
          </a:p>
          <a:p>
            <a:r>
              <a:rPr lang="en-US" b="1" dirty="0" smtClean="0"/>
              <a:t>•</a:t>
            </a:r>
            <a:r>
              <a:rPr lang="en-US" b="1" dirty="0"/>
              <a:t> </a:t>
            </a:r>
            <a:r>
              <a:rPr lang="th-TH" b="1" dirty="0"/>
              <a:t>โรคอื่นๆ เช่น โรคหัวใจ ทำให้อาจมีอาการแน่นหน้าอกเมื่อขับรถนานๆ เครียดจากรถติด โรคเบาหวาน ทำให้มีอาการหน้ามืด ใจสั่น สมาธิไม่ดี ตาพร่า ถ้าน้ำตาลในเลือดต่ำลง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• </a:t>
            </a:r>
            <a:r>
              <a:rPr lang="th-TH" b="1" dirty="0"/>
              <a:t>ยา</a:t>
            </a:r>
            <a:r>
              <a:rPr lang="en-US" b="1" dirty="0"/>
              <a:t>  </a:t>
            </a:r>
            <a:r>
              <a:rPr lang="th-TH" b="1" dirty="0"/>
              <a:t>ผู้สูงอายุส่วนใหญ่ต้องรับประทานยา</a:t>
            </a:r>
            <a:r>
              <a:rPr lang="en-US" b="1" dirty="0"/>
              <a:t>  </a:t>
            </a:r>
            <a:r>
              <a:rPr lang="th-TH" b="1" dirty="0"/>
              <a:t>บางคนรับประทานหลายชนิด บางชนิดมีผลทำให้</a:t>
            </a:r>
            <a:r>
              <a:rPr lang="th-TH" b="1" dirty="0" smtClean="0"/>
              <a:t>ง่วง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5024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noFill/>
        </p:spPr>
        <p:txBody>
          <a:bodyPr/>
          <a:lstStyle/>
          <a:p>
            <a:r>
              <a:rPr lang="af-ZA" sz="4800" b="1" dirty="0" smtClean="0">
                <a:effectLst/>
                <a:latin typeface="FreesiaUPC" pitchFamily="34" charset="-34"/>
                <a:cs typeface="FreesiaUPC" pitchFamily="34" charset="-34"/>
              </a:rPr>
              <a:t>ระบาดวิทยา</a:t>
            </a:r>
            <a:r>
              <a:rPr lang="en-US" sz="4800" b="1" dirty="0" smtClean="0">
                <a:effectLst/>
                <a:latin typeface="FreesiaUPC" pitchFamily="34" charset="-34"/>
                <a:cs typeface="FreesiaUPC" pitchFamily="34" charset="-34"/>
              </a:rPr>
              <a:t> (Epidemiology</a:t>
            </a:r>
            <a:r>
              <a:rPr lang="af-ZA" sz="4800" b="1" dirty="0" smtClean="0">
                <a:effectLst/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4800" b="1" dirty="0" smtClean="0">
                <a:effectLst/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 err="1" smtClean="0">
                <a:effectLst/>
                <a:latin typeface="FreesiaUPC" pitchFamily="34" charset="-34"/>
                <a:cs typeface="FreesiaUPC" pitchFamily="34" charset="-34"/>
              </a:rPr>
              <a:t>ศึกษาอะไร</a:t>
            </a:r>
            <a:endParaRPr lang="en-US" sz="4800" b="1" dirty="0" smtClean="0">
              <a:effectLst/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4001869"/>
            <a:ext cx="1908175" cy="646331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3600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ระบาดวิทยา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5513" y="2636838"/>
            <a:ext cx="3097212" cy="1295400"/>
            <a:chOff x="1383" y="1661"/>
            <a:chExt cx="1951" cy="816"/>
          </a:xfrm>
        </p:grpSpPr>
        <p:sp>
          <p:nvSpPr>
            <p:cNvPr id="43031" name="Text Box 5"/>
            <p:cNvSpPr txBox="1">
              <a:spLocks noChangeArrowheads="1"/>
            </p:cNvSpPr>
            <p:nvPr/>
          </p:nvSpPr>
          <p:spPr bwMode="auto">
            <a:xfrm>
              <a:off x="1383" y="1661"/>
              <a:ext cx="1951" cy="44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th-TH" sz="40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การกระจายของโรค</a:t>
              </a:r>
            </a:p>
          </p:txBody>
        </p:sp>
        <p:sp>
          <p:nvSpPr>
            <p:cNvPr id="43032" name="AutoShape 6"/>
            <p:cNvSpPr>
              <a:spLocks noChangeArrowheads="1"/>
            </p:cNvSpPr>
            <p:nvPr/>
          </p:nvSpPr>
          <p:spPr bwMode="auto">
            <a:xfrm rot="-1999408">
              <a:off x="1429" y="2251"/>
              <a:ext cx="771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48 h 21600"/>
                <a:gd name="T14" fmla="*/ 18911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4800598"/>
            <a:ext cx="3457575" cy="1247775"/>
            <a:chOff x="1292" y="2734"/>
            <a:chExt cx="2178" cy="786"/>
          </a:xfrm>
        </p:grpSpPr>
        <p:sp>
          <p:nvSpPr>
            <p:cNvPr id="43029" name="Text Box 8"/>
            <p:cNvSpPr txBox="1">
              <a:spLocks noChangeArrowheads="1"/>
            </p:cNvSpPr>
            <p:nvPr/>
          </p:nvSpPr>
          <p:spPr bwMode="auto">
            <a:xfrm>
              <a:off x="1292" y="3113"/>
              <a:ext cx="2178" cy="407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th-TH" sz="3600" dirty="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ปัจจัยที่มีอิทธิพลต่อโรค</a:t>
              </a:r>
            </a:p>
          </p:txBody>
        </p:sp>
        <p:sp>
          <p:nvSpPr>
            <p:cNvPr id="43030" name="AutoShape 9"/>
            <p:cNvSpPr>
              <a:spLocks noChangeArrowheads="1"/>
            </p:cNvSpPr>
            <p:nvPr/>
          </p:nvSpPr>
          <p:spPr bwMode="auto">
            <a:xfrm rot="1714386">
              <a:off x="1454" y="2734"/>
              <a:ext cx="862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48 h 21600"/>
                <a:gd name="T14" fmla="*/ 18894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92725" y="1916113"/>
            <a:ext cx="2952750" cy="936625"/>
            <a:chOff x="3334" y="1207"/>
            <a:chExt cx="1860" cy="590"/>
          </a:xfrm>
        </p:grpSpPr>
        <p:sp>
          <p:nvSpPr>
            <p:cNvPr id="43027" name="Text Box 11"/>
            <p:cNvSpPr txBox="1">
              <a:spLocks noChangeArrowheads="1"/>
            </p:cNvSpPr>
            <p:nvPr/>
          </p:nvSpPr>
          <p:spPr bwMode="auto">
            <a:xfrm>
              <a:off x="3606" y="1207"/>
              <a:ext cx="1588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dirty="0" err="1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เวลา</a:t>
              </a:r>
              <a:r>
                <a:rPr lang="en-US" sz="3200" dirty="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(Time)</a:t>
              </a:r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 flipV="1">
              <a:off x="3334" y="1480"/>
              <a:ext cx="226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th-TH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92725" y="2997200"/>
            <a:ext cx="2952750" cy="579438"/>
            <a:chOff x="3334" y="1888"/>
            <a:chExt cx="1860" cy="365"/>
          </a:xfrm>
        </p:grpSpPr>
        <p:sp>
          <p:nvSpPr>
            <p:cNvPr id="43025" name="Text Box 14"/>
            <p:cNvSpPr txBox="1">
              <a:spLocks noChangeArrowheads="1"/>
            </p:cNvSpPr>
            <p:nvPr/>
          </p:nvSpPr>
          <p:spPr bwMode="auto">
            <a:xfrm>
              <a:off x="3606" y="1888"/>
              <a:ext cx="1588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บุคคล  </a:t>
              </a:r>
              <a:r>
                <a:rPr lang="en-US" sz="28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(Person)</a:t>
              </a:r>
            </a:p>
          </p:txBody>
        </p:sp>
        <p:sp>
          <p:nvSpPr>
            <p:cNvPr id="43026" name="Line 15"/>
            <p:cNvSpPr>
              <a:spLocks noChangeShapeType="1"/>
            </p:cNvSpPr>
            <p:nvPr/>
          </p:nvSpPr>
          <p:spPr bwMode="auto">
            <a:xfrm>
              <a:off x="3334" y="1933"/>
              <a:ext cx="272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th-TH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292725" y="3141663"/>
            <a:ext cx="2952750" cy="1443037"/>
            <a:chOff x="3334" y="1979"/>
            <a:chExt cx="1860" cy="909"/>
          </a:xfrm>
        </p:grpSpPr>
        <p:sp>
          <p:nvSpPr>
            <p:cNvPr id="43023" name="Text Box 17"/>
            <p:cNvSpPr txBox="1">
              <a:spLocks noChangeArrowheads="1"/>
            </p:cNvSpPr>
            <p:nvPr/>
          </p:nvSpPr>
          <p:spPr bwMode="auto">
            <a:xfrm>
              <a:off x="3606" y="2523"/>
              <a:ext cx="1588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สถานที่  </a:t>
              </a:r>
              <a:r>
                <a:rPr lang="en-US" sz="28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(Place)</a:t>
              </a:r>
            </a:p>
          </p:txBody>
        </p:sp>
        <p:sp>
          <p:nvSpPr>
            <p:cNvPr id="43024" name="Line 18"/>
            <p:cNvSpPr>
              <a:spLocks noChangeShapeType="1"/>
            </p:cNvSpPr>
            <p:nvPr/>
          </p:nvSpPr>
          <p:spPr bwMode="auto">
            <a:xfrm>
              <a:off x="3334" y="1979"/>
              <a:ext cx="272" cy="6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th-TH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81650" y="5973763"/>
            <a:ext cx="3333750" cy="579437"/>
            <a:chOff x="3516" y="3763"/>
            <a:chExt cx="2244" cy="365"/>
          </a:xfrm>
        </p:grpSpPr>
        <p:sp>
          <p:nvSpPr>
            <p:cNvPr id="43021" name="Text Box 23"/>
            <p:cNvSpPr txBox="1">
              <a:spLocks noChangeArrowheads="1"/>
            </p:cNvSpPr>
            <p:nvPr/>
          </p:nvSpPr>
          <p:spPr bwMode="auto">
            <a:xfrm>
              <a:off x="3788" y="3763"/>
              <a:ext cx="1972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th-TH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ปัจจัยเสี่ยง</a:t>
              </a:r>
              <a:r>
                <a:rPr lang="en-US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(Risk factor)</a:t>
              </a:r>
            </a:p>
          </p:txBody>
        </p:sp>
        <p:sp>
          <p:nvSpPr>
            <p:cNvPr id="43022" name="Line 24"/>
            <p:cNvSpPr>
              <a:spLocks noChangeShapeType="1"/>
            </p:cNvSpPr>
            <p:nvPr/>
          </p:nvSpPr>
          <p:spPr bwMode="auto">
            <a:xfrm>
              <a:off x="3516" y="3808"/>
              <a:ext cx="272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th-TH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581650" y="5083175"/>
            <a:ext cx="2952750" cy="936625"/>
            <a:chOff x="3334" y="1207"/>
            <a:chExt cx="1860" cy="590"/>
          </a:xfrm>
        </p:grpSpPr>
        <p:sp>
          <p:nvSpPr>
            <p:cNvPr id="43019" name="Text Box 26"/>
            <p:cNvSpPr txBox="1">
              <a:spLocks noChangeArrowheads="1"/>
            </p:cNvSpPr>
            <p:nvPr/>
          </p:nvSpPr>
          <p:spPr bwMode="auto">
            <a:xfrm>
              <a:off x="3606" y="1207"/>
              <a:ext cx="1588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th-TH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สาเหตุ</a:t>
              </a:r>
              <a:r>
                <a:rPr lang="en-US" sz="32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en-US" sz="2800" smtClean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(Cause)</a:t>
              </a:r>
            </a:p>
          </p:txBody>
        </p:sp>
        <p:sp>
          <p:nvSpPr>
            <p:cNvPr id="43020" name="Line 27"/>
            <p:cNvSpPr>
              <a:spLocks noChangeShapeType="1"/>
            </p:cNvSpPr>
            <p:nvPr/>
          </p:nvSpPr>
          <p:spPr bwMode="auto">
            <a:xfrm flipV="1">
              <a:off x="3334" y="1480"/>
              <a:ext cx="226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th-TH" sz="280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47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dirty="0" smtClean="0"/>
              <a:t>มาตรการชุมชน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36961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พื้นที่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h-TH" sz="4800" dirty="0" smtClean="0"/>
              <a:t>รวบรวมข้อมูลสอบสวน</a:t>
            </a:r>
          </a:p>
          <a:p>
            <a:r>
              <a:rPr lang="th-TH" sz="4800" dirty="0" smtClean="0"/>
              <a:t>สังเคราะห์ความรู้</a:t>
            </a:r>
          </a:p>
          <a:p>
            <a:r>
              <a:rPr lang="th-TH" sz="4800" dirty="0" smtClean="0"/>
              <a:t>ส่งข้อมูลคืน </a:t>
            </a:r>
          </a:p>
          <a:p>
            <a:pPr lvl="1"/>
            <a:r>
              <a:rPr lang="th-TH" sz="4400" dirty="0" smtClean="0"/>
              <a:t>ผู้บริหาร </a:t>
            </a:r>
          </a:p>
          <a:p>
            <a:pPr lvl="1"/>
            <a:r>
              <a:rPr lang="th-TH" sz="4400" dirty="0" smtClean="0"/>
              <a:t>นักวิชาการ</a:t>
            </a:r>
          </a:p>
          <a:p>
            <a:pPr lvl="1"/>
            <a:r>
              <a:rPr lang="th-TH" sz="4400" dirty="0" smtClean="0"/>
              <a:t> ชุมชน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3177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ผนึกกำลัง ข้อมูลเชิงคุณภาพ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&amp;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ปริมาณ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4735"/>
            <a:ext cx="3810000" cy="33572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ข้อมูลสถานการณ์</a:t>
            </a:r>
            <a:endParaRPr lang="en-US" sz="4000" b="1" dirty="0" smtClean="0"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และเฝ้าระวัง</a:t>
            </a:r>
          </a:p>
          <a:p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ฐานข้อมูล ในและนอก สธ</a:t>
            </a:r>
          </a:p>
          <a:p>
            <a:endParaRPr lang="th-TH" sz="3200" dirty="0">
              <a:latin typeface="FreesiaUPC" pitchFamily="34" charset="-34"/>
              <a:cs typeface="FreesiaUPC" pitchFamily="34" charset="-34"/>
            </a:endParaRPr>
          </a:p>
          <a:p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ทราบขนาดปัญหา กลุ่มเป้าหมาย</a:t>
            </a:r>
            <a:endParaRPr lang="en-US" sz="3200" dirty="0" smtClean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214735"/>
            <a:ext cx="3962400" cy="3357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ข้อมูลเชิงลึก</a:t>
            </a:r>
          </a:p>
          <a:p>
            <a:endParaRPr lang="th-TH" sz="2800" dirty="0" smtClean="0">
              <a:latin typeface="FreesiaUPC" pitchFamily="34" charset="-34"/>
              <a:cs typeface="FreesiaUPC" pitchFamily="34" charset="-34"/>
            </a:endParaRPr>
          </a:p>
          <a:p>
            <a:endParaRPr lang="en-US" sz="2800" dirty="0" smtClean="0">
              <a:latin typeface="FreesiaUPC" pitchFamily="34" charset="-34"/>
              <a:cs typeface="FreesiaUPC" pitchFamily="34" charset="-34"/>
            </a:endParaRPr>
          </a:p>
          <a:p>
            <a:r>
              <a:rPr lang="th-TH" sz="2800" dirty="0" smtClean="0">
                <a:latin typeface="FreesiaUPC" pitchFamily="34" charset="-34"/>
                <a:cs typeface="FreesiaUPC" pitchFamily="34" charset="-34"/>
              </a:rPr>
              <a:t>การสอบสวนการบาดเจ็บ</a:t>
            </a:r>
          </a:p>
          <a:p>
            <a:endParaRPr lang="th-TH" sz="2800" dirty="0">
              <a:latin typeface="FreesiaUPC" pitchFamily="34" charset="-34"/>
              <a:cs typeface="FreesiaUPC" pitchFamily="34" charset="-34"/>
            </a:endParaRPr>
          </a:p>
          <a:p>
            <a:r>
              <a:rPr lang="th-TH" sz="2800" dirty="0" smtClean="0">
                <a:latin typeface="FreesiaUPC" pitchFamily="34" charset="-34"/>
                <a:cs typeface="FreesiaUPC" pitchFamily="34" charset="-34"/>
              </a:rPr>
              <a:t>ข้อมูลสร้างความสะเทือนใจ</a:t>
            </a:r>
          </a:p>
          <a:p>
            <a:r>
              <a:rPr lang="th-TH" sz="2800" dirty="0" smtClean="0">
                <a:latin typeface="FreesiaUPC" pitchFamily="34" charset="-34"/>
                <a:cs typeface="FreesiaUPC" pitchFamily="34" charset="-34"/>
              </a:rPr>
              <a:t>ข้อมูลรายละเอียดเคสที่สำคัญ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816025"/>
            <a:ext cx="73152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การแก้ปัญหา ป้องกัน ควบคุม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894162" y="4035573"/>
            <a:ext cx="335726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43400" y="2357735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ขั้นตอนการจัดการปัญหาในชุมชน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846138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4648200"/>
            <a:ext cx="78486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dirty="0" smtClean="0"/>
              <a:t>ชวน </a:t>
            </a:r>
            <a:r>
              <a:rPr lang="th-TH" sz="5400" dirty="0" smtClean="0">
                <a:solidFill>
                  <a:schemeClr val="accent5">
                    <a:lumMod val="75000"/>
                  </a:schemeClr>
                </a:solidFill>
              </a:rPr>
              <a:t>ประเมินผล</a:t>
            </a:r>
            <a:r>
              <a:rPr lang="th-TH" sz="5400" dirty="0" smtClean="0"/>
              <a:t> ติดตาม </a:t>
            </a:r>
            <a:r>
              <a:rPr lang="th-TH" sz="5400" dirty="0" smtClean="0">
                <a:solidFill>
                  <a:srgbClr val="00B050"/>
                </a:solidFill>
              </a:rPr>
              <a:t>เฝ้าระวัง</a:t>
            </a:r>
            <a:endParaRPr lang="th-TH" sz="5400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900" y="5943600"/>
            <a:ext cx="2438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ความคุ้มค่า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3383445" y="5923722"/>
            <a:ext cx="2438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ปรับกระบวนการ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5902186" y="5923722"/>
            <a:ext cx="2438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ยั่งยืน</a:t>
            </a:r>
            <a:r>
              <a:rPr lang="en-US" dirty="0" smtClean="0"/>
              <a:t>/</a:t>
            </a:r>
            <a:r>
              <a:rPr lang="th-TH" smtClean="0"/>
              <a:t>คุ้มทุน</a:t>
            </a:r>
            <a:endParaRPr lang="th-TH" dirty="0"/>
          </a:p>
        </p:txBody>
      </p:sp>
      <p:sp>
        <p:nvSpPr>
          <p:cNvPr id="9" name="Down Arrow 8"/>
          <p:cNvSpPr/>
          <p:nvPr/>
        </p:nvSpPr>
        <p:spPr>
          <a:xfrm>
            <a:off x="4650270" y="5514561"/>
            <a:ext cx="304800" cy="609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2477535" y="5514561"/>
            <a:ext cx="304800" cy="6096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6518205" y="5462381"/>
            <a:ext cx="304800" cy="6096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6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865428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3357562"/>
            <a:ext cx="3500462" cy="3500462"/>
          </a:xfrm>
          <a:prstGeom prst="rect">
            <a:avLst/>
          </a:prstGeom>
        </p:spPr>
      </p:pic>
      <p:pic>
        <p:nvPicPr>
          <p:cNvPr id="8" name="Picture 7" descr="Martin-Dec-2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2285992"/>
            <a:ext cx="3357586" cy="2463804"/>
          </a:xfrm>
          <a:prstGeom prst="rect">
            <a:avLst/>
          </a:prstGeom>
        </p:spPr>
      </p:pic>
      <p:pic>
        <p:nvPicPr>
          <p:cNvPr id="4" name="Picture 3" descr="hr-arrow-peo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" y="-25"/>
            <a:ext cx="3247204" cy="3357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744" y="1285860"/>
            <a:ext cx="1540206" cy="714380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เชื่อม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3857628"/>
            <a:ext cx="142876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FreesiaUPC" pitchFamily="34" charset="-34"/>
                <a:cs typeface="FreesiaUPC" pitchFamily="34" charset="-34"/>
              </a:rPr>
              <a:t>ใช้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70" y="5934670"/>
            <a:ext cx="1329186" cy="92333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FreesiaUPC" pitchFamily="34" charset="-34"/>
                <a:cs typeface="FreesiaUPC" pitchFamily="34" charset="-34"/>
              </a:rPr>
              <a:t>ชง</a:t>
            </a:r>
            <a:endParaRPr lang="en-US" sz="5400" b="1" dirty="0" smtClean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13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ทางเลือก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การใช้ข้อมูล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3" descr="2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99133"/>
            <a:ext cx="6349207" cy="44444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32" y="4714884"/>
            <a:ext cx="3900486" cy="1714512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sz="4000" dirty="0" smtClean="0">
              <a:latin typeface="FreesiaUPC" pitchFamily="34" charset="-34"/>
              <a:cs typeface="FreesiaUPC" pitchFamily="34" charset="-34"/>
            </a:endParaRPr>
          </a:p>
          <a:p>
            <a:pPr algn="ctr">
              <a:buNone/>
            </a:pPr>
            <a:r>
              <a:rPr lang="th-TH" sz="8700" b="1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sz="8700" b="1" dirty="0" smtClean="0"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6700" dirty="0" smtClean="0">
                <a:latin typeface="FreesiaUPC" pitchFamily="34" charset="-34"/>
                <a:cs typeface="FreesiaUPC" pitchFamily="34" charset="-34"/>
              </a:rPr>
              <a:t>ฐานข้อมูล</a:t>
            </a:r>
            <a:endParaRPr lang="en-US" sz="67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859604"/>
            <a:ext cx="3714776" cy="187743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เลือก</a:t>
            </a:r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ประเด็น</a:t>
            </a:r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วิเคราะห์ใช้</a:t>
            </a:r>
            <a:endParaRPr lang="en-US" sz="3200" dirty="0" smtClean="0"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ตามจุดเด่น </a:t>
            </a:r>
            <a:endParaRPr lang="en-US" sz="3200" dirty="0" smtClean="0"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ของ</a:t>
            </a: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แต่ละฐานข้อมูล</a:t>
            </a:r>
            <a:endParaRPr lang="th-TH" sz="3200" b="1" dirty="0" smtClean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" name="Picture 5" descr="folder_in_out_archive_exchange_open-5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928802"/>
            <a:ext cx="1643074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0483" name="Subtitle 2048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0484" name="Picture 204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4390" y="26639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สำรวจข้อมูลอุบัติเหตุของ</a:t>
            </a:r>
            <a:r>
              <a:rPr lang="en-US" sz="4000" b="1" dirty="0" smtClean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600" y="6629400"/>
            <a:ext cx="525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ขอบคุณ เทศบาล</a:t>
            </a:r>
            <a:r>
              <a:rPr lang="th-TH" dirty="0" err="1" smtClean="0"/>
              <a:t>หนองจ๊</a:t>
            </a:r>
            <a:r>
              <a:rPr lang="th-TH" dirty="0" smtClean="0"/>
              <a:t>อม อ.สันกำแพง จ.เชียงใหม่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3293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1507" name="Subtitle 2150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เสนอแก้ไขจุดเสี่ยงที่วิเคราะห์ได้</a:t>
            </a:r>
            <a:br>
              <a:rPr lang="th-TH" b="1" dirty="0" smtClean="0">
                <a:latin typeface="FreesiaUPC" pitchFamily="34" charset="-34"/>
                <a:cs typeface="FreesiaUPC" pitchFamily="34" charset="-34"/>
              </a:rPr>
            </a:b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จากข้อมูลระดับชุมชน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4780"/>
            <a:ext cx="525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ขอบคุณ เทศบาล</a:t>
            </a:r>
            <a:r>
              <a:rPr lang="th-TH" dirty="0" err="1" smtClean="0">
                <a:solidFill>
                  <a:schemeClr val="bg1"/>
                </a:solidFill>
              </a:rPr>
              <a:t>หนองจ๊</a:t>
            </a:r>
            <a:r>
              <a:rPr lang="th-TH" dirty="0" smtClean="0">
                <a:solidFill>
                  <a:schemeClr val="bg1"/>
                </a:solidFill>
              </a:rPr>
              <a:t>อม อ.สันกำแพง จ.เชียงใหม่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4088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2531" name="Subtitle 2253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2532" name="Picture 225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525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ขอบคุณ เทศบาล</a:t>
            </a:r>
            <a:r>
              <a:rPr lang="th-TH" dirty="0" err="1" smtClean="0">
                <a:solidFill>
                  <a:schemeClr val="bg1"/>
                </a:solidFill>
              </a:rPr>
              <a:t>หนองจ๊</a:t>
            </a:r>
            <a:r>
              <a:rPr lang="th-TH" dirty="0" smtClean="0">
                <a:solidFill>
                  <a:schemeClr val="bg1"/>
                </a:solidFill>
              </a:rPr>
              <a:t>อม อ.สันกำแพง จ.เชียงใหม่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เสนอแก้ไขจุดเสี่ยงที่วิเคราะห์ได้</a:t>
            </a:r>
            <a:br>
              <a:rPr lang="th-TH" b="1" dirty="0" smtClean="0">
                <a:latin typeface="FreesiaUPC" pitchFamily="34" charset="-34"/>
                <a:cs typeface="FreesiaUPC" pitchFamily="34" charset="-34"/>
              </a:rPr>
            </a:b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จากข้อมูลระดับชุมชน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238746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กำหนดข้อตกลงร่วมกันของชุมชน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Content Placeholder 3" descr="14273440816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891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545531" y="1592263"/>
            <a:ext cx="6589712" cy="39957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257175" indent="-2571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350">
              <a:solidFill>
                <a:srgbClr val="FFFF00"/>
              </a:solidFill>
              <a:latin typeface="Calibri"/>
              <a:cs typeface="Cordia New" panose="020B0304020202020204" pitchFamily="34" charset="-34"/>
            </a:endParaRPr>
          </a:p>
          <a:p>
            <a:pPr marL="257175" indent="-2571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30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2709103" y="4529449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How </a:t>
            </a:r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2709103" y="1066800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Who</a:t>
            </a: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2709103" y="1717503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What</a:t>
            </a: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2667000" y="3850414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Where</a:t>
            </a:r>
          </a:p>
        </p:txBody>
      </p:sp>
      <p:sp>
        <p:nvSpPr>
          <p:cNvPr id="132109" name="AutoShape 13"/>
          <p:cNvSpPr>
            <a:spLocks noChangeArrowheads="1"/>
          </p:cNvSpPr>
          <p:nvPr/>
        </p:nvSpPr>
        <p:spPr bwMode="auto">
          <a:xfrm>
            <a:off x="2667000" y="3175726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Why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1195224" y="243096"/>
            <a:ext cx="7034376" cy="42703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57175" indent="-2571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จากงานสอบสวนท่านควรตอบคำถามอะไร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?</a:t>
            </a:r>
            <a:endParaRPr lang="th-TH" sz="4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Cordia New" panose="020B0304020202020204" pitchFamily="34" charset="-34"/>
            </a:endParaRPr>
          </a:p>
        </p:txBody>
      </p:sp>
      <p:sp>
        <p:nvSpPr>
          <p:cNvPr id="132111" name="AutoShape 15"/>
          <p:cNvSpPr>
            <a:spLocks noChangeArrowheads="1"/>
          </p:cNvSpPr>
          <p:nvPr/>
        </p:nvSpPr>
        <p:spPr bwMode="auto">
          <a:xfrm>
            <a:off x="2695781" y="2438400"/>
            <a:ext cx="2268537" cy="539750"/>
          </a:xfrm>
          <a:prstGeom prst="flowChartAlternateProcess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0066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When</a:t>
            </a:r>
          </a:p>
        </p:txBody>
      </p:sp>
      <p:sp>
        <p:nvSpPr>
          <p:cNvPr id="49168" name="สี่เหลี่ยมผืนผ้า 1"/>
          <p:cNvSpPr>
            <a:spLocks noChangeArrowheads="1"/>
          </p:cNvSpPr>
          <p:nvPr/>
        </p:nvSpPr>
        <p:spPr bwMode="auto">
          <a:xfrm>
            <a:off x="143669" y="1214955"/>
            <a:ext cx="32940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Phase-Factor Matrix</a:t>
            </a:r>
            <a:endParaRPr lang="th-TH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C:\Users\Administrator\Desktop\2015-09-29_22-31-5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09"/>
            <a:ext cx="2743200" cy="266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0112" y="597501"/>
            <a:ext cx="761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ea typeface="Calibri" panose="020F0502020204030204" pitchFamily="34" charset="0"/>
                <a:cs typeface="TH SarabunPSK" panose="020B0500040200020003" pitchFamily="34" charset="-34"/>
              </a:rPr>
              <a:t>ณัฐกานต์ ไวยเนตร </a:t>
            </a:r>
            <a:r>
              <a:rPr lang="th-TH" sz="2000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2000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คณะการ</a:t>
            </a:r>
            <a:r>
              <a:rPr lang="th-TH" sz="2000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สอบสวนอุบัติเหตุรายใหญ่ กรม</a:t>
            </a:r>
            <a:r>
              <a:rPr lang="th-TH" sz="2000" dirty="0">
                <a:ea typeface="Calibri" panose="020F0502020204030204" pitchFamily="34" charset="0"/>
                <a:cs typeface="TH SarabunPSK" panose="020B0500040200020003" pitchFamily="34" charset="-34"/>
              </a:rPr>
              <a:t>ควบคุมโรค กระทรวงสาธารณสุข </a:t>
            </a:r>
            <a:endParaRPr lang="th-TH" sz="2000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072864" y="4546014"/>
            <a:ext cx="3977196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ลักษณะการชน ประสานงา ชนด้านข้าง เบียดกัน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129764" y="1052513"/>
            <a:ext cx="3920297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เพศ วัย อาชีพ คนพื้นที่ รุนแรง เจ็บ ตาย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129763" y="1691913"/>
            <a:ext cx="3920297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ชน ถูกชน ล้มเอง ตก คว่ำ ไถล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5072864" y="3803650"/>
            <a:ext cx="4107071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ที่ไหน ใน/นอกชุมชน ตรง โค้ง แยก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5093320" y="3110107"/>
            <a:ext cx="3956740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สาเหตุ การชน คน รถ ถนน สิ่งแวดล้อม</a:t>
            </a:r>
            <a:endParaRPr lang="en-US" sz="2400" b="1" dirty="0">
              <a:solidFill>
                <a:srgbClr val="00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116441" y="2408170"/>
            <a:ext cx="3933619" cy="539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เวลาไหน เดือนไหน มืด สว่าง ฝนตก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6890" y="5332305"/>
            <a:ext cx="76110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Haddon Matrix Modification Analysis</a:t>
            </a:r>
            <a:endParaRPr lang="th-TH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91644" y="6033044"/>
            <a:ext cx="1740469" cy="5397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รากของปัญหา</a:t>
            </a:r>
            <a:endParaRPr lang="th-TH" dirty="0"/>
          </a:p>
        </p:txBody>
      </p:sp>
      <p:sp>
        <p:nvSpPr>
          <p:cNvPr id="26" name="Rounded Rectangle 25"/>
          <p:cNvSpPr/>
          <p:nvPr/>
        </p:nvSpPr>
        <p:spPr>
          <a:xfrm>
            <a:off x="1949385" y="6033044"/>
            <a:ext cx="3200257" cy="5397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ป้องกันการสัมผัสปัจจัยเสี่ยง</a:t>
            </a:r>
            <a:endParaRPr lang="th-TH" dirty="0"/>
          </a:p>
        </p:txBody>
      </p:sp>
      <p:sp>
        <p:nvSpPr>
          <p:cNvPr id="27" name="Rounded Rectangle 26"/>
          <p:cNvSpPr/>
          <p:nvPr/>
        </p:nvSpPr>
        <p:spPr>
          <a:xfrm>
            <a:off x="5317677" y="6051614"/>
            <a:ext cx="3732383" cy="5397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Primordial Prevention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9455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ตั้งด่าน ชุมชนช่วงเทศกาล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Content Placeholder 3" descr="14273440789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" y="1600200"/>
            <a:ext cx="3394472" cy="4525963"/>
          </a:xfrm>
        </p:spPr>
      </p:pic>
      <p:pic>
        <p:nvPicPr>
          <p:cNvPr id="5" name="Picture 4" descr="14273440755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0" y="20574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4579" name="Subtitle 2457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4580" name="Picture 2457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98217" y="76200"/>
            <a:ext cx="5264583" cy="120032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FreesiaUPC" pitchFamily="34" charset="-34"/>
                <a:cs typeface="FreesiaUPC" pitchFamily="34" charset="-34"/>
              </a:rPr>
              <a:t>ติดตามประเมินผล</a:t>
            </a:r>
            <a:endParaRPr lang="en-US" sz="7200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35781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990600"/>
            <a:ext cx="7793038" cy="1462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ระดับเขต/ ส่วนกลาง</a:t>
            </a: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33800"/>
            <a:ext cx="7793038" cy="1462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ทำอะไรแค่ไหนจึงพอดี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4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 smtClean="0"/>
              <a:t>สรุป</a:t>
            </a:r>
            <a:r>
              <a:rPr lang="th-TH" sz="2800" b="1" dirty="0"/>
              <a:t>ประเด็นสำคัญ เทศกาลปีใหม่ </a:t>
            </a:r>
            <a:r>
              <a:rPr lang="en-US" sz="2800" b="1" dirty="0" smtClean="0"/>
              <a:t>2558</a:t>
            </a:r>
            <a:br>
              <a:rPr lang="en-US" sz="2800" b="1" dirty="0" smtClean="0"/>
            </a:br>
            <a:endParaRPr lang="th-TH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299460"/>
              </p:ext>
            </p:extLst>
          </p:nvPr>
        </p:nvGraphicFramePr>
        <p:xfrm>
          <a:off x="228600" y="685800"/>
          <a:ext cx="8686801" cy="58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7"/>
                <a:gridCol w="3572933"/>
                <a:gridCol w="350520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6677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การดื่มแล้วขับ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ยังพบมีการกระทำผิดกฎหมาย ตรวจทั้งสิ้น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976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ราย ดำเนินคดี 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306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ราย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ตำรวจตรวจจับและดำเนินคดี </a:t>
                      </a:r>
                      <a:r>
                        <a:rPr lang="en-US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เมาขับ</a:t>
                      </a:r>
                      <a:r>
                        <a:rPr lang="en-US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” </a:t>
                      </a:r>
                      <a:r>
                        <a:rPr lang="th-TH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โดยรวมดำเนินคดี </a:t>
                      </a:r>
                      <a:r>
                        <a:rPr lang="en-US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</a:t>
                      </a:r>
                      <a:r>
                        <a:rPr lang="th-TH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ข้อหาหลัก ลดลงจากปีใหม่ </a:t>
                      </a:r>
                      <a:r>
                        <a:rPr lang="en-US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2557</a:t>
                      </a:r>
                      <a:r>
                        <a:rPr lang="th-TH" sz="24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 แต่เน้นหนักในคืนวันที่  1 มค. (ตรวจจับและดำเนินคดีเพิ่มขึ้น  ร้อยละ 72) ทำให้เสียชีวิต ลดลงจาก 64 คนเหลือ 59 คน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ผู้บาดเจ็บและเสียชีวิตเมาแล้วขับร้อยละ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 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สูงที่สุดในวันที่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มค. ร้อยละ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รองลงมาคือ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ธค</a:t>
                      </a:r>
                      <a:r>
                        <a:rPr lang="th-TH" sz="2400" b="1" u="sng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ร้อยละ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ซึ่งลดลงจากปีใหม่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2557</a:t>
                      </a:r>
                      <a:r>
                        <a:rPr lang="en-US" sz="2400" b="1" u="sng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indent="-17970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เพิ่มการตรวจจับให้มากขึ้น โดยเฉพาะในช่วงเวลาที่มีการดื่มแล้วขับ (ช่วงบ่าย-ค่ำ) พิจารณาความเข้มงวดตามข้อมูลที่พบว่ามีความเสี่ยงสูง ในแต่ละพื้นที่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กรณีพบเด็กอายุต่ำกว่า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 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ปี บาดเจ็บจากดื่มแล้วขับ ให้ตำรวจติดตามลงโทษ ร้านค้าที่ขายสุรา/สถานบริการ รวมทั้งรณรงค์ประชาสัมพันธ์ ให้ประชาชนรับทราบข้อกฎหมาย และมีการบังคับใช้อย่างเข้มงวด โดยเฉพาะเรื่องการขายเครื่องแอลกอฮอล์ให้กับเด็กอายุต่ำว่า </a:t>
                      </a:r>
                      <a:r>
                        <a:rPr lang="en-US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</a:t>
                      </a:r>
                      <a:r>
                        <a:rPr lang="th-TH" sz="24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ปี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 smtClean="0"/>
              <a:t>สรุป</a:t>
            </a:r>
            <a:r>
              <a:rPr lang="th-TH" sz="2800" b="1" dirty="0"/>
              <a:t>ประเด็นสำคัญ เทศกาลปีใหม่ </a:t>
            </a:r>
            <a:r>
              <a:rPr lang="en-US" sz="2800" b="1" dirty="0" smtClean="0"/>
              <a:t>2558</a:t>
            </a:r>
            <a:br>
              <a:rPr lang="en-US" sz="2800" b="1" dirty="0" smtClean="0"/>
            </a:br>
            <a:endParaRPr lang="th-TH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01439"/>
              </p:ext>
            </p:extLst>
          </p:nvPr>
        </p:nvGraphicFramePr>
        <p:xfrm>
          <a:off x="381000" y="762000"/>
          <a:ext cx="8763000" cy="466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8194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การดื่มแล้วขับ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จำนวนครั้งของอุบัติเหตุที่มีผู้เสียชีวิต 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297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ครั้ง พบดื่มแล้วขับ 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ในจำนวนครั้งของอุบัติเหตุที่มีผู้บาดเจ็บ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2,773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ครั้ง พบสาเหตุจากดื่มแล้วขับสูงที่สุด 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indent="-17970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 smtClean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รณรงค์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ให้พ่อ แม่ ผู้ปกครอง เอาใจใส่ดูแลบุตรหลานของตนเอง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ไม่ให้ดื่มแล้วไปขับขี่ หรือขับขี่รถจักรยานยนต์หวาดเสียว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ประชาสัมพันธ์กฎหมายใหม่ “ปฏิเสธการตรวจ/เป่าเครื่องตรวจ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alcohol 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ทางลม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หายใจ ให้ถือว่าเมา” พร้อมทั้งประชาสัมพันธ์ถึงบทลงโทษ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ให้มีการตรวจวัดระดับแอลกอฮอล์</a:t>
                      </a:r>
                      <a:r>
                        <a:rPr lang="th-TH" sz="2000" b="1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      ผู้ขับขี่ที่ประสบอุบัติเหตุทุกราย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ในกรณีเกิดอุบัติเหตุแล้วมีผู้บาดเจ็บ/เสียชีวิต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หากพบมีระดับ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alcohol 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เกิน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 mg%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ให้มีการดำเนินคดีอย่างจริงจัง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41609"/>
              </p:ext>
            </p:extLst>
          </p:nvPr>
        </p:nvGraphicFramePr>
        <p:xfrm>
          <a:off x="381000" y="533400"/>
          <a:ext cx="8229600" cy="559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971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การใช้อุปกรณ์นิรภัยเพื่อความปลอดภัย (หมวกนิรภัย/เข็มขัดนิรภัย)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ในผู้เสียชีวิต  ไม่สวมหมวกนิรภัย     ร้อยละ </a:t>
                      </a:r>
                      <a:r>
                        <a:rPr lang="en-US" sz="3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th-TH" sz="32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ไม่คาดเข็มขัดนิรภัย</a:t>
                      </a: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ร้อยละ </a:t>
                      </a:r>
                      <a:r>
                        <a:rPr lang="en-US" sz="32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th-TH" sz="28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(ข้อมูลจากกระทรวงสาธารณสุข)   เป็นที่น่าสังเกตว่า ผู้ขับขี่และโดยสาร ที่มี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เน้น</a:t>
                      </a: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ให้มีมาตรการบังคับใช้กฎหมาย และรณรงค์ประชาสัมพันธ์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ผลักดัน</a:t>
                      </a: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ให้หน่วยงานภาครัฐทุกแห่ง     มีมาตรการองค์กร เพื่อกำกับดูแลให้บุคคลากรใช้อุปกรณ์นิรภัย           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33231"/>
              </p:ext>
            </p:extLst>
          </p:nvPr>
        </p:nvGraphicFramePr>
        <p:xfrm>
          <a:off x="152400" y="0"/>
          <a:ext cx="8763000" cy="563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3"/>
                <a:gridCol w="3799417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01295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การดื่มสุราร่วมด้วย จะมีความเสี่ยงในเรื่องการไม่ใช้ “เข็มขัดนิรภัยและหมวกนิรภัย” เพิ่มขึ้นด้วยเช่นกัน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โดยเริ่มจากบุคลากรสาธารณสุขทุกคนต้องปฏิบัติตามกฎจราจรเพื่อความปลอดภัยในชีวิต และเป็นตัวอย่างที่ดีในเรื่องต่างๆ เช่น เปิดไฟใส่หมวกนิรภัยทุกครั้งเมื่อขับขี่รถจักรยานยนต์ ทั้งผู้ขับขี่และผู้โดยสาร ขับรถยนต์ต้องคาดเข็มขัดนิรภัยทุกครั้ง เมาไม่ขับ ไม่ขับรถเร็วเกินกว่าที่กฎหมายกำหนด ไม่ใช้โทรศัพท์มือถือระหว่างการขับขี่ ควบคุมการปฏิบัติตามกฎจราจรอย่างเคร่งครัด  มีมาตรการด้านการชื่นชมหรือตักเตือน หากมีกรณีไม่ปฏิบัติตามมาตรการองค์กรเพื่อความปลอดภัยทางถนนของบุคลากร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05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การดื่มสุราร่วมด้วย จะมีความเสี่ยงในเรื่องการไม่ใช้ “เข็มขัดนิรภัยและหมวกนิรภัย” เพิ่มขึ้นด้วยเช่นกัน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333399"/>
              </p:ext>
            </p:extLst>
          </p:nvPr>
        </p:nvGraphicFramePr>
        <p:xfrm>
          <a:off x="152400" y="0"/>
          <a:ext cx="8915400" cy="52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200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ความเสี่ยงหลักอื่นๆ (ความเร็ว ง่วง/หลับใน  อ่อนล้า)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ตำรวจตรวจจับและดำเนินคดี </a:t>
                      </a:r>
                      <a:r>
                        <a:rPr lang="en-US" sz="20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“</a:t>
                      </a: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ขับรถเร็วเกินกว่ากฎหมายกำหนด</a:t>
                      </a:r>
                      <a:r>
                        <a:rPr lang="en-US" sz="20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” </a:t>
                      </a: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 </a:t>
                      </a:r>
                      <a:r>
                        <a:rPr lang="en-US" sz="2000" spc="-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27,562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ราย ลดลงจากปีใหม่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ในจำนวนครั้งของอุบัติเหตุที่มีผู้เสียชีวิต 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297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ครั้ง พบสาเหตุจากขับรถเร็วสูงที่สุด        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 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จากสาเหตุหลับใน </a:t>
                      </a:r>
                      <a:r>
                        <a:rPr lang="en-US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13 </a:t>
                      </a:r>
                      <a:r>
                        <a:rPr lang="th-TH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ครั้ง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คิดเป็นร้อยละ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2000" b="1" u="sng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ในจำนวนครั้งของอุบัติเหตุที่มีผู้บาดเจ็บ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2,773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ครั้ง พบสาเหตุจากขับรถเร็ว    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  </a:t>
                      </a:r>
                      <a:r>
                        <a:rPr lang="th-TH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จากสาเหตุหลับใน </a:t>
                      </a:r>
                      <a:r>
                        <a:rPr lang="en-US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 </a:t>
                      </a:r>
                      <a:r>
                        <a:rPr lang="th-TH" sz="2000" b="1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ครั้ง</a:t>
                      </a:r>
                      <a:r>
                        <a:rPr lang="th-TH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คิดเป็นร้อยละ </a:t>
                      </a:r>
                      <a:r>
                        <a:rPr lang="en-US" sz="2000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spc="-4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ให้พื้นที่วิเคราะห์หาความเสี่ยงสำคัญในพื้นที่ เพื่อนำไปวางแผนแก้ไข  เช่น จังหวัดนครราชสีมา วิเคราะห์ได้ว่าสาเหตุสำคัญที่ทำให้เกิดอุบัติเหตุสูงสุด คือการขับรถเร็ว  จึงกำหนดมาตรการให้</a:t>
                      </a: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รถชะลอความเร็ว  จัดจุดพักรถ</a:t>
                      </a: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ให้รถบรรทุก/รถใหญ่ ซึ่งได้ผลดี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มีการสนับสนุนอุปกรณ์ตรวจจับความเร็วให้เจ้าหน้าที่ตำรวจในการตรวจจับ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เน้น</a:t>
                      </a: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ให้มีมาตรการบังคับใช้กฎหมายอย่างเข้มงวด และรณรงค์ประชาสัมพันธ์อย่างต่อเนื่อง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indent="-17970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5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200675"/>
              </p:ext>
            </p:extLst>
          </p:nvPr>
        </p:nvGraphicFramePr>
        <p:xfrm>
          <a:off x="152400" y="0"/>
          <a:ext cx="8915400" cy="515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200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การบังคับใช้กฎหมายและใช้มาตรการทางสังคม (ด่านชุมชน/จุดสกัดในชุมชน)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ส่วนใหญ่กลุ่มผู้บาดเจ็บจากดื่มแล้วขับ มักเกิดในถนน อบต.และหมู่บ้าน ซึ่งยากแก่การตั้งด่านตำรวจ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ในเวทีศูนย์อำนวยการความปลอดภัยทางถนน และคนส่วนใหญ่ยังมีความเข้าใจที่คลาดเคลื่อนในเรื่องการตั้งด่านชุมชน  ยังคิดว่าเหมือนกับด่านตรวจ/จุดบริการที่ตั้งกันอยู่ในปัจจุบัน เน้นการอำนวยความสะดวก และบังคับใช้</a:t>
                      </a:r>
                      <a:r>
                        <a:rPr lang="th-TH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กฎหมาย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เน้นให้ทุกหน่วยงานมีการบังคับใช้กฎหมายอย่างจริงจังตลอดทั้งปี        โดยเพิ่มความเข้มงวดในการบังคับใช้กฎหมายตามความเสี่ยงของการเกิดอุบัติเหตุของแต่ละพื้นที่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ควรมีการสนับสนุนให้มีการตั้งด่านชุมชน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เพื่อสกัดกั้นกลุ่มเสี่ยง เช่น เด็กที่ขับขี่รถจักรยานยนต์ไม่ปลอดภัย  คนที่ดื่มแล้วขับ ไม่ให้ออกไปขับขี่บนถนนทางหลวง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1881"/>
              </p:ext>
            </p:extLst>
          </p:nvPr>
        </p:nvGraphicFramePr>
        <p:xfrm>
          <a:off x="152400" y="0"/>
          <a:ext cx="8915400" cy="630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200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จังหวัดที่ดำเนินการให้พื้นที่ตั้งด่านชุมชน/จุดสกัดคนเมา  เพื่อจัดการคนในชุมชนที่รับผิดชอบ อย่างจริงจัง พบว่า สามารถลดการเกิดอุบัติเหตุ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th-TH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จัดทำสื่อ/สร้างความเข้าใจกับหน่วยงานที่เกี่ยวข้องถึงแนวปฏิบัติในการตั้งด่านชุมชน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th-TH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ควรมีการวิเคราะห์และวางแผนล่วงหน้า  ร่วมกับพื้นที่ใกล้เคียง และใช้ข้อมูลที่ได้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การบาดเจ็บ และเสียชีวิตลงได้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เช่น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จังหวัดนครราชสีมา  ขอนแก่น  บุรีรัมย์จังหวัดสิงห์บุรี  จังหวัดตรัง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ฯลฯ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จากการวิเคราะห์ในการเลือกช่วงเวลา และที่ตั้งด่าน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 อสม. มีส่วนร่วมในการตั้งด่านชุมชน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01295" algn="l"/>
                        </a:tabLst>
                      </a:pPr>
                      <a:r>
                        <a:rPr lang="th-T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ให้มีการติดตามประเมินผลอย่างเป็นระบบ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th-TH" b="1" dirty="0" smtClean="0"/>
              <a:t>ใช้ข้อมูลอะไรอย่างไร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955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21781"/>
              </p:ext>
            </p:extLst>
          </p:nvPr>
        </p:nvGraphicFramePr>
        <p:xfrm>
          <a:off x="76200" y="152400"/>
          <a:ext cx="8915400" cy="680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743200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การดำเนินงานป้องกันอุบัติเหตุผ่านกระบวนการทำงานของระบบสุขภาพอำเภอ (</a:t>
                      </a: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DHS)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จังหวัดที่มีการวิเคราะห์ความเสี่ยงของตัวเองได้ (ระบุจุดเสี่ยง ประชากรกลุ่มเสี่ยง พฤติกรรมเสี่ยง ฯลฯ) เพื่อกำหนดมาตรการแก้ไขปัญหาที่ “เฉพาะเจาะจง” ได้มากกว่าใช้มาตรการที่เป็นสูตรสำเร็จจากส่วนกลาง พบว่าสามารถแก้ไขปัญหาได้ตรงจุด ทำให้ลดการเกิดอุบติเหตุ     การบาดเจ็บและตายได้  เช่น จังหวัดนครราชสีมา  สิงห์บุรี  ที่วิเคราะห์หาจุดเสี่ยง และทำการแก้ไขปัญหาก่อนเทศกาลจะมาถึง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ให้จังหวัด/อำเภอ มีการวิเคราะห์รายละเอียดปัจจัยของแต่ละจังหวัด/อำเภอเพราะมีความแตกต่างกัน เพื่อให้เกิดความเข้าใจและเห็นประโยชน์การเก็บและใช้ข้อมูล โดยให้มีการวิเคราะห์ปัญหาและ “ความเสี่ยงหลัก” พร้อมทั้งกำหนดมาตรการที่เฉพาะเจาะจงมากขึ้น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ให้จังหวัดมีนโยบายในการพัฒนาศักยภาพ</a:t>
                      </a:r>
                      <a:r>
                        <a:rPr lang="th-TH" sz="2400" spc="-8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บุคลากรที่เกี่ยวข้องกับการป้องกันอุบัติเหตุทางถนนให้มีความรู้</a:t>
                      </a: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 ความสามารถในการจัดการปัญหาในพื้นที่ได้</a:t>
                      </a:r>
                      <a:r>
                        <a:rPr lang="th-TH" sz="2400" b="1" spc="-4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spc="-4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ตั้งแต่ การจัดการข้อมูล เพื่อระบุปัญหา ความเสี่ยงหลักที่ต้องจัดการแก้ไข และวิเคราะห์สาเหตุ   เพื่อนำมาวางแผนป้องกัน</a:t>
                      </a:r>
                      <a:r>
                        <a:rPr lang="th-TH" sz="2400" spc="-40" dirty="0" smtClean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แก้ไข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348242"/>
              </p:ext>
            </p:extLst>
          </p:nvPr>
        </p:nvGraphicFramePr>
        <p:xfrm>
          <a:off x="76200" y="1524000"/>
          <a:ext cx="8915400" cy="31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743200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การดำเนินงานป้องกันอุบัติเหตุผ่านกระบวนการทำงานของระบบสุขภาพอำเภอ (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DHS)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60" dirty="0" smtClean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ให้</a:t>
                      </a:r>
                      <a:r>
                        <a:rPr lang="th-TH" sz="2000" spc="-60" dirty="0">
                          <a:effectLst/>
                          <a:latin typeface="Calibri" panose="020F0502020204030204" pitchFamily="34" charset="0"/>
                          <a:ea typeface="AngsanaNew"/>
                          <a:cs typeface="TH SarabunPSK" panose="020B0500040200020003" pitchFamily="34" charset="-34"/>
                        </a:rPr>
                        <a:t>จังหวัดสนับสนุนการสอบสวนการบาดเจ็บจากอุบัติเหตุทางถนนในกรณีที่มีการเสียชีวิตหรือบาดเจ็บรุนแรง ตาม </a:t>
                      </a:r>
                      <a:r>
                        <a:rPr lang="en-US" sz="2000" spc="-60" dirty="0">
                          <a:effectLst/>
                          <a:latin typeface="TH SarabunPSK" panose="020B0500040200020003" pitchFamily="34" charset="-34"/>
                          <a:ea typeface="AngsanaNew"/>
                          <a:cs typeface="Cordia New" panose="020B0304020202020204" pitchFamily="34" charset="-34"/>
                        </a:rPr>
                        <a:t>criteria </a:t>
                      </a:r>
                      <a:r>
                        <a:rPr lang="th-TH" sz="2000" spc="-60" dirty="0">
                          <a:effectLst/>
                          <a:latin typeface="TH SarabunPSK" panose="020B0500040200020003" pitchFamily="34" charset="-34"/>
                          <a:ea typeface="AngsanaNew"/>
                          <a:cs typeface="Cordia New" panose="020B0304020202020204" pitchFamily="34" charset="-34"/>
                        </a:rPr>
                        <a:t>ของสำนักระบาดวิทยา และกรณีอุบัติเหตุรถพยาบาล  พร้อมทั้งนำเสนอข้อมูลและให้ข้อเสนอแนะมาตรการแก้ไขที่สอดคล้องกับปัญหา   </a:t>
                      </a:r>
                      <a:r>
                        <a:rPr lang="th-TH" sz="20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ในเวทีศูนย์อำนวยการความปลอดภัยทางถนนจังหวัด/อำเภอ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ให้มีการติดตาม ประเมินผลการดำเนินงานของพื้นที่อย่างเป็นระบบ สม่ำเสมอ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188666"/>
              </p:ext>
            </p:extLst>
          </p:nvPr>
        </p:nvGraphicFramePr>
        <p:xfrm>
          <a:off x="76200" y="1524000"/>
          <a:ext cx="8915400" cy="35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743200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ประเด็นสำคัญ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หลักฐานที่ปรากฏ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มาตรการ/แนวทางแก้ไข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การให้บริการ 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มีการเรียกใช้บริการ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EMS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ร้อยละ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ผู้ประสบเหตุนำส่ง ร้อยละ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การนำส่งโดยหน่วย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ALS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ในผู้เสียชีวิต (ถือว่าอาการหนัก)  ร้อยละ 35   ผู้บาดเจ็บ ร้อยละ 5  เพราะส่วนใหญ่  ผู้ประสบเหตุนำส่ง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เพิ่มการประชาสัมพันธ์ให้ประชาชนรู้จักและใช้บริการ </a:t>
                      </a:r>
                      <a:r>
                        <a:rPr lang="en-US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EMS </a:t>
                      </a:r>
                      <a:r>
                        <a:rPr lang="th-TH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และหมายเลขแจ้งเหตุ 1669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spc="-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ขยายหน่วยบริการให้ครอบคลุมและให้การสนับสนุนการดำเนินงานของหน่วย </a:t>
                      </a:r>
                      <a:r>
                        <a:rPr lang="en-US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EMS</a:t>
                      </a:r>
                      <a:r>
                        <a:rPr lang="th-TH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ขั้นพื้นฐาน </a:t>
                      </a:r>
                      <a:r>
                        <a:rPr lang="en-US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(FR) </a:t>
                      </a:r>
                      <a:r>
                        <a:rPr lang="th-TH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ของท้องถิ่น</a:t>
                      </a:r>
                      <a:r>
                        <a:rPr lang="en-US" sz="2000" spc="-6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เพิ่มการกระจายรถกู้ชีพ/กู้ภัยไปตามจุดที่มีความเสี่ยงสูง พร้อมทั้งประชาสัมพันธ์แจ้งเตือนไปด้วยในตัว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2012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แนวโน้มผู้ประสบเหตุและเสียชีวิต</a:t>
            </a:r>
            <a:endParaRPr lang="en-US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76400" y="64484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1800">
                <a:cs typeface="Cordia New" panose="020B0304020202020204" pitchFamily="34" charset="-34"/>
              </a:rPr>
              <a:t>ข้อมูลย้อนหลัง ระบบข้อมูลช่วงเทศกาล กระทรวงสาธารณสุข </a:t>
            </a:r>
            <a:endParaRPr lang="en-US" sz="180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489075" y="3657600"/>
            <a:ext cx="5216525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800">
                <a:latin typeface="FreesiaUPC" panose="020B0604020202020204" pitchFamily="34" charset="-34"/>
                <a:cs typeface="FreesiaUPC" panose="020B0604020202020204" pitchFamily="34" charset="-34"/>
              </a:rPr>
              <a:t>แนวโน้มคงที่ และ ไม่ลดลง ในปีหลังๆ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800">
                <a:latin typeface="FreesiaUPC" panose="020B0604020202020204" pitchFamily="34" charset="-34"/>
                <a:cs typeface="FreesiaUPC" panose="020B0604020202020204" pitchFamily="34" charset="-34"/>
              </a:rPr>
              <a:t>อาจเป็นผลจากการดำเนินมาตรการได้ในระดับเดิม</a:t>
            </a:r>
          </a:p>
        </p:txBody>
      </p:sp>
    </p:spTree>
    <p:extLst>
      <p:ext uri="{BB962C8B-B14F-4D97-AF65-F5344CB8AC3E}">
        <p14:creationId xmlns:p14="http://schemas.microsoft.com/office/powerpoint/2010/main" val="7408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th-TH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แนวโน้มผู้ประสบเหตุ แยกตามประเภทถนน</a:t>
            </a:r>
            <a:endParaRPr lang="en-US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143500" y="6488113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1800">
                <a:cs typeface="Cordia New" panose="020B0304020202020204" pitchFamily="34" charset="-34"/>
              </a:rPr>
              <a:t>ข้อมูลย้อนหลัง ระบบข้อมูลช่วงเทศกาล กระทรวงสาธารณสุข </a:t>
            </a:r>
            <a:endParaRPr lang="en-US" sz="180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150" y="4114800"/>
            <a:ext cx="7258050" cy="26162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FreesiaUPC" pitchFamily="34" charset="-34"/>
              </a:rPr>
              <a:t>ผู้บาดเจ็บ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ส่วนใหญ่เกิดเหตุบน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FreesiaUPC" pitchFamily="34" charset="-34"/>
              </a:rPr>
              <a:t>ถนนชนบท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แต่</a:t>
            </a:r>
            <a:r>
              <a:rPr lang="th-TH" sz="32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ถนนหลวง 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ผู้ประสบเหตุมี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โอกาส</a:t>
            </a:r>
            <a:r>
              <a:rPr lang="th-TH" sz="3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เสียชีวิต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 มากที่สุด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FreesiaUPC" pitchFamily="34" charset="-34"/>
                <a:cs typeface="FreesiaUPC" pitchFamily="34" charset="-34"/>
              </a:rPr>
              <a:t>พบมากสุดคือ จักรยานยนต์ 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และมักมีคู่กรณีคือ 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ปิกอัพ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FreesiaUPC" pitchFamily="34" charset="-34"/>
                <a:cs typeface="FreesiaUPC" pitchFamily="34" charset="-34"/>
              </a:rPr>
              <a:t>สาเหตุที่ถนนใหญ่มีโอกาสเสียชีวิตสูง อาจมีปัจจัยเรื่อง 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ความเร็ว </a:t>
            </a:r>
            <a:r>
              <a:rPr lang="th-TH" sz="2000" dirty="0">
                <a:latin typeface="FreesiaUPC" pitchFamily="34" charset="-34"/>
                <a:cs typeface="FreesiaUPC" pitchFamily="34" charset="-34"/>
              </a:rPr>
              <a:t>ของรถยนต์คู่กรณีเข้ามาเกี่ยวข้อง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เนื่องจากถนนหลวงประเทศไทย ส่วนใหญ่เป็นการใช้ทางร่วมกันของทุกพาหนะ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FreesiaUPC" pitchFamily="34" charset="-34"/>
                <a:cs typeface="FreesiaUPC" pitchFamily="34" charset="-34"/>
              </a:rPr>
              <a:t>ส่วนปัจจัยหลักของจักรยานยนต์คือ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ดื่มสุรา </a:t>
            </a:r>
            <a:r>
              <a:rPr lang="th-TH" sz="2000" dirty="0"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ไม่สวมหมวกนิรภัย</a:t>
            </a:r>
            <a:endParaRPr lang="en-US" sz="2000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460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th-TH" sz="40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การบาดเจ็บและเสียชีวิต ตามถนนและวันที่</a:t>
            </a:r>
            <a:endParaRPr lang="en-US" sz="4000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1695450"/>
          <a:ext cx="4429123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48200" y="2057400"/>
          <a:ext cx="4267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04800" y="4572000"/>
          <a:ext cx="86106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1143000" y="1752600"/>
            <a:ext cx="990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553200" y="1981200"/>
            <a:ext cx="762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362700" y="21717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905500" y="21717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171700" y="19431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752600" y="16002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0" y="1066800"/>
            <a:ext cx="454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400" b="1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การบาดเจ็บ 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พบสูงสุดวันที่ </a:t>
            </a:r>
            <a:r>
              <a:rPr lang="en-US" b="1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13</a:t>
            </a:r>
            <a:r>
              <a:rPr lang="en-US" sz="2400" b="1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บนถนน </a:t>
            </a:r>
            <a:r>
              <a:rPr lang="th-TH" b="1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ชนบท</a:t>
            </a:r>
            <a:endParaRPr lang="en-US" b="1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4713288" y="762000"/>
            <a:ext cx="43545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ตาย </a:t>
            </a: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พบสูงสุดวันที่ </a:t>
            </a:r>
            <a:r>
              <a:rPr lang="en-US" sz="3600" b="1">
                <a:latin typeface="FreesiaUPC" panose="020B0604020202020204" pitchFamily="34" charset="-34"/>
                <a:cs typeface="FreesiaUPC" panose="020B0604020202020204" pitchFamily="34" charset="-34"/>
              </a:rPr>
              <a:t>12</a:t>
            </a:r>
            <a:r>
              <a:rPr lang="en-US" sz="2400" b="1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>
                <a:latin typeface="FreesiaUPC" panose="020B0604020202020204" pitchFamily="34" charset="-34"/>
                <a:cs typeface="FreesiaUPC" panose="020B0604020202020204" pitchFamily="34" charset="-34"/>
              </a:rPr>
              <a:t> เมษายน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400">
                <a:latin typeface="FreesiaUPC" panose="020B0604020202020204" pitchFamily="34" charset="-34"/>
                <a:cs typeface="FreesiaUPC" panose="020B0604020202020204" pitchFamily="34" charset="-34"/>
              </a:rPr>
              <a:t>ถนน </a:t>
            </a: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ทางหลวง มีผู้เสียชีวิตมากที่สุด</a:t>
            </a:r>
            <a:endParaRPr lang="en-US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1371600" y="3798888"/>
            <a:ext cx="6484938" cy="107791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000">
                <a:latin typeface="FreesiaUPC" panose="020B0604020202020204" pitchFamily="34" charset="-34"/>
                <a:cs typeface="FreesiaUPC" panose="020B0604020202020204" pitchFamily="34" charset="-34"/>
              </a:rPr>
              <a:t>ดังนั้น โอกาสเกิดเหตุแล้วเสียชีวิต บน</a:t>
            </a: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ถนนหลวง </a:t>
            </a:r>
            <a:r>
              <a:rPr lang="th-TH" sz="2000">
                <a:latin typeface="FreesiaUPC" panose="020B0604020202020204" pitchFamily="34" charset="-34"/>
                <a:cs typeface="FreesiaUPC" panose="020B0604020202020204" pitchFamily="34" charset="-34"/>
              </a:rPr>
              <a:t>สูงกว่า ถนนอื่นๆ ถึง </a:t>
            </a:r>
            <a:r>
              <a:rPr lang="en-US" b="1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 เท่า </a:t>
            </a:r>
            <a:endParaRPr lang="en-US" sz="2000" b="1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000">
                <a:latin typeface="FreesiaUPC" panose="020B0604020202020204" pitchFamily="34" charset="-34"/>
                <a:cs typeface="FreesiaUPC" panose="020B0604020202020204" pitchFamily="34" charset="-34"/>
              </a:rPr>
              <a:t>และวันที่ </a:t>
            </a:r>
            <a:r>
              <a:rPr lang="en-US" b="1">
                <a:latin typeface="FreesiaUPC" panose="020B0604020202020204" pitchFamily="34" charset="-34"/>
                <a:cs typeface="FreesiaUPC" panose="020B0604020202020204" pitchFamily="34" charset="-34"/>
              </a:rPr>
              <a:t>12 </a:t>
            </a:r>
            <a:r>
              <a:rPr lang="en-US" sz="2000">
                <a:latin typeface="FreesiaUPC" panose="020B0604020202020204" pitchFamily="34" charset="-34"/>
                <a:cs typeface="FreesiaUPC" panose="020B0604020202020204" pitchFamily="34" charset="-34"/>
              </a:rPr>
              <a:t>&gt; 14 &gt; 11</a:t>
            </a:r>
            <a:endParaRPr lang="th-TH" sz="200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159" name="TextBox 14"/>
          <p:cNvSpPr txBox="1">
            <a:spLocks noChangeArrowheads="1"/>
          </p:cNvSpPr>
          <p:nvPr/>
        </p:nvSpPr>
        <p:spPr bwMode="auto">
          <a:xfrm>
            <a:off x="457200" y="655320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1800">
                <a:cs typeface="Cordia New" panose="020B0304020202020204" pitchFamily="34" charset="-34"/>
              </a:rPr>
              <a:t>ข้อมูลย้อนหลัง ระบบข้อมูลช่วงเทศกาล กระทรวงสาธารณสุข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2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สรุปประเด็นสำคัญ</a:t>
            </a:r>
            <a:endParaRPr lang="en-US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กลุ่มผู้ใช้</a:t>
            </a:r>
            <a:r>
              <a:rPr lang="en-US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จักรยานยนต์</a:t>
            </a:r>
            <a:r>
              <a:rPr lang="en-US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คือผู้บาดเจ็บและเสียชีวิตส่วนใหญ่ </a:t>
            </a: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โดยเฉพาะในวัยรุ่นและแรงงาน 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อายุ </a:t>
            </a:r>
            <a:r>
              <a:rPr lang="en-US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15-24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  ปี</a:t>
            </a:r>
            <a:endParaRPr lang="th-TH" sz="2000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ปัจจัยสำคัญคือ 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ดื่มสุรา และ ไม่สวมหมวกนิรภัย</a:t>
            </a:r>
            <a:endParaRPr lang="th-TH" sz="2000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ช่วงเวลาที่มีปัญหาคือระหว่าง  </a:t>
            </a:r>
            <a:r>
              <a:rPr lang="en-US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15-21 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น. </a:t>
            </a:r>
            <a:endParaRPr lang="th-TH" sz="2000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การเสียชีวิตมักจะสูงเมื่อมีคู่กรณีเป็นรถปิคอัพ และขับอยู่บนถนนหลวง เนื่องจากอาจมีปัจจัยเรื่องความเร็วเข้ามาเกี่ยวข้อง</a:t>
            </a: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ผลจากการดำเนินการ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ด่านชุมชน 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ในพื้นที่ที่ดำเนินการได้ครบตามรูปแบบ </a:t>
            </a:r>
            <a:r>
              <a:rPr lang="en-US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206 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ด่าน ใน </a:t>
            </a:r>
            <a:r>
              <a:rPr lang="en-US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22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 อำเภอ ของ </a:t>
            </a:r>
            <a:r>
              <a:rPr lang="en-US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 จังหวัด พบว่า </a:t>
            </a:r>
          </a:p>
          <a:p>
            <a:pPr lvl="1"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ทำให้มีผู้บาดเจ็บและเสียชีวิตภายในพื้นที่ดำเนินการ</a:t>
            </a:r>
            <a:r>
              <a:rPr lang="th-TH" sz="24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ลดลง</a:t>
            </a:r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เมื่อเทียบกับปีที่ผ่านมา</a:t>
            </a:r>
          </a:p>
          <a:p>
            <a:pPr lvl="1"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ผู้บาดเจ็บภายในชุมชน เป็นกลุ่มบาดเจ็บเล็กน้อยเท่านั้น</a:t>
            </a:r>
          </a:p>
          <a:p>
            <a:pPr eaLnBrk="1" hangingPunct="1"/>
            <a:r>
              <a:rPr lang="th-TH" sz="200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ผู้เสียชีวิต เป็นกลุ่มที่หลุดออกจากด่านในชุมชนออกไปบนถนนหลวง ทั้งหลบเลี่ยงและไม่เชื่อฟังการตักเตือน</a:t>
            </a:r>
            <a:endParaRPr lang="en-US" sz="200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eaLnBrk="1" hangingPunct="1"/>
            <a:r>
              <a:rPr lang="th-TH" sz="2400" smtClean="0">
                <a:latin typeface="FreesiaUPC" panose="020B0604020202020204" pitchFamily="34" charset="-34"/>
                <a:cs typeface="FreesiaUPC" panose="020B0604020202020204" pitchFamily="34" charset="-34"/>
              </a:rPr>
              <a:t>ดังนั้น ด่านชุมชน จึงมีบทบาทสำคัญ ในการป้องกันมิให้ผู้มีความเสี่ยงสูงออกไปเพิ่มความเสี่ยงกับรถเร็วบนถนนหลวง และลดจำนวนและความรุนแรงของผู้บาดเจ็บในชุมชนเองด้วย</a:t>
            </a:r>
            <a:endParaRPr lang="en-US" sz="240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9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ข้อเสนอแนะด้านข้อมูล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/>
            </a:r>
            <a:br>
              <a:rPr lang="th-TH" dirty="0" smtClean="0">
                <a:latin typeface="FreesiaUPC" pitchFamily="34" charset="-34"/>
                <a:cs typeface="FreesiaUPC" pitchFamily="34" charset="-34"/>
              </a:rPr>
            </a:br>
            <a:r>
              <a:rPr lang="th-TH" sz="4000" dirty="0" smtClean="0">
                <a:latin typeface="FreesiaUPC" pitchFamily="34" charset="-34"/>
                <a:cs typeface="FreesiaUPC" pitchFamily="34" charset="-34"/>
              </a:rPr>
              <a:t>เพื่อการป้องกันแก้ไขปัญหา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ระดับประเทศ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ข้อมูลภาพรวม ยังมีความแตกต่างระหว่างหน่วยงาน เนื่องด้วยนิยาม และความต้องการใช้งาน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กรม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คร.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และ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สธฉ.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(ในฐานะตัวแทนกระทรวง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สธ.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) ดำเนินการพัฒนาร่วมกับ ศูนย์อำนวยการความปลอดภัยทางถนน (โดย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ปภ.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เป็นเลขาฯ) 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 *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เริ่มดำเนินการแล้ว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ระดับพื้นที่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: </a:t>
            </a:r>
            <a:endParaRPr lang="th-TH" dirty="0" smtClean="0">
              <a:latin typeface="FreesiaUPC" pitchFamily="34" charset="-34"/>
              <a:cs typeface="FreesiaUPC" pitchFamily="34" charset="-34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การส่งต่อข้อมูล ของ รพ. ให้กับ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ปภ.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ในฐานะ เลขาฯ ศูนย์ถนนฯจังหวัด ยังเป็นภาระงาน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กรม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คร.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สธฉ.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สนย.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และ ศูนย์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เทค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ฯ ดำเนินงานพัฒนาระบบ ร่วมกับ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ปภ.</a:t>
            </a:r>
            <a:endParaRPr lang="th-TH" dirty="0" smtClean="0">
              <a:latin typeface="FreesiaUPC" pitchFamily="34" charset="-34"/>
              <a:cs typeface="FreesiaUPC" pitchFamily="34" charset="-34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สธ.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สนับสนุนงบประมาณเชิง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การกับหน่วยงานในศูนย์ถนนฯ เพื่อให้เกิดทีมนักคอมพิวเตอร์เพื่อสร้างและดูแลระบบข้อมูล อย่างเป็นทางการ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ทักษะการวิเคราะห์ นำเสนอข้อมูลเพื่อสร้างมาตรการ เป็นสิ่งที่ต้องการการพัฒนา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กรม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คร.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ดำเนินการสร้างทีมฝึกอบรมแบบ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 กับหน่วยงานอื่นๆ ให้เพียงพอ เพื่อพัฒนาศักยภาพพื้นที่ให้ครอบคลุม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ด้านการสอบสวนฯ  ยังมีการดำเนินการได้น้อย ทำให้ขาดข้อมูลเชิงลึกในการแก้ปัญหา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กระทรวงสาธารณสุขควรพิจารณา เบี้ยเลี้ยงจูงใจ ในลักษณะเดียวกับภารกิจการรักษาใน รพ.</a:t>
            </a:r>
          </a:p>
        </p:txBody>
      </p:sp>
    </p:spTree>
    <p:extLst>
      <p:ext uri="{BB962C8B-B14F-4D97-AF65-F5344CB8AC3E}">
        <p14:creationId xmlns:p14="http://schemas.microsoft.com/office/powerpoint/2010/main" val="31282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ข้อเสนอแนะมาตรการป้องกัน</a:t>
            </a:r>
            <a:endParaRPr lang="en-US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มาตรการด่านชุมชน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ให้ผลลัพธ์น่าพอใจ ควรพัฒนาให้ทีมพื้นที่มีศักยภาพในการขยายมาตรการสู่ชุมชนเพิ่มมากขึ้น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กรม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คร.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สร้างทีมเพื่อพัฒนาศักยภาพบุคลากร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แบบสห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สาขาถ่ายทอดลงสู่พื้นที่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Trauma Service plan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การด้านงานป้องกันอุบัติเหตุร่วมไปด้วย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มอบ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สสจ.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และ รพ. จัดบุคลากรและทรัพยากร ร่วมดำเนินการ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เสนอ ศูนย์ถนนฯ สนับสนุนงบประมาณแบบ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ให้กับสห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สาขา  เพื่อขยายพื้นที่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ผลักดันผ่านหน่วยงานที่เกี่ยวข้องทุกระดับ เพื่อให้เกิดความเข้าใจและร่วมดำเนินการ ทั้งรูปแบบการสั่งการ และการร่วมปฏิบัติ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การตรวจเตือนและตรวจจับ การกระทำผิด </a:t>
            </a:r>
            <a:r>
              <a:rPr lang="th-TH" dirty="0" err="1" smtClean="0">
                <a:latin typeface="FreesiaUPC" pitchFamily="34" charset="-34"/>
                <a:cs typeface="FreesiaUPC" pitchFamily="34" charset="-34"/>
              </a:rPr>
              <a:t>พรบ.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แอลกอฮอล์ ยังมีข้อจำกัด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มีการดำเนินการอย่างเข้มแข็ง แต่ทีมพื้นที่ยังต้องการให้ทีมส่วนกลางร่วมดำเนินการ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2095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th-TH" dirty="0" smtClean="0"/>
              <a:t>โปรดติดตามตอนต่อไป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91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88640"/>
          <a:ext cx="6632762" cy="28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99592" y="1916832"/>
          <a:ext cx="6651812" cy="275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917935"/>
              </p:ext>
            </p:extLst>
          </p:nvPr>
        </p:nvGraphicFramePr>
        <p:xfrm>
          <a:off x="467544" y="4419600"/>
          <a:ext cx="7152456" cy="240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21831"/>
            <a:ext cx="762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9735" y="484122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19.6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11" y="2695363"/>
            <a:ext cx="7620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00392" y="281475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38.1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12" y="1089275"/>
            <a:ext cx="762000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4345" y="131581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36.2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6037" y="6513095"/>
            <a:ext cx="4800026" cy="26161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Source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: Global status report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WHO (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2009,2013,2015)</a:t>
            </a:r>
            <a:endParaRPr lang="th-TH" sz="1100" dirty="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2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88632" cy="1143000"/>
          </a:xfrm>
        </p:spPr>
        <p:txBody>
          <a:bodyPr/>
          <a:lstStyle/>
          <a:p>
            <a:r>
              <a:rPr lang="th-TH" dirty="0"/>
              <a:t> </a:t>
            </a:r>
            <a:r>
              <a:rPr lang="en-US" dirty="0" smtClean="0"/>
              <a:t>AEC</a:t>
            </a:r>
            <a:endParaRPr lang="th-TH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190820"/>
              </p:ext>
            </p:extLst>
          </p:nvPr>
        </p:nvGraphicFramePr>
        <p:xfrm>
          <a:off x="179512" y="1331640"/>
          <a:ext cx="8064896" cy="46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0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6683" y="334955"/>
            <a:ext cx="8229600" cy="885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endParaRPr lang="th-TH" dirty="0">
              <a:solidFill>
                <a:schemeClr val="accent2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6200" y="1359974"/>
          <a:ext cx="4267200" cy="495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0430" y="6405331"/>
            <a:ext cx="1499128" cy="26161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Source: WHO (2009)</a:t>
            </a:r>
            <a:endParaRPr lang="th-TH" sz="1100" dirty="0"/>
          </a:p>
        </p:txBody>
      </p:sp>
      <p:sp>
        <p:nvSpPr>
          <p:cNvPr id="6" name="วงรี 5"/>
          <p:cNvSpPr/>
          <p:nvPr/>
        </p:nvSpPr>
        <p:spPr>
          <a:xfrm>
            <a:off x="5500694" y="3571876"/>
            <a:ext cx="1000132" cy="500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ตัวยึดเนื้อหา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29126" y="1316766"/>
          <a:ext cx="4607911" cy="50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786314" y="1316766"/>
            <a:ext cx="3888432" cy="15712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1200" b="1" dirty="0" smtClean="0">
                <a:latin typeface="+mn-lt"/>
              </a:rPr>
              <a:t>Death by Motorcycle Involvement</a:t>
            </a:r>
            <a:r>
              <a:rPr lang="en-US" sz="1200" dirty="0" smtClean="0">
                <a:latin typeface="+mn-lt"/>
              </a:rPr>
              <a:t> </a:t>
            </a:r>
            <a:r>
              <a:rPr lang="th-TH" sz="1200" dirty="0" smtClean="0">
                <a:latin typeface="+mn-lt"/>
              </a:rPr>
              <a:t/>
            </a:r>
            <a:br>
              <a:rPr lang="th-TH" sz="1200" dirty="0" smtClean="0">
                <a:latin typeface="+mn-lt"/>
              </a:rPr>
            </a:b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endParaRPr lang="th-TH" sz="12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7021" y="5715000"/>
            <a:ext cx="358527" cy="2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0284" y="249713"/>
            <a:ext cx="847963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อัตราตายจากรถจักรยานยนต์ในคนไทยสูงที่สุดในโลก</a:t>
            </a:r>
            <a:endParaRPr lang="th-TH" sz="28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4294967295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0E6777-0F31-4C99-8EB3-96BE8DA593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รูปภาพ 10" descr="Indonesia-Flag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128168"/>
            <a:ext cx="297240" cy="317056"/>
          </a:xfrm>
          <a:prstGeom prst="rect">
            <a:avLst/>
          </a:prstGeom>
        </p:spPr>
      </p:pic>
      <p:pic>
        <p:nvPicPr>
          <p:cNvPr id="13" name="รูปภาพ 12" descr="Indonesia-Flag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7415" y="4980131"/>
            <a:ext cx="301537" cy="290243"/>
          </a:xfrm>
          <a:prstGeom prst="rect">
            <a:avLst/>
          </a:prstGeom>
        </p:spPr>
      </p:pic>
      <p:pic>
        <p:nvPicPr>
          <p:cNvPr id="14" name="รูปภาพ 13" descr="Korea-Flag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2290587"/>
            <a:ext cx="360040" cy="274317"/>
          </a:xfrm>
          <a:prstGeom prst="rect">
            <a:avLst/>
          </a:prstGeom>
        </p:spPr>
      </p:pic>
      <p:pic>
        <p:nvPicPr>
          <p:cNvPr id="15" name="รูปภาพ 14" descr="Vietnam-Flag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43027" y="5789669"/>
            <a:ext cx="246525" cy="328700"/>
          </a:xfrm>
          <a:prstGeom prst="rect">
            <a:avLst/>
          </a:prstGeom>
        </p:spPr>
      </p:pic>
      <p:pic>
        <p:nvPicPr>
          <p:cNvPr id="16" name="รูปภาพ 15" descr="Taiwan-Flag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783788"/>
            <a:ext cx="360040" cy="384043"/>
          </a:xfrm>
          <a:prstGeom prst="rect">
            <a:avLst/>
          </a:prstGeom>
        </p:spPr>
      </p:pic>
      <p:pic>
        <p:nvPicPr>
          <p:cNvPr id="17" name="รูปภาพ 16" descr="Taiwan-Flag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9617" y="4609738"/>
            <a:ext cx="349335" cy="3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4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52400"/>
            <a:ext cx="7658100" cy="60669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37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9139</TotalTime>
  <Words>4719</Words>
  <Application>Microsoft Office PowerPoint</Application>
  <PresentationFormat>On-screen Show (4:3)</PresentationFormat>
  <Paragraphs>487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Angsana New</vt:lpstr>
      <vt:lpstr>AngsanaNew</vt:lpstr>
      <vt:lpstr>Arial</vt:lpstr>
      <vt:lpstr>Calibri</vt:lpstr>
      <vt:lpstr>Cordia New</vt:lpstr>
      <vt:lpstr>FreesiaUPC</vt:lpstr>
      <vt:lpstr>Tahoma</vt:lpstr>
      <vt:lpstr>TH SarabunPSK</vt:lpstr>
      <vt:lpstr>Times New Roman</vt:lpstr>
      <vt:lpstr>Wingdings</vt:lpstr>
      <vt:lpstr>Office Theme</vt:lpstr>
      <vt:lpstr>“การใช้ประโยชน์จากข้อมูลเฝ้าระวังและการสอบสวนการบาดเจ็บจากอุบัติเหตุ ทางถนนไปสู่การขับเคลื่อนการควบคุมป้องกันการบาดเจ็บและมาตรการชุมชน</vt:lpstr>
      <vt:lpstr>พลังทางวิชาการ</vt:lpstr>
      <vt:lpstr>ระบาดวิทยา (Epidemiology) ศึกษาอะไร</vt:lpstr>
      <vt:lpstr>PowerPoint Presentation</vt:lpstr>
      <vt:lpstr>ใช้ข้อมูลอะไรอย่างไร</vt:lpstr>
      <vt:lpstr>PowerPoint Presentation</vt:lpstr>
      <vt:lpstr> AEC</vt:lpstr>
      <vt:lpstr>  </vt:lpstr>
      <vt:lpstr>PowerPoint Presentation</vt:lpstr>
      <vt:lpstr>รถจักรยานยนต์ในกลุ่มคนอายุน้อยคือกลุ่มเสี่ยงสูงสุด</vt:lpstr>
      <vt:lpstr>แนวโน้มจำนวนผู้เสียชีวิตจากอุบัติเหตุทางถนน จำแนกตามประเภทการใช้ถนน ปี พ.ศ. 2554-56</vt:lpstr>
      <vt:lpstr>   พาหนะของผู้เสียชีวิตและคู่กรณี ในถนนทางหลวงและชนบท  สงกรานต์ 55-57    </vt:lpstr>
      <vt:lpstr>ประเด็นสำคัญวัฒนธรรมความปลอดภัยในวัยเด็ก</vt:lpstr>
      <vt:lpstr>ผู้ใช้รถจักรยานยนต์กับการไม่สวมหมวกนิรภัย</vt:lpstr>
      <vt:lpstr>ประเด็น</vt:lpstr>
      <vt:lpstr>PowerPoint Presentation</vt:lpstr>
      <vt:lpstr>PowerPoint Presentation</vt:lpstr>
      <vt:lpstr> ปัจจัยที่เป็นสาเหตุการเกิดอุบัติเหตุของรถโดยสารขนาดใหญ่ </vt:lpstr>
      <vt:lpstr>PowerPoint Presentation</vt:lpstr>
      <vt:lpstr>ประเด็น</vt:lpstr>
      <vt:lpstr>อุบัติเหตุรถตู้โดยสาร </vt:lpstr>
      <vt:lpstr>PowerPoint Presentation</vt:lpstr>
      <vt:lpstr>เสนอเพื่อพิจารณา คือ</vt:lpstr>
      <vt:lpstr>เสนอเพื่อพิจารณา (ต่อ)</vt:lpstr>
      <vt:lpstr> แนวโน้มปัญหาด้านความปลอดภัยทางถนนจากการเปิด AEC +6  </vt:lpstr>
      <vt:lpstr>ประเด็น: กรมการขนส่งทางบกควรต้องมีบทบาทหน้าที่? ในการกำหนดเพื่อควบคุมความเสี่ยง ในอนาคต </vt:lpstr>
      <vt:lpstr>PowerPoint Presentation</vt:lpstr>
      <vt:lpstr>ประเด็น:ผู้สูงอายุกับการขับรถ</vt:lpstr>
      <vt:lpstr>ทำไมผู้สูงอายุถึงมีโอกาสเกิดอุบัติเหตุจากการขับขี่รถยนต์ได้ง่าย</vt:lpstr>
      <vt:lpstr>มาตรการชุมชน</vt:lpstr>
      <vt:lpstr>พื้นที่</vt:lpstr>
      <vt:lpstr>ผนึกกำลัง ข้อมูลเชิงคุณภาพ &amp; ปริมาณ</vt:lpstr>
      <vt:lpstr>ขั้นตอนการจัดการปัญหาในชุมชน</vt:lpstr>
      <vt:lpstr>PowerPoint Presentation</vt:lpstr>
      <vt:lpstr>ทางเลือก การใช้ข้อมูล</vt:lpstr>
      <vt:lpstr>PowerPoint Presentation</vt:lpstr>
      <vt:lpstr>PowerPoint Presentation</vt:lpstr>
      <vt:lpstr>PowerPoint Presentation</vt:lpstr>
      <vt:lpstr>กำหนดข้อตกลงร่วมกันของชุมชน</vt:lpstr>
      <vt:lpstr>ตั้งด่าน ชุมชนช่วงเทศกาล</vt:lpstr>
      <vt:lpstr>PowerPoint Presentation</vt:lpstr>
      <vt:lpstr>ระดับเขต/ ส่วนกลาง</vt:lpstr>
      <vt:lpstr>สรุปประเด็นสำคัญ เทศกาลปีใหม่ 2558 </vt:lpstr>
      <vt:lpstr>สรุปประเด็นสำคัญ เทศกาลปีใหม่ 2558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แนวโน้มผู้ประสบเหตุและเสียชีวิต</vt:lpstr>
      <vt:lpstr>แนวโน้มผู้ประสบเหตุ แยกตามประเภทถนน</vt:lpstr>
      <vt:lpstr>การบาดเจ็บและเสียชีวิต ตามถนนและวันที่</vt:lpstr>
      <vt:lpstr>สรุปประเด็นสำคัญ</vt:lpstr>
      <vt:lpstr>ข้อเสนอแนะด้านข้อมูล เพื่อการป้องกันแก้ไขปัญหา</vt:lpstr>
      <vt:lpstr>ข้อเสนอแนะมาตรการป้องกัน</vt:lpstr>
      <vt:lpstr>โปรดติดตามตอนต่อไป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FETP_32_11</dc:creator>
  <cp:lastModifiedBy>Samsung</cp:lastModifiedBy>
  <cp:revision>236</cp:revision>
  <dcterms:created xsi:type="dcterms:W3CDTF">2013-06-07T07:20:25Z</dcterms:created>
  <dcterms:modified xsi:type="dcterms:W3CDTF">2015-11-30T03:36:39Z</dcterms:modified>
</cp:coreProperties>
</file>