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8" r:id="rId10"/>
    <p:sldId id="309" r:id="rId11"/>
    <p:sldId id="310" r:id="rId12"/>
    <p:sldId id="305" r:id="rId13"/>
    <p:sldId id="311" r:id="rId14"/>
    <p:sldId id="312" r:id="rId15"/>
    <p:sldId id="313" r:id="rId16"/>
    <p:sldId id="314" r:id="rId17"/>
    <p:sldId id="315" r:id="rId18"/>
    <p:sldId id="306" r:id="rId19"/>
    <p:sldId id="307" r:id="rId20"/>
    <p:sldId id="301" r:id="rId2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000066"/>
    <a:srgbClr val="333399"/>
    <a:srgbClr val="5F5F5F"/>
    <a:srgbClr val="808080"/>
    <a:srgbClr val="D4964A"/>
    <a:srgbClr val="B299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7" name="Object 35"/>
          <p:cNvGraphicFramePr>
            <a:graphicFrameLocks noChangeAspect="1"/>
          </p:cNvGraphicFramePr>
          <p:nvPr/>
        </p:nvGraphicFramePr>
        <p:xfrm>
          <a:off x="346075" y="457200"/>
          <a:ext cx="8416925" cy="4891088"/>
        </p:xfrm>
        <a:graphic>
          <a:graphicData uri="http://schemas.openxmlformats.org/presentationml/2006/ole">
            <p:oleObj spid="_x0000_s3115" name="Image" r:id="rId3" imgW="13003175" imgH="7555556" progId="">
              <p:embed/>
            </p:oleObj>
          </a:graphicData>
        </a:graphic>
      </p:graphicFrame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57188" y="457200"/>
            <a:ext cx="8405812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4902200"/>
            <a:ext cx="5791200" cy="381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502275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77000"/>
            <a:ext cx="2133600" cy="2444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E02C36FA-A145-48E2-86CE-0146B00C3D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315200" y="6858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3103" name="Picture 31" descr="03_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92700"/>
            <a:ext cx="749300" cy="92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2209800" y="5426075"/>
            <a:ext cx="62769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F4ACD-3799-4E9B-BD03-65FCB4DE7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168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324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324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D045-C243-40AC-997F-158026706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51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716463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5638800" y="63817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791200" y="627697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81000" y="62293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D527FD5-90CE-409B-8EB2-2B8E79C73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0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8A411-E1F8-44BF-A5B7-9C65161D6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37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0C4-7A1D-403E-98C3-3E0CE5474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0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4C91-751E-47F8-A07C-21841E3AC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3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6EE6-07BE-43DD-BE0F-4988BA066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94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DA30B-1178-4C1E-976F-6718AB448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93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C6376-72D7-43B9-A4FF-EC700D178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1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EF1A1-A0E7-4DC3-9999-C7B20185F6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0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ED9E6-29C8-442B-93EA-62CA3BF53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202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" name="Object 73"/>
          <p:cNvGraphicFramePr>
            <a:graphicFrameLocks noChangeAspect="1"/>
          </p:cNvGraphicFramePr>
          <p:nvPr/>
        </p:nvGraphicFramePr>
        <p:xfrm>
          <a:off x="228600" y="3719513"/>
          <a:ext cx="3124200" cy="2782887"/>
        </p:xfrm>
        <a:graphic>
          <a:graphicData uri="http://schemas.openxmlformats.org/presentationml/2006/ole">
            <p:oleObj spid="_x0000_s1105" name="Image" r:id="rId15" imgW="6361905" imgH="5663492" progId="">
              <p:embed/>
            </p:oleObj>
          </a:graphicData>
        </a:graphic>
      </p:graphicFrame>
      <p:pic>
        <p:nvPicPr>
          <p:cNvPr id="1082" name="Picture 58" descr="03_back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609600"/>
            <a:ext cx="2630487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228600" y="5905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5715000" y="62293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gray">
          <a:xfrm>
            <a:off x="609600" y="1905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3817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7697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i="1">
                <a:solidFill>
                  <a:srgbClr val="000066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FF5587C1-200B-475B-8E6A-22A0967491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31788"/>
            <a:ext cx="4648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pic>
        <p:nvPicPr>
          <p:cNvPr id="1083" name="Picture 59" descr="03_ic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66688"/>
            <a:ext cx="749300" cy="92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1844824"/>
            <a:ext cx="7488831" cy="1728192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h-TH" sz="28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การตรวจคัดกรองและดูแลรักษา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ภาวะแทรกซ้อนทางไตในผู้ป่วยเบาหวานและความดันโลหิตสูง</a:t>
            </a:r>
            <a:endParaRPr lang="en-US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gray">
          <a:xfrm>
            <a:off x="3203848" y="4521894"/>
            <a:ext cx="4648200" cy="866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ผศ</a:t>
            </a:r>
            <a:r>
              <a:rPr lang="en-US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นพ</a:t>
            </a:r>
            <a:r>
              <a:rPr lang="en-US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สุร</a:t>
            </a:r>
            <a:r>
              <a:rPr lang="th-TH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ศักดิ์ </a:t>
            </a:r>
            <a:r>
              <a:rPr lang="th-TH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กันต</a:t>
            </a:r>
            <a:r>
              <a:rPr lang="th-TH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ชู</a:t>
            </a:r>
            <a:r>
              <a:rPr lang="th-TH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เวสศิริ</a:t>
            </a:r>
            <a:endParaRPr lang="th-TH" b="1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h-TH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สมาคมโรคไตแห่งประเทศไทย</a:t>
            </a:r>
            <a:endParaRPr lang="en-US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gray">
          <a:xfrm>
            <a:off x="2500313" y="4618038"/>
            <a:ext cx="762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9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452320" y="404664"/>
            <a:ext cx="1296144" cy="1340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การ</a:t>
            </a:r>
            <a:r>
              <a:rPr lang="th-TH" sz="3600" dirty="0"/>
              <a:t>คัดกรองโรคไตเรื้อรัง</a:t>
            </a:r>
            <a:endParaRPr lang="en-US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164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2.2 </a:t>
            </a:r>
            <a:r>
              <a:rPr lang="th-TH" dirty="0" smtClean="0">
                <a:solidFill>
                  <a:srgbClr val="002060"/>
                </a:solidFill>
              </a:rPr>
              <a:t>ตรวจหาโปรตีนรั่วจาก</a:t>
            </a:r>
            <a:r>
              <a:rPr lang="th-TH" dirty="0">
                <a:solidFill>
                  <a:srgbClr val="002060"/>
                </a:solidFill>
              </a:rPr>
              <a:t>ตัวอย่างปัสสาวะถ่ายครั้งเดียว โดยใช้แถบสีจุ่ม (</a:t>
            </a:r>
            <a:r>
              <a:rPr lang="en-CA" dirty="0">
                <a:solidFill>
                  <a:srgbClr val="002060"/>
                </a:solidFill>
              </a:rPr>
              <a:t>Dipstick</a:t>
            </a:r>
            <a:r>
              <a:rPr lang="en-CA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th-TH" sz="2400" b="1" dirty="0" smtClean="0"/>
              <a:t>ถ้า</a:t>
            </a:r>
            <a:r>
              <a:rPr lang="th-TH" sz="2400" b="1" dirty="0"/>
              <a:t>ตรวจพบมีโปรตีนรั่วทางปัสสาวะตั้งแต่ระดับ 1+ขึ้นไป และไม่มีสาเหตุที่สามารถทำให้เกิดผลบวกปลอม ถือได้ว่ามี</a:t>
            </a:r>
            <a:r>
              <a:rPr lang="th-TH" sz="2400" b="1" dirty="0" smtClean="0"/>
              <a:t>ภาวะ </a:t>
            </a:r>
            <a:r>
              <a:rPr lang="en-US" sz="2400" b="1" dirty="0" smtClean="0"/>
              <a:t>proteinuria </a:t>
            </a:r>
            <a:r>
              <a:rPr lang="th-TH" sz="2400" b="1" dirty="0" smtClean="0"/>
              <a:t>ควร</a:t>
            </a:r>
            <a:r>
              <a:rPr lang="th-TH" sz="2400" b="1" dirty="0"/>
              <a:t>ส่งตรวจซ้ำอีก 1-2 ครั้งใน </a:t>
            </a:r>
            <a:r>
              <a:rPr lang="en-US" sz="2400" b="1" dirty="0"/>
              <a:t>3</a:t>
            </a:r>
            <a:r>
              <a:rPr lang="th-TH" sz="2400" b="1" dirty="0" smtClean="0"/>
              <a:t> </a:t>
            </a:r>
            <a:r>
              <a:rPr lang="th-TH" sz="2400" b="1" dirty="0"/>
              <a:t>เดือน หาก</a:t>
            </a:r>
            <a:r>
              <a:rPr lang="th-TH" sz="2400" b="1" dirty="0" smtClean="0"/>
              <a:t>พบ</a:t>
            </a:r>
            <a:r>
              <a:rPr lang="en-US" sz="2400" b="1" dirty="0" smtClean="0"/>
              <a:t>proteinuria </a:t>
            </a:r>
            <a:r>
              <a:rPr lang="en-US" sz="2400" b="1" dirty="0"/>
              <a:t>2 </a:t>
            </a:r>
            <a:r>
              <a:rPr lang="th-TH" sz="2400" b="1" dirty="0"/>
              <a:t>ใน 3 ครั้ง ถือว่ามีภาวะไต</a:t>
            </a:r>
            <a:r>
              <a:rPr lang="th-TH" sz="2400" b="1" dirty="0" smtClean="0"/>
              <a:t>ผิดปกติ</a:t>
            </a:r>
            <a:endParaRPr lang="en-US" sz="24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170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</a:t>
            </a:r>
            <a:r>
              <a:rPr lang="th-TH" dirty="0"/>
              <a:t>คัดกรองโรคไตเรื้อรัง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ข้อแนะนำ</a:t>
            </a:r>
            <a:r>
              <a:rPr lang="th-TH" dirty="0">
                <a:solidFill>
                  <a:srgbClr val="002060"/>
                </a:solidFill>
              </a:rPr>
              <a:t>ในกรณีตรวจไม่พบโปรตีนรั่วทางปัสสาวะด้วยแถบสีจุ่มควรพิจารณาตรวจเพิ่มด้วยวิธีใดวิธีหนึ่ง</a:t>
            </a:r>
            <a:r>
              <a:rPr lang="th-TH" dirty="0" smtClean="0">
                <a:solidFill>
                  <a:srgbClr val="002060"/>
                </a:solidFill>
              </a:rPr>
              <a:t>ดังนี้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th-TH" sz="2400" dirty="0" smtClean="0"/>
              <a:t>ตรวจ </a:t>
            </a:r>
            <a:r>
              <a:rPr lang="en-US" sz="2400" dirty="0"/>
              <a:t>urinary albumin/creatinine ratio(UACR) </a:t>
            </a:r>
            <a:r>
              <a:rPr lang="th-TH" sz="2400" dirty="0"/>
              <a:t>จากการเก็บปัสสาวะตอนเช้า  </a:t>
            </a:r>
            <a:r>
              <a:rPr lang="th-TH" sz="2400" dirty="0" smtClean="0"/>
              <a:t>(</a:t>
            </a:r>
            <a:r>
              <a:rPr lang="en-US" sz="2400" dirty="0"/>
              <a:t>spot morning urine) </a:t>
            </a:r>
            <a:r>
              <a:rPr lang="th-TH" sz="2400" dirty="0"/>
              <a:t>ถ้ามีค่า 30-300 </a:t>
            </a:r>
            <a:r>
              <a:rPr lang="en-US" sz="2400" dirty="0"/>
              <a:t>mg/g </a:t>
            </a:r>
            <a:r>
              <a:rPr lang="th-TH" sz="2400" dirty="0"/>
              <a:t>แสดงว่ามีภาวะ </a:t>
            </a:r>
            <a:r>
              <a:rPr lang="en-US" sz="2400" dirty="0"/>
              <a:t>albuminuria </a:t>
            </a:r>
          </a:p>
          <a:p>
            <a:pPr lvl="1"/>
            <a:r>
              <a:rPr lang="th-TH" sz="2400" dirty="0" smtClean="0"/>
              <a:t>ตรวจ</a:t>
            </a:r>
            <a:r>
              <a:rPr lang="th-TH" sz="2400" dirty="0"/>
              <a:t>ปัสสาวะแบบจุ่มด้วยแถบสีสำหรับ </a:t>
            </a:r>
            <a:r>
              <a:rPr lang="en-US" sz="2400" dirty="0" err="1"/>
              <a:t>Microalbumin</a:t>
            </a:r>
            <a:r>
              <a:rPr lang="en-US" sz="2400" dirty="0"/>
              <a:t> (cut-off level : 20  </a:t>
            </a:r>
            <a:r>
              <a:rPr lang="en-US" sz="2400" dirty="0" smtClean="0"/>
              <a:t>mg/L</a:t>
            </a:r>
            <a:r>
              <a:rPr lang="en-US" sz="2400" dirty="0"/>
              <a:t>) </a:t>
            </a:r>
            <a:r>
              <a:rPr lang="th-TH" sz="2400" dirty="0"/>
              <a:t>ถ้าผล </a:t>
            </a:r>
            <a:r>
              <a:rPr lang="en-US" sz="2400" dirty="0"/>
              <a:t>positive </a:t>
            </a:r>
            <a:r>
              <a:rPr lang="th-TH" sz="2400" dirty="0"/>
              <a:t>แสดงว่ามีภาวะ </a:t>
            </a:r>
            <a:r>
              <a:rPr lang="en-US" sz="2400" dirty="0"/>
              <a:t>albuminuria </a:t>
            </a:r>
            <a:endParaRPr lang="th-TH" sz="2400" dirty="0" smtClean="0"/>
          </a:p>
          <a:p>
            <a:r>
              <a:rPr lang="th-TH" dirty="0" smtClean="0">
                <a:solidFill>
                  <a:srgbClr val="002060"/>
                </a:solidFill>
              </a:rPr>
              <a:t>ถ้า</a:t>
            </a:r>
            <a:r>
              <a:rPr lang="th-TH" dirty="0">
                <a:solidFill>
                  <a:srgbClr val="002060"/>
                </a:solidFill>
              </a:rPr>
              <a:t>ตรวจพบภาวะ</a:t>
            </a:r>
            <a:r>
              <a:rPr lang="en-US" dirty="0">
                <a:solidFill>
                  <a:srgbClr val="002060"/>
                </a:solidFill>
              </a:rPr>
              <a:t>albuminuria </a:t>
            </a:r>
            <a:r>
              <a:rPr lang="th-TH" dirty="0">
                <a:solidFill>
                  <a:srgbClr val="002060"/>
                </a:solidFill>
              </a:rPr>
              <a:t>ควรส่งตรวจซ้ำอีก 1-2 ครั้งใน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th-TH" dirty="0">
                <a:solidFill>
                  <a:srgbClr val="002060"/>
                </a:solidFill>
              </a:rPr>
              <a:t>เดือน หากพบ</a:t>
            </a:r>
            <a:r>
              <a:rPr lang="en-US" dirty="0">
                <a:solidFill>
                  <a:srgbClr val="002060"/>
                </a:solidFill>
              </a:rPr>
              <a:t>albuminuria 2 </a:t>
            </a:r>
            <a:r>
              <a:rPr lang="th-TH" dirty="0">
                <a:solidFill>
                  <a:srgbClr val="002060"/>
                </a:solidFill>
              </a:rPr>
              <a:t>ใน 3 ครั้ง ถือว่ามีภาวะไตผิดปกติ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6594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78847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การดูแลรักษาผู้ป่วยเบาหวาน และ/หรือ ความดันโลหิตสูงที่มีภาวะไตเรื้อรังร่วม</a:t>
            </a:r>
            <a:endParaRPr lang="en-US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เพื่อชะลอ</a:t>
            </a:r>
            <a:r>
              <a:rPr lang="th-TH" sz="24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ความเสื่อมของโรค</a:t>
            </a:r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ไต</a:t>
            </a:r>
          </a:p>
          <a:p>
            <a:pPr lvl="1"/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</a:t>
            </a:r>
            <a:r>
              <a:rPr lang="th-TH" sz="24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ภาวะไตวายระยะ</a:t>
            </a:r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สุดท้าย</a:t>
            </a:r>
          </a:p>
          <a:p>
            <a:pPr lvl="1"/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รักษาผู้ป่วยแบบองค์</a:t>
            </a:r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 โดยเฉพาะ</a:t>
            </a:r>
            <a:r>
              <a:rPr lang="th-TH" sz="24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 ความดันโลหิตสูง และไขมันในเลือดสูง รวมทั้งการควบคุมปัจจัยเสี่ยง</a:t>
            </a:r>
            <a:r>
              <a:rPr lang="th-TH" sz="24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ต่างๆ</a:t>
            </a:r>
          </a:p>
          <a:p>
            <a:pPr lvl="1"/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จัดการตามความเหมาะสมของโรค /ภาวะ</a:t>
            </a:r>
          </a:p>
          <a:p>
            <a:pPr lvl="2">
              <a:buFont typeface="Wingdings" pitchFamily="2" charset="2"/>
              <a:buChar char="ü"/>
            </a:pPr>
            <a:r>
              <a:rPr lang="th-TH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การรักษาโรคเบาหวาน</a:t>
            </a:r>
            <a:endParaRPr lang="en-US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th-TH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การรักษาภาวะความดันโลหิตสูง</a:t>
            </a:r>
            <a:endParaRPr lang="en-US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th-TH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การรักษาภาวะไขมันในเลือดสูง</a:t>
            </a:r>
            <a:endParaRPr lang="en-US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th-TH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การป้องกันและรักษาภาวะแทรกซ้อนอื่นๆ จากโรคไตเรื้อรัง</a:t>
            </a:r>
            <a:endParaRPr lang="en-US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endParaRPr lang="th-TH" sz="2000" b="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th-TH" sz="2400" b="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0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900700" y="197565"/>
            <a:ext cx="8452022" cy="1184275"/>
          </a:xfrm>
        </p:spPr>
        <p:txBody>
          <a:bodyPr/>
          <a:lstStyle/>
          <a:p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ควบคุมความดันโลหิต</a:t>
            </a:r>
            <a:r>
              <a:rPr lang="th-TH" sz="2800" dirty="0" smtClean="0"/>
              <a:t>และ</a:t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ใช้ยายับยั้งรีนินแองจีโอเทนซิน (</a:t>
            </a:r>
            <a:r>
              <a:rPr lang="en-US" sz="2800" dirty="0"/>
              <a:t>RAAS blockage)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ปรับเป้าหมายของระดับความดันโลหิตและชนิดของยาลดความดันโลหิตในผู้ป่วยแต่ละรายโดย</a:t>
            </a:r>
            <a:r>
              <a:rPr lang="th-TH" u="sng" dirty="0">
                <a:solidFill>
                  <a:srgbClr val="002060"/>
                </a:solidFill>
              </a:rPr>
              <a:t>คำนึงถึง อายุ โรคหัวใจและหลอดเลือด ความเสี่ยงต่อการเสื่อมของไต ความทนต่อยา และผลข้างเคียงของการรักษาโดยเฉพาะภาวะความดันโลหิตต่ำ เกลือแร่ผิดปกติ และไตวาย</a:t>
            </a:r>
            <a:r>
              <a:rPr lang="th-TH" u="sng" dirty="0" smtClean="0">
                <a:solidFill>
                  <a:srgbClr val="002060"/>
                </a:solidFill>
              </a:rPr>
              <a:t>เฉียบพลัน</a:t>
            </a:r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>
                <a:solidFill>
                  <a:srgbClr val="002060"/>
                </a:solidFill>
              </a:rPr>
              <a:t>แนะนำปรับเปลี่ยนพฤติกรรมเพื่อลดความดันโลหิตและป้องกันโรคหัวใจและหลอด</a:t>
            </a:r>
            <a:r>
              <a:rPr lang="th-TH" dirty="0" smtClean="0">
                <a:solidFill>
                  <a:srgbClr val="002060"/>
                </a:solidFill>
              </a:rPr>
              <a:t>เลือด</a:t>
            </a:r>
            <a:endParaRPr lang="th-TH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474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900700" y="197565"/>
            <a:ext cx="8452022" cy="1184275"/>
          </a:xfrm>
        </p:spPr>
        <p:txBody>
          <a:bodyPr/>
          <a:lstStyle/>
          <a:p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ควบคุมความดันโลหิต</a:t>
            </a:r>
            <a:r>
              <a:rPr lang="th-TH" sz="2800" dirty="0" smtClean="0"/>
              <a:t>และ</a:t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ใช้ยายับยั้งรีนินแองจีโอเทนซิน (</a:t>
            </a:r>
            <a:r>
              <a:rPr lang="en-US" sz="2800" dirty="0"/>
              <a:t>RAAS blockage)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15085" y="1753367"/>
            <a:ext cx="8395678" cy="4746556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เป้าหมาย</a:t>
            </a:r>
            <a:r>
              <a:rPr lang="th-TH" dirty="0">
                <a:solidFill>
                  <a:srgbClr val="002060"/>
                </a:solidFill>
              </a:rPr>
              <a:t>ของระดับความดันโลหิตที่หวังผลชะลอการเสื่อมของไตในผู้ป่วยโรคไตเรื้อรังที่มีระดับอัลบูมินในปัสสาวะ &lt; 30 มก.ต่อวัน คือ &lt; 140/90 </a:t>
            </a:r>
            <a:r>
              <a:rPr lang="en-CA" dirty="0" smtClean="0">
                <a:solidFill>
                  <a:srgbClr val="002060"/>
                </a:solidFill>
              </a:rPr>
              <a:t>mmHg</a:t>
            </a:r>
            <a:endParaRPr lang="th-TH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เป้าหมาย</a:t>
            </a:r>
            <a:r>
              <a:rPr lang="th-TH" dirty="0">
                <a:solidFill>
                  <a:srgbClr val="002060"/>
                </a:solidFill>
              </a:rPr>
              <a:t>ของระดับความดันโลหิตที่หวังผลชะลอการเสื่อมของไตในผู้ป่วยโรคไตเรื้อรังที่มีระดับอัลบูมินในปัสสาวะ &gt; 30 มก.ต่อวัน คือ &lt; 130/80 </a:t>
            </a:r>
            <a:r>
              <a:rPr lang="en-CA" dirty="0">
                <a:solidFill>
                  <a:srgbClr val="002060"/>
                </a:solidFill>
              </a:rPr>
              <a:t>mmHg </a:t>
            </a:r>
            <a:endParaRPr lang="th-TH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582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900700" y="197565"/>
            <a:ext cx="8452022" cy="1184275"/>
          </a:xfrm>
        </p:spPr>
        <p:txBody>
          <a:bodyPr/>
          <a:lstStyle/>
          <a:p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ควบคุมความดันโลหิต</a:t>
            </a:r>
            <a:r>
              <a:rPr lang="th-TH" sz="2800" dirty="0" smtClean="0"/>
              <a:t>และ</a:t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ใช้ยายับยั้งรีนินแองจีโอเทนซิน (</a:t>
            </a:r>
            <a:r>
              <a:rPr lang="en-US" sz="2800" dirty="0"/>
              <a:t>RAAS blockage)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15085" y="1753367"/>
            <a:ext cx="8395678" cy="4746556"/>
          </a:xfrm>
        </p:spPr>
        <p:txBody>
          <a:bodyPr/>
          <a:lstStyle/>
          <a:p>
            <a:pPr marL="0" indent="0">
              <a:buNone/>
            </a:pPr>
            <a:endParaRPr lang="en-CA" dirty="0">
              <a:solidFill>
                <a:srgbClr val="002060"/>
              </a:solidFill>
            </a:endParaRPr>
          </a:p>
          <a:p>
            <a:r>
              <a:rPr lang="th-TH" b="0" dirty="0">
                <a:solidFill>
                  <a:srgbClr val="002060"/>
                </a:solidFill>
              </a:rPr>
              <a:t>ผู้ป่วยโรคไต</a:t>
            </a:r>
            <a:r>
              <a:rPr lang="th-TH" b="0" dirty="0" smtClean="0">
                <a:solidFill>
                  <a:srgbClr val="002060"/>
                </a:solidFill>
              </a:rPr>
              <a:t>เรื้อรังที่เป็นเบาหวาน</a:t>
            </a:r>
            <a:r>
              <a:rPr lang="th-TH" b="0" dirty="0">
                <a:solidFill>
                  <a:srgbClr val="002060"/>
                </a:solidFill>
              </a:rPr>
              <a:t>ที่มีระดับอัลบูมินใน</a:t>
            </a:r>
            <a:r>
              <a:rPr lang="th-TH" b="0" dirty="0" smtClean="0">
                <a:solidFill>
                  <a:srgbClr val="002060"/>
                </a:solidFill>
              </a:rPr>
              <a:t>ปัสสาวะ</a:t>
            </a:r>
            <a:r>
              <a:rPr lang="en-US" b="0" dirty="0" smtClean="0">
                <a:solidFill>
                  <a:srgbClr val="002060"/>
                </a:solidFill>
              </a:rPr>
              <a:t> </a:t>
            </a:r>
            <a:r>
              <a:rPr lang="th-TH" b="0" dirty="0" smtClean="0">
                <a:solidFill>
                  <a:srgbClr val="002060"/>
                </a:solidFill>
              </a:rPr>
              <a:t> 30</a:t>
            </a:r>
            <a:r>
              <a:rPr lang="en-US" b="0" dirty="0" smtClean="0">
                <a:solidFill>
                  <a:srgbClr val="002060"/>
                </a:solidFill>
              </a:rPr>
              <a:t>-300</a:t>
            </a:r>
            <a:r>
              <a:rPr lang="th-TH" b="0" dirty="0" smtClean="0">
                <a:solidFill>
                  <a:srgbClr val="002060"/>
                </a:solidFill>
              </a:rPr>
              <a:t> มก.</a:t>
            </a:r>
            <a:r>
              <a:rPr lang="th-TH" b="0" dirty="0">
                <a:solidFill>
                  <a:srgbClr val="002060"/>
                </a:solidFill>
              </a:rPr>
              <a:t>ต่อวัน ควร</a:t>
            </a:r>
            <a:r>
              <a:rPr lang="th-TH" b="0" dirty="0" smtClean="0">
                <a:solidFill>
                  <a:srgbClr val="002060"/>
                </a:solidFill>
              </a:rPr>
              <a:t>ได้รับยา </a:t>
            </a:r>
            <a:r>
              <a:rPr lang="en-US" b="0" dirty="0" smtClean="0">
                <a:solidFill>
                  <a:srgbClr val="002060"/>
                </a:solidFill>
              </a:rPr>
              <a:t>ACEI </a:t>
            </a:r>
            <a:r>
              <a:rPr lang="th-TH" b="0" dirty="0" smtClean="0">
                <a:solidFill>
                  <a:srgbClr val="002060"/>
                </a:solidFill>
              </a:rPr>
              <a:t>หรือ </a:t>
            </a:r>
            <a:r>
              <a:rPr lang="en-US" b="0" dirty="0" smtClean="0">
                <a:solidFill>
                  <a:srgbClr val="002060"/>
                </a:solidFill>
              </a:rPr>
              <a:t>ARB </a:t>
            </a:r>
            <a:r>
              <a:rPr lang="th-TH" b="0" dirty="0" smtClean="0">
                <a:solidFill>
                  <a:srgbClr val="002060"/>
                </a:solidFill>
              </a:rPr>
              <a:t>เป็นยาตัวแรก ถ้าไม่มีข้อห้าม</a:t>
            </a:r>
            <a:endParaRPr lang="th-TH" dirty="0" smtClean="0">
              <a:solidFill>
                <a:srgbClr val="002060"/>
              </a:solidFill>
            </a:endParaRP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b="0" dirty="0">
                <a:solidFill>
                  <a:srgbClr val="002060"/>
                </a:solidFill>
              </a:rPr>
              <a:t>ผู้ป่วยโรคไตเรื้อรังทั้ง</a:t>
            </a:r>
            <a:r>
              <a:rPr lang="th-TH" b="0" dirty="0" smtClean="0">
                <a:solidFill>
                  <a:srgbClr val="002060"/>
                </a:solidFill>
              </a:rPr>
              <a:t>ที่เป็นและไม่</a:t>
            </a:r>
            <a:r>
              <a:rPr lang="th-TH" b="0" dirty="0">
                <a:solidFill>
                  <a:srgbClr val="002060"/>
                </a:solidFill>
              </a:rPr>
              <a:t>เป็นเบาหวานที่มีระดับอัลบูมินในปัสสาวะ &gt; </a:t>
            </a:r>
            <a:r>
              <a:rPr lang="th-TH" b="0" dirty="0" smtClean="0">
                <a:solidFill>
                  <a:srgbClr val="002060"/>
                </a:solidFill>
              </a:rPr>
              <a:t>30</a:t>
            </a:r>
            <a:r>
              <a:rPr lang="en-US" b="0" dirty="0" smtClean="0">
                <a:solidFill>
                  <a:srgbClr val="002060"/>
                </a:solidFill>
              </a:rPr>
              <a:t>0</a:t>
            </a:r>
            <a:r>
              <a:rPr lang="th-TH" b="0" dirty="0" smtClean="0">
                <a:solidFill>
                  <a:srgbClr val="002060"/>
                </a:solidFill>
              </a:rPr>
              <a:t> </a:t>
            </a:r>
            <a:r>
              <a:rPr lang="th-TH" b="0" dirty="0">
                <a:solidFill>
                  <a:srgbClr val="002060"/>
                </a:solidFill>
              </a:rPr>
              <a:t>มก.ต่อวัน ควรได้รับยา </a:t>
            </a:r>
            <a:r>
              <a:rPr lang="en-CA" b="0" dirty="0">
                <a:solidFill>
                  <a:srgbClr val="002060"/>
                </a:solidFill>
              </a:rPr>
              <a:t>ACEI </a:t>
            </a:r>
            <a:r>
              <a:rPr lang="th-TH" b="0" dirty="0">
                <a:solidFill>
                  <a:srgbClr val="002060"/>
                </a:solidFill>
              </a:rPr>
              <a:t>หรือ </a:t>
            </a:r>
            <a:r>
              <a:rPr lang="en-CA" b="0" dirty="0">
                <a:solidFill>
                  <a:srgbClr val="002060"/>
                </a:solidFill>
              </a:rPr>
              <a:t>ARB </a:t>
            </a:r>
            <a:r>
              <a:rPr lang="th-TH" b="0" dirty="0">
                <a:solidFill>
                  <a:srgbClr val="002060"/>
                </a:solidFill>
              </a:rPr>
              <a:t>เป็นยาตัวแรก ถ้าไม่มีข้อ</a:t>
            </a:r>
            <a:r>
              <a:rPr lang="th-TH" b="0" dirty="0" smtClean="0">
                <a:solidFill>
                  <a:srgbClr val="002060"/>
                </a:solidFill>
              </a:rPr>
              <a:t>ห้าม</a:t>
            </a:r>
          </a:p>
        </p:txBody>
      </p:sp>
    </p:spTree>
    <p:extLst>
      <p:ext uri="{BB962C8B-B14F-4D97-AF65-F5344CB8AC3E}">
        <p14:creationId xmlns="" xmlns:p14="http://schemas.microsoft.com/office/powerpoint/2010/main" val="55019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900700" y="197565"/>
            <a:ext cx="8452022" cy="1184275"/>
          </a:xfrm>
        </p:spPr>
        <p:txBody>
          <a:bodyPr/>
          <a:lstStyle/>
          <a:p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ควบคุมความดันโลหิต</a:t>
            </a:r>
            <a:r>
              <a:rPr lang="th-TH" sz="2800" dirty="0" smtClean="0"/>
              <a:t>และ</a:t>
            </a:r>
            <a:br>
              <a:rPr lang="th-TH" sz="2800" dirty="0" smtClean="0"/>
            </a:br>
            <a:r>
              <a:rPr lang="th-TH" sz="2800" dirty="0" smtClean="0"/>
              <a:t>การ</a:t>
            </a:r>
            <a:r>
              <a:rPr lang="th-TH" sz="2800" dirty="0"/>
              <a:t>ใช้ยายับยั้งรีนินแองจีโอเทนซิน (</a:t>
            </a:r>
            <a:r>
              <a:rPr lang="en-US" sz="2800" dirty="0"/>
              <a:t>RAAS blockage)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15084" y="1455193"/>
            <a:ext cx="8395678" cy="4746556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ควรใช้ยา</a:t>
            </a:r>
            <a:r>
              <a:rPr lang="en-US" dirty="0" smtClean="0">
                <a:solidFill>
                  <a:srgbClr val="002060"/>
                </a:solidFill>
              </a:rPr>
              <a:t> ACEI</a:t>
            </a:r>
            <a:r>
              <a:rPr lang="th-TH" dirty="0" smtClean="0">
                <a:solidFill>
                  <a:srgbClr val="002060"/>
                </a:solidFill>
              </a:rPr>
              <a:t> หรือ </a:t>
            </a:r>
            <a:r>
              <a:rPr lang="en-US" dirty="0" smtClean="0">
                <a:solidFill>
                  <a:srgbClr val="002060"/>
                </a:solidFill>
              </a:rPr>
              <a:t>ARB</a:t>
            </a:r>
            <a:r>
              <a:rPr lang="th-TH" dirty="0" smtClean="0">
                <a:solidFill>
                  <a:srgbClr val="002060"/>
                </a:solidFill>
              </a:rPr>
              <a:t> ในขนาดปานกลางหรือสูงตามที่มีการศึกษาวิจัยผลดีของยาในผู้ป่วยโรคไตเรื้อรัง</a:t>
            </a:r>
          </a:p>
          <a:p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>
                <a:solidFill>
                  <a:srgbClr val="002060"/>
                </a:solidFill>
              </a:rPr>
              <a:t>ไม่แนะนำให้ใช้ยาร่วมกันระหว่าง  </a:t>
            </a:r>
            <a:r>
              <a:rPr lang="en-CA" dirty="0">
                <a:solidFill>
                  <a:srgbClr val="002060"/>
                </a:solidFill>
              </a:rPr>
              <a:t>ACEI </a:t>
            </a:r>
            <a:r>
              <a:rPr lang="th-TH" dirty="0">
                <a:solidFill>
                  <a:srgbClr val="002060"/>
                </a:solidFill>
              </a:rPr>
              <a:t>และ </a:t>
            </a:r>
            <a:r>
              <a:rPr lang="en-CA" dirty="0">
                <a:solidFill>
                  <a:srgbClr val="002060"/>
                </a:solidFill>
              </a:rPr>
              <a:t>ARB </a:t>
            </a:r>
            <a:r>
              <a:rPr lang="th-TH" dirty="0">
                <a:solidFill>
                  <a:srgbClr val="002060"/>
                </a:solidFill>
              </a:rPr>
              <a:t>เพื่อชะลอการเสื่อมของไต </a:t>
            </a:r>
            <a:endParaRPr lang="th-TH" dirty="0" smtClean="0">
              <a:solidFill>
                <a:srgbClr val="002060"/>
              </a:solidFill>
            </a:endParaRPr>
          </a:p>
          <a:p>
            <a:endParaRPr lang="en-CA" dirty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ควรได้รับการติดตามระดับ </a:t>
            </a:r>
            <a:r>
              <a:rPr lang="en-US" dirty="0" smtClean="0">
                <a:solidFill>
                  <a:srgbClr val="002060"/>
                </a:solidFill>
              </a:rPr>
              <a:t>Cr </a:t>
            </a:r>
            <a:r>
              <a:rPr lang="th-TH" dirty="0" smtClean="0">
                <a:solidFill>
                  <a:srgbClr val="002060"/>
                </a:solidFill>
              </a:rPr>
              <a:t>และ</a:t>
            </a:r>
            <a:r>
              <a:rPr lang="en-US" dirty="0" smtClean="0">
                <a:solidFill>
                  <a:srgbClr val="002060"/>
                </a:solidFill>
              </a:rPr>
              <a:t> K </a:t>
            </a:r>
            <a:r>
              <a:rPr lang="th-TH" dirty="0" smtClean="0">
                <a:solidFill>
                  <a:srgbClr val="002060"/>
                </a:solidFill>
              </a:rPr>
              <a:t>และยังคงใช้ยาต่อไปได้ในกรณีที่มีการเพิ่มขึ้นของ </a:t>
            </a:r>
            <a:r>
              <a:rPr lang="en-US" dirty="0" smtClean="0">
                <a:solidFill>
                  <a:srgbClr val="002060"/>
                </a:solidFill>
              </a:rPr>
              <a:t>serum Cr </a:t>
            </a:r>
            <a:r>
              <a:rPr lang="th-TH" dirty="0" smtClean="0">
                <a:solidFill>
                  <a:srgbClr val="002060"/>
                </a:solidFill>
              </a:rPr>
              <a:t>ไม่เกิน </a:t>
            </a:r>
            <a:r>
              <a:rPr lang="en-US" dirty="0" smtClean="0">
                <a:solidFill>
                  <a:srgbClr val="002060"/>
                </a:solidFill>
              </a:rPr>
              <a:t>30% </a:t>
            </a:r>
            <a:r>
              <a:rPr lang="th-TH" dirty="0" smtClean="0">
                <a:solidFill>
                  <a:srgbClr val="002060"/>
                </a:solidFill>
              </a:rPr>
              <a:t>ในระยะเวลา </a:t>
            </a:r>
            <a:r>
              <a:rPr lang="en-US" dirty="0" smtClean="0">
                <a:solidFill>
                  <a:srgbClr val="002060"/>
                </a:solidFill>
              </a:rPr>
              <a:t>4 </a:t>
            </a:r>
            <a:r>
              <a:rPr lang="th-TH" dirty="0" smtClean="0">
                <a:solidFill>
                  <a:srgbClr val="002060"/>
                </a:solidFill>
              </a:rPr>
              <a:t>เดือน หรือ </a:t>
            </a:r>
            <a:r>
              <a:rPr lang="en-US" dirty="0" smtClean="0">
                <a:solidFill>
                  <a:srgbClr val="002060"/>
                </a:solidFill>
              </a:rPr>
              <a:t>serum K </a:t>
            </a:r>
            <a:r>
              <a:rPr lang="th-TH" dirty="0" smtClean="0">
                <a:solidFill>
                  <a:srgbClr val="002060"/>
                </a:solidFill>
              </a:rPr>
              <a:t>น้อยกว่า </a:t>
            </a:r>
            <a:r>
              <a:rPr lang="en-US" dirty="0" smtClean="0">
                <a:solidFill>
                  <a:srgbClr val="002060"/>
                </a:solidFill>
              </a:rPr>
              <a:t>5.5 </a:t>
            </a:r>
            <a:r>
              <a:rPr lang="th-TH" dirty="0" smtClean="0">
                <a:solidFill>
                  <a:srgbClr val="002060"/>
                </a:solidFill>
              </a:rPr>
              <a:t>มิลลิโมล/ลิตร </a:t>
            </a:r>
          </a:p>
          <a:p>
            <a:endParaRPr lang="en-US" sz="24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2400" b="0" dirty="0" smtClean="0">
                <a:solidFill>
                  <a:srgbClr val="002060"/>
                </a:solidFill>
              </a:rPr>
              <a:t>    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b="0" dirty="0" smtClean="0">
              <a:solidFill>
                <a:srgbClr val="002060"/>
              </a:solidFill>
            </a:endParaRPr>
          </a:p>
          <a:p>
            <a:endParaRPr lang="en-US" sz="2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474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th-TH" sz="3600" dirty="0" smtClean="0"/>
              <a:t>โภชนบำบัด</a:t>
            </a:r>
            <a:endParaRPr lang="en-US" sz="36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0" y="1703671"/>
            <a:ext cx="9144000" cy="4746556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ผู้ป่วยโรคไตเรื้อรังควรรับประทานอาหารโปรตีน </a:t>
            </a:r>
            <a:r>
              <a:rPr lang="th-TH" sz="3200" dirty="0" smtClean="0">
                <a:solidFill>
                  <a:srgbClr val="002060"/>
                </a:solidFill>
              </a:rPr>
              <a:t>ดังนี้</a:t>
            </a:r>
          </a:p>
          <a:p>
            <a:pPr lvl="1"/>
            <a:r>
              <a:rPr lang="th-TH" b="1" dirty="0" smtClean="0">
                <a:solidFill>
                  <a:srgbClr val="002060"/>
                </a:solidFill>
              </a:rPr>
              <a:t>ผู้ป่วยที่</a:t>
            </a:r>
            <a:r>
              <a:rPr lang="th-TH" b="1" dirty="0">
                <a:solidFill>
                  <a:srgbClr val="002060"/>
                </a:solidFill>
              </a:rPr>
              <a:t>มี</a:t>
            </a:r>
            <a:r>
              <a:rPr lang="en-US" b="1" dirty="0" err="1" smtClean="0">
                <a:solidFill>
                  <a:srgbClr val="002060"/>
                </a:solidFill>
              </a:rPr>
              <a:t>eGFR</a:t>
            </a:r>
            <a:r>
              <a:rPr lang="en-US" b="1" dirty="0" smtClean="0">
                <a:solidFill>
                  <a:srgbClr val="002060"/>
                </a:solidFill>
              </a:rPr>
              <a:t> &lt; 30 </a:t>
            </a:r>
            <a:r>
              <a:rPr lang="th-TH" b="1" dirty="0" smtClean="0">
                <a:solidFill>
                  <a:srgbClr val="002060"/>
                </a:solidFill>
              </a:rPr>
              <a:t>มล.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th-TH" b="1" dirty="0" smtClean="0">
                <a:solidFill>
                  <a:srgbClr val="002060"/>
                </a:solidFill>
              </a:rPr>
              <a:t>นาที</a:t>
            </a:r>
            <a:r>
              <a:rPr lang="en-US" b="1" dirty="0" smtClean="0">
                <a:solidFill>
                  <a:srgbClr val="002060"/>
                </a:solidFill>
              </a:rPr>
              <a:t>/1.73 </a:t>
            </a:r>
            <a:r>
              <a:rPr lang="th-TH" b="1" dirty="0" smtClean="0">
                <a:solidFill>
                  <a:srgbClr val="002060"/>
                </a:solidFill>
              </a:rPr>
              <a:t>ตร.ม. </a:t>
            </a:r>
            <a:r>
              <a:rPr lang="th-TH" b="1" dirty="0">
                <a:solidFill>
                  <a:srgbClr val="002060"/>
                </a:solidFill>
              </a:rPr>
              <a:t>ควรรับประทานอาหารโปรตีน</a:t>
            </a:r>
            <a:r>
              <a:rPr lang="en-US" b="1" dirty="0" smtClean="0">
                <a:solidFill>
                  <a:srgbClr val="002060"/>
                </a:solidFill>
              </a:rPr>
              <a:t> 0.8 </a:t>
            </a:r>
            <a:r>
              <a:rPr lang="th-TH" b="1" dirty="0" smtClean="0">
                <a:solidFill>
                  <a:srgbClr val="002060"/>
                </a:solidFill>
              </a:rPr>
              <a:t>กรัม/กก. /วัน</a:t>
            </a:r>
          </a:p>
          <a:p>
            <a:pPr lvl="1">
              <a:buNone/>
            </a:pPr>
            <a:endParaRPr lang="th-TH" b="1" dirty="0" smtClean="0">
              <a:solidFill>
                <a:srgbClr val="002060"/>
              </a:solidFill>
            </a:endParaRPr>
          </a:p>
          <a:p>
            <a:pPr lvl="1"/>
            <a:r>
              <a:rPr lang="th-TH" b="1" dirty="0">
                <a:solidFill>
                  <a:srgbClr val="002060"/>
                </a:solidFill>
              </a:rPr>
              <a:t>ควรได้รับโปรตีน</a:t>
            </a:r>
            <a:r>
              <a:rPr lang="th-TH" b="1" dirty="0" smtClean="0">
                <a:solidFill>
                  <a:srgbClr val="002060"/>
                </a:solidFill>
              </a:rPr>
              <a:t>จากเนื้อสัตว์ ไข่ขาว อย่างน้อยร้อยละ </a:t>
            </a:r>
            <a:r>
              <a:rPr lang="en-US" b="1" dirty="0" smtClean="0">
                <a:solidFill>
                  <a:srgbClr val="002060"/>
                </a:solidFill>
              </a:rPr>
              <a:t>60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47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การส่งต่อ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944785"/>
            <a:ext cx="8496944" cy="4788471"/>
          </a:xfrm>
        </p:spPr>
        <p:txBody>
          <a:bodyPr/>
          <a:lstStyle/>
          <a:p>
            <a:pPr marL="265112" lvl="1" indent="0">
              <a:lnSpc>
                <a:spcPct val="150000"/>
              </a:lnSpc>
              <a:buNone/>
            </a:pP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โรคไตเรื้อรังระยะที่ 1 ถึง 2 และระยะ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3a (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ที่มีค่าการทำงานของไตคงที่ไม่น้อยกว่า 6-12 เดือน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50862" lvl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ระยะนี้สามารถให้การดูแลรักษาในคลินิกเบาหวาน หรือคลินิกความดันโลหิตสูง</a:t>
            </a: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  ในรพ.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สต./ </a:t>
            </a:r>
            <a:r>
              <a:rPr lang="en-US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PCU </a:t>
            </a:r>
            <a:endParaRPr lang="th-TH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50862" lvl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ส่งต่อไปยัง รพ.ชุมชน </a:t>
            </a: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กรณีมี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</a:t>
            </a: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บ่งชี้</a:t>
            </a:r>
          </a:p>
          <a:p>
            <a:pPr marL="265112" lvl="1" indent="0">
              <a:lnSpc>
                <a:spcPct val="150000"/>
              </a:lnSpc>
              <a:buNone/>
            </a:pP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โรคไตเรื้อรังระยะที่ 3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รวมระยะ 3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ที่มีค่าการทำงานของไตไม่คงที่หรือลดลงต่อเนื่อง และระยะ 3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en-US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0225" indent="-176213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ดูแลรักษาในคลินิกเบาหวาน หรือคลินิกความดันโลหิตสูงในสถานพยาบาลระดับ รพ.ชุมชน </a:t>
            </a:r>
            <a:endParaRPr lang="en-US" sz="24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2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การส่งต่อ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853475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ผู้ป่วยโรคไตเรื้อรังระยะที่ 4 และ 5 </a:t>
            </a:r>
            <a:endParaRPr lang="en-US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ได้รับการส่งต่อเพื่อพบ</a:t>
            </a:r>
            <a:r>
              <a:rPr lang="th-TH" sz="2400" b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อายุร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แพทย์โรคไต หรือแพทย์ผู้เชี่ยวชาญด้านโรคไต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ข้อมูลเกี่ยวกับการบำบัดทดแทนไต  ยกเว้น ในผู้ป่วยโรคไตเรื้อรังที่มีโรคอื่นๆ ที่ไม่สามารถรักษาได้ หรืออยู่ในระยะสุดท้ายของโรคร่วมที่เป็นอยู่ หรือมีค่าการทำงานของไตคงที่เป็นระยะเวลาไม่น้อยกว่า 6-12 เดือน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</a:t>
            </a:r>
            <a:r>
              <a:rPr lang="th-TH" sz="24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ให้คำปรึกษาร่วมกันถึงแผนการรักษาระหว่างผู้ให้บริการและ</a:t>
            </a:r>
            <a:r>
              <a:rPr lang="th-TH" sz="24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</a:t>
            </a:r>
            <a:endParaRPr lang="en-US" sz="24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1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 สาระสำคัญ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356423"/>
          </a:xfrm>
        </p:spPr>
        <p:txBody>
          <a:bodyPr/>
          <a:lstStyle/>
          <a:p>
            <a:r>
              <a:rPr lang="th-TH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</a:t>
            </a:r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จำกัดความของโรคไตเรื้อรัง</a:t>
            </a: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</a:p>
          <a:p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การแบ่งระยะของโรคไตเรื้อรัง</a:t>
            </a: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ค่าการทำงานของไต</a:t>
            </a: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(glomerular </a:t>
            </a:r>
            <a:r>
              <a:rPr lang="en-US" b="0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fltration</a:t>
            </a: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rate; </a:t>
            </a:r>
            <a:r>
              <a:rPr lang="en-US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GFR) </a:t>
            </a:r>
            <a:endParaRPr lang="en-US" b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การตรวจคัดกรองภาวะไตเรื้อรังจากการตรวจค่าการทำงานของไต </a:t>
            </a:r>
            <a:endParaRPr lang="en-US" b="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</a:t>
            </a:r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จคัดกรองภาวะไตเรื้อรังจากการตรวจหา</a:t>
            </a:r>
            <a:r>
              <a:rPr lang="th-TH" b="0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อัลบู</a:t>
            </a:r>
            <a:r>
              <a:rPr lang="th-TH" b="0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หรือ</a:t>
            </a:r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โปรตีนในปัสสาวะ </a:t>
            </a: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3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590800" y="4724400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th-TH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pic>
        <p:nvPicPr>
          <p:cNvPr id="4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452320" y="476672"/>
            <a:ext cx="1296144" cy="1340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70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 สาระสำคัญ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356423"/>
          </a:xfrm>
        </p:spPr>
        <p:txBody>
          <a:bodyPr/>
          <a:lstStyle/>
          <a:p>
            <a:r>
              <a:rPr lang="th-TH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การประเมินผู้ป่วยโรคไตเรื้อรัง</a:t>
            </a:r>
            <a:r>
              <a:rPr lang="en-US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r>
              <a:rPr lang="th-TH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การดูแลรักษาผู้ป่วยเบาหวาน และ/หรือความดันโลหิตสูงที่มีภาวะไตเรื้อรังร่วม</a:t>
            </a:r>
            <a:r>
              <a:rPr lang="en-US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</a:t>
            </a:r>
          </a:p>
          <a:p>
            <a:r>
              <a:rPr lang="th-TH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การส่งต่อผู้ป่วยเบาหวาน และ/หรือความดันโลหิตสูงที่มีภาวะไตเรื้อรังร่วม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1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72447"/>
          </a:xfrm>
        </p:spPr>
        <p:txBody>
          <a:bodyPr/>
          <a:lstStyle/>
          <a:p>
            <a:r>
              <a:rPr lang="th-TH" sz="2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คำแนะนำการตรวจคัดกรองและดูแลรักษาภาวะแทรกซ้อนทางไตในผู้ป่วยเบาหวานและความดันโลหิต มีวัตถุประสงค์ </a:t>
            </a:r>
          </a:p>
          <a:p>
            <a:pPr lvl="1"/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เป็นเครื่องมือส่งเสริมคุณภาพการบริการผู้ป่วย มีการปรับเปลี่ยนบริบทต่างๆ ให้เหมาะสมกับทรัพยากรด้าน</a:t>
            </a:r>
          </a:p>
          <a:p>
            <a:pPr lvl="1"/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มุ่งหวังเพื่อการส่งเสริมและพัฒนาระบบการดูแลผู้ป่วยมีประสิทธิภาพยิ่งขึ้น            </a:t>
            </a:r>
          </a:p>
          <a:p>
            <a:pPr marL="457200" lvl="1" indent="0">
              <a:buNone/>
            </a:pPr>
            <a:endParaRPr lang="th-TH" sz="24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คำแนะนำ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ต่างๆ ในเอกสารฉบับนี้</a:t>
            </a:r>
            <a:r>
              <a:rPr lang="th-TH" sz="24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ไม่ใช่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ข้อบังคับของการปฏิบัติ ผู้ใช้สามารถปฏิบัติแตกต่างจากข้อแนะนำนี้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 ตามสถานการณ์ที่เหมาะสม หรือ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มีข้อจำกัดของสถานบริการและทรัพยากร 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683568" y="4221088"/>
            <a:ext cx="8064896" cy="136815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1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คำจำกัดความ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7244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ข้อบ่งชี้ความผิดปกติของไตติดต่อกัน</a:t>
            </a:r>
            <a:r>
              <a:rPr lang="th-TH" sz="2400" u="sng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เกิน </a:t>
            </a:r>
            <a:r>
              <a:rPr lang="en-US" sz="2400" u="sng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u="sng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ได้จาก</a:t>
            </a:r>
          </a:p>
          <a:p>
            <a:pPr lvl="1">
              <a:lnSpc>
                <a:spcPct val="150000"/>
              </a:lnSpc>
            </a:pPr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อัตรากรองของไต (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estimated glomerular filtration rate,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&lt; 60 ml/min/1.73 m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aseline="300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อัลบู</a:t>
            </a:r>
            <a:r>
              <a:rPr lang="th-TH" sz="2400" dirty="0" err="1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ในปัสสาวะ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(albuminuria) </a:t>
            </a:r>
            <a:endParaRPr lang="th-TH" sz="24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เม็ด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เลือดแดงในปัสสาวะ (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hematuria)</a:t>
            </a:r>
            <a:endParaRPr lang="th-TH" sz="24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ผิดปกติของเกลือแร่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(electrolyte) 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ที่เกิดจากท่อไตผิดปกติ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th-TH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7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ระยะโรค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756930"/>
              </p:ext>
            </p:extLst>
          </p:nvPr>
        </p:nvGraphicFramePr>
        <p:xfrm>
          <a:off x="611560" y="1483482"/>
          <a:ext cx="8136903" cy="36376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56184"/>
                <a:gridCol w="2808312"/>
                <a:gridCol w="3672407"/>
              </a:tblGrid>
              <a:tr h="110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ระยะของโรคไตเรื้อรัง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eGFR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มล.</a:t>
                      </a: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นาที</a:t>
                      </a: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/1.73</a:t>
                      </a:r>
                      <a:r>
                        <a:rPr lang="th-TH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ตารางเมตร</a:t>
                      </a: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คำนิยาม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21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ระยะที่ 1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90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ปกติ หรือสูง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21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ระยะที่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60-89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ลดลงเล็กน้อย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21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ระยะที่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3a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45-59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ลดลงเล็กน้อย ถึงปานกลาง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21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ระยะที่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3b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30-44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ลดลงปานกลาง ถึงมาก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21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ระยะที่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15-29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ลดลงมาก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21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ระยะที่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&lt; 15</a:t>
                      </a:r>
                      <a:endParaRPr lang="en-US" sz="24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ไตวายระยะสุดท้าย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8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คำจำกัดความ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7244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th-TH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ข้อบ่งชี้ความผิดปกติของไต ได้จาก</a:t>
            </a:r>
          </a:p>
          <a:p>
            <a:pPr lvl="1">
              <a:lnSpc>
                <a:spcPct val="150000"/>
              </a:lnSpc>
            </a:pPr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อัตรากรองของไต (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estimated glomerular filtration rate,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&lt; 60 ml/min/1.73 m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อัลบู</a:t>
            </a:r>
            <a:r>
              <a:rPr lang="th-TH" sz="24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ในปัสสาวะ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(albuminuria) </a:t>
            </a:r>
            <a:endParaRPr lang="th-TH" sz="24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เม็ด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เลือดแดงในปัสสาวะ (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hematuria)</a:t>
            </a:r>
            <a:endParaRPr lang="th-TH" sz="24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ผิดปกติของเกลือแร่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(electrolyte) </a:t>
            </a:r>
            <a:r>
              <a:rPr lang="th-TH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ที่เกิดจากท่อไตผิดปกติ</a:t>
            </a:r>
            <a:endParaRPr lang="en-US" sz="2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th-TH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2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การคัดกรอง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78847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การตรวจคัดกรองภาวะไตเรื้อรังจากการตรวจค่าการทำงานของไต </a:t>
            </a:r>
            <a:r>
              <a:rPr lang="th-TH" sz="22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ด้วยการ</a:t>
            </a: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ตรวจประเมินค่า </a:t>
            </a:r>
            <a:r>
              <a:rPr lang="en-US" sz="2200" u="sng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อย่างน้อยปีละ 1 ครั้ง ด้วยการ</a:t>
            </a:r>
            <a:r>
              <a:rPr lang="th-TH" sz="22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</a:t>
            </a:r>
            <a:r>
              <a:rPr lang="th-TH" sz="2200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th-TH" sz="2200" u="sng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ครีอะ</a:t>
            </a:r>
            <a:r>
              <a:rPr lang="th-TH" sz="22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</a:t>
            </a:r>
            <a:r>
              <a:rPr lang="th-TH" sz="2200" u="sng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นิน</a:t>
            </a:r>
            <a:r>
              <a:rPr lang="th-TH" sz="22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ในเลือด</a:t>
            </a: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และคำนวณด้วยสมการ </a:t>
            </a:r>
            <a:r>
              <a:rPr lang="en-US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“CKD-EPI (Chronic Kidney Disease Epidemiology Collaboration) </a:t>
            </a:r>
            <a:r>
              <a:rPr lang="en-US" sz="2200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equation</a:t>
            </a:r>
          </a:p>
          <a:p>
            <a:pPr lvl="0">
              <a:lnSpc>
                <a:spcPct val="150000"/>
              </a:lnSpc>
            </a:pPr>
            <a:endParaRPr lang="en-US" sz="800" b="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การตรวจคัดกรองภาวะไตเรื้อรังจากการตรวจหา</a:t>
            </a:r>
            <a:r>
              <a:rPr lang="th-TH" sz="2200" b="0" dirty="0" err="1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อัลบูมินหรือโปร</a:t>
            </a: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ตีนในปัสสาวะ </a:t>
            </a:r>
            <a:endParaRPr lang="en-US" sz="22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200" b="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การตรวจคัดกรองภาวะไตเรื้อรังจากการตรวจทางห้องปฏิบัติการอื่นๆ  </a:t>
            </a:r>
            <a:endParaRPr lang="en-US" sz="22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</a:pPr>
            <a:endParaRPr lang="en-US" sz="2200" b="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th-TH" sz="2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45410" name="Picture 2" descr="http://www.nephrothai.org/nephrothai_boffice/images_upload/news/422/icon/news-000042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7" r="7286" b="13439"/>
          <a:stretch/>
        </p:blipFill>
        <p:spPr bwMode="auto">
          <a:xfrm>
            <a:off x="7563148" y="5589240"/>
            <a:ext cx="1064657" cy="1100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394796" y="6380146"/>
            <a:ext cx="3168352" cy="287081"/>
          </a:xfrm>
          <a:solidFill>
            <a:schemeClr val="bg1"/>
          </a:solidFill>
        </p:spPr>
        <p:txBody>
          <a:bodyPr/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ประชุมพัฒนาแนวทางคัดกรอง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_24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มีค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58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2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การ</a:t>
            </a:r>
            <a:r>
              <a:rPr lang="th-TH" sz="3600" dirty="0"/>
              <a:t>คัดกรองโรคไตเรื้อรัง</a:t>
            </a:r>
            <a:endParaRPr lang="en-US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5146" y="1524767"/>
            <a:ext cx="8395678" cy="4746556"/>
          </a:xfrm>
        </p:spPr>
        <p:txBody>
          <a:bodyPr/>
          <a:lstStyle/>
          <a:p>
            <a:pPr marL="0" indent="0">
              <a:buNone/>
            </a:pPr>
            <a:r>
              <a:rPr lang="th-TH" sz="2000" dirty="0" smtClean="0"/>
              <a:t>สูตร</a:t>
            </a:r>
            <a:r>
              <a:rPr lang="th-TH" sz="2000" dirty="0"/>
              <a:t>คำนวณ</a:t>
            </a:r>
            <a:r>
              <a:rPr lang="th-TH" sz="2000" dirty="0" smtClean="0"/>
              <a:t> </a:t>
            </a:r>
            <a:r>
              <a:rPr lang="en-CA" sz="2000" dirty="0"/>
              <a:t>CKD-EPI Equation (Chronic Kidney Disease    Epidemiology </a:t>
            </a:r>
            <a:r>
              <a:rPr lang="en-CA" sz="2000" dirty="0" smtClean="0"/>
              <a:t>Collaboration</a:t>
            </a:r>
            <a:r>
              <a:rPr lang="th-TH" sz="2000" dirty="0"/>
              <a:t>)</a:t>
            </a:r>
            <a:endParaRPr lang="en-CA" sz="2000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1432590"/>
              </p:ext>
            </p:extLst>
          </p:nvPr>
        </p:nvGraphicFramePr>
        <p:xfrm>
          <a:off x="347871" y="2647082"/>
          <a:ext cx="8030816" cy="325676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79127"/>
                <a:gridCol w="2358256"/>
                <a:gridCol w="4493433"/>
              </a:tblGrid>
              <a:tr h="1055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เพศ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Serum Creatinine </a:t>
                      </a:r>
                      <a:endParaRPr lang="th-TH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mg/</a:t>
                      </a:r>
                      <a:r>
                        <a:rPr lang="en-US" sz="1600" dirty="0" err="1">
                          <a:effectLst/>
                        </a:rPr>
                        <a:t>dL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Equations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5040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หญิง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 0.7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GFR = 144 x (SCr/0.7) </a:t>
                      </a:r>
                      <a:r>
                        <a:rPr lang="en-US" sz="1600" baseline="30000">
                          <a:effectLst/>
                        </a:rPr>
                        <a:t>-0.329</a:t>
                      </a:r>
                      <a:r>
                        <a:rPr lang="en-US" sz="1600">
                          <a:effectLst/>
                        </a:rPr>
                        <a:t> x (0.993)</a:t>
                      </a:r>
                      <a:r>
                        <a:rPr lang="en-US" sz="1600" baseline="30000">
                          <a:effectLst/>
                        </a:rPr>
                        <a:t>Age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5504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&gt; 0.7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GFR = 144 x (SCr/0.7) </a:t>
                      </a:r>
                      <a:r>
                        <a:rPr lang="en-US" sz="1600" baseline="30000">
                          <a:effectLst/>
                        </a:rPr>
                        <a:t>-1.209</a:t>
                      </a:r>
                      <a:r>
                        <a:rPr lang="en-US" sz="1600">
                          <a:effectLst/>
                        </a:rPr>
                        <a:t> x (0.993)</a:t>
                      </a:r>
                      <a:r>
                        <a:rPr lang="en-US" sz="1600" baseline="30000">
                          <a:effectLst/>
                        </a:rPr>
                        <a:t>Age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55040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ชาย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 0.9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GFR = 141 x (SCr/0.9) </a:t>
                      </a:r>
                      <a:r>
                        <a:rPr lang="en-US" sz="1600" baseline="30000">
                          <a:effectLst/>
                        </a:rPr>
                        <a:t>-0.411</a:t>
                      </a:r>
                      <a:r>
                        <a:rPr lang="en-US" sz="1600">
                          <a:effectLst/>
                        </a:rPr>
                        <a:t> x (0.993)</a:t>
                      </a:r>
                      <a:r>
                        <a:rPr lang="en-US" sz="1600" baseline="30000">
                          <a:effectLst/>
                        </a:rPr>
                        <a:t>Age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  <a:tr h="55040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&gt; 0.9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GFR = 141 x (</a:t>
                      </a:r>
                      <a:r>
                        <a:rPr lang="en-US" sz="1600" dirty="0" err="1">
                          <a:effectLst/>
                        </a:rPr>
                        <a:t>SCr</a:t>
                      </a:r>
                      <a:r>
                        <a:rPr lang="en-US" sz="1600" dirty="0">
                          <a:effectLst/>
                        </a:rPr>
                        <a:t>/0.9) </a:t>
                      </a:r>
                      <a:r>
                        <a:rPr lang="en-US" sz="1600" baseline="30000" dirty="0">
                          <a:effectLst/>
                        </a:rPr>
                        <a:t>-1.209</a:t>
                      </a:r>
                      <a:r>
                        <a:rPr lang="en-US" sz="1600" dirty="0">
                          <a:effectLst/>
                        </a:rPr>
                        <a:t> x (0.993)</a:t>
                      </a:r>
                      <a:r>
                        <a:rPr lang="en-US" sz="1600" baseline="30000" dirty="0">
                          <a:effectLst/>
                        </a:rPr>
                        <a:t>Age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2104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8TGp_well-being_light">
  <a:themeElements>
    <a:clrScheme name="sample 3">
      <a:dk1>
        <a:srgbClr val="4D4D4D"/>
      </a:dk1>
      <a:lt1>
        <a:srgbClr val="FFFFFF"/>
      </a:lt1>
      <a:dk2>
        <a:srgbClr val="47C3B7"/>
      </a:dk2>
      <a:lt2>
        <a:srgbClr val="DDDDDD"/>
      </a:lt2>
      <a:accent1>
        <a:srgbClr val="2990E5"/>
      </a:accent1>
      <a:accent2>
        <a:srgbClr val="57AD27"/>
      </a:accent2>
      <a:accent3>
        <a:srgbClr val="FFFFFF"/>
      </a:accent3>
      <a:accent4>
        <a:srgbClr val="404040"/>
      </a:accent4>
      <a:accent5>
        <a:srgbClr val="ACC6F0"/>
      </a:accent5>
      <a:accent6>
        <a:srgbClr val="4E9C22"/>
      </a:accent6>
      <a:hlink>
        <a:srgbClr val="E1882F"/>
      </a:hlink>
      <a:folHlink>
        <a:srgbClr val="90A8B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47C3B7"/>
        </a:dk2>
        <a:lt2>
          <a:srgbClr val="DDDDDD"/>
        </a:lt2>
        <a:accent1>
          <a:srgbClr val="2990E5"/>
        </a:accent1>
        <a:accent2>
          <a:srgbClr val="57AD27"/>
        </a:accent2>
        <a:accent3>
          <a:srgbClr val="FFFFFF"/>
        </a:accent3>
        <a:accent4>
          <a:srgbClr val="404040"/>
        </a:accent4>
        <a:accent5>
          <a:srgbClr val="ACC6F0"/>
        </a:accent5>
        <a:accent6>
          <a:srgbClr val="4E9C22"/>
        </a:accent6>
        <a:hlink>
          <a:srgbClr val="E1882F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228TGp_well-being_light</Template>
  <TotalTime>106</TotalTime>
  <Words>1350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228TGp_well-being_light</vt:lpstr>
      <vt:lpstr>Image</vt:lpstr>
      <vt:lpstr>การตรวจคัดกรองและดูแลรักษา ภาวะแทรกซ้อนทางไตในผู้ป่วยเบาหวานและความดันโลหิตสูง</vt:lpstr>
      <vt:lpstr>เนื้อหา สาระสำคัญ</vt:lpstr>
      <vt:lpstr>เนื้อหา สาระสำคัญ</vt:lpstr>
      <vt:lpstr>วัตถุประสงค์</vt:lpstr>
      <vt:lpstr>คำจำกัดความ</vt:lpstr>
      <vt:lpstr>ระยะโรค</vt:lpstr>
      <vt:lpstr>คำจำกัดความ</vt:lpstr>
      <vt:lpstr>การคัดกรอง</vt:lpstr>
      <vt:lpstr> การคัดกรองโรคไตเรื้อรัง</vt:lpstr>
      <vt:lpstr> การคัดกรองโรคไตเรื้อรัง</vt:lpstr>
      <vt:lpstr> การคัดกรองโรคไตเรื้อรัง</vt:lpstr>
      <vt:lpstr>การรักษา</vt:lpstr>
      <vt:lpstr> การควบคุมความดันโลหิตและ การใช้ยายับยั้งรีนินแองจีโอเทนซิน (RAAS blockage)</vt:lpstr>
      <vt:lpstr> การควบคุมความดันโลหิตและ การใช้ยายับยั้งรีนินแองจีโอเทนซิน (RAAS blockage)</vt:lpstr>
      <vt:lpstr> การควบคุมความดันโลหิตและ การใช้ยายับยั้งรีนินแองจีโอเทนซิน (RAAS blockage)</vt:lpstr>
      <vt:lpstr> การควบคุมความดันโลหิตและ การใช้ยายับยั้งรีนินแองจีโอเทนซิน (RAAS blockage)</vt:lpstr>
      <vt:lpstr> โภชนบำบัด</vt:lpstr>
      <vt:lpstr>การส่งต่อ</vt:lpstr>
      <vt:lpstr>การส่งต่อ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การตรวจคัดกรองและดูแลรักษา ภาวะแทรกซ้อนทางไตในผู้ป่วยเบาหวานและความดันโลหิตสูง</dc:title>
  <dc:creator>user</dc:creator>
  <cp:lastModifiedBy>User</cp:lastModifiedBy>
  <cp:revision>12</cp:revision>
  <dcterms:created xsi:type="dcterms:W3CDTF">2015-03-23T17:40:09Z</dcterms:created>
  <dcterms:modified xsi:type="dcterms:W3CDTF">2015-03-26T03:55:37Z</dcterms:modified>
</cp:coreProperties>
</file>