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269" r:id="rId3"/>
    <p:sldId id="289" r:id="rId4"/>
    <p:sldId id="285" r:id="rId5"/>
    <p:sldId id="288" r:id="rId6"/>
    <p:sldId id="261" r:id="rId7"/>
    <p:sldId id="259" r:id="rId8"/>
    <p:sldId id="258" r:id="rId9"/>
    <p:sldId id="262" r:id="rId10"/>
    <p:sldId id="284" r:id="rId11"/>
    <p:sldId id="278" r:id="rId12"/>
    <p:sldId id="279" r:id="rId13"/>
    <p:sldId id="290" r:id="rId14"/>
    <p:sldId id="280" r:id="rId15"/>
    <p:sldId id="282" r:id="rId16"/>
    <p:sldId id="281" r:id="rId17"/>
    <p:sldId id="283" r:id="rId18"/>
    <p:sldId id="276" r:id="rId19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1534" autoAdjust="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Data%20linkage%20Project\predicted%20rate%20of%20RTI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380725778842964"/>
          <c:y val="0.12584118886547743"/>
          <c:w val="0.81530460641961322"/>
          <c:h val="0.76425400170049163"/>
        </c:manualLayout>
      </c:layout>
      <c:lineChart>
        <c:grouping val="standard"/>
        <c:ser>
          <c:idx val="0"/>
          <c:order val="0"/>
          <c:tx>
            <c:strRef>
              <c:f>Latest!$D$1</c:f>
              <c:strCache>
                <c:ptCount val="1"/>
                <c:pt idx="0">
                  <c:v>มรณบัตร</c:v>
                </c:pt>
              </c:strCache>
            </c:strRef>
          </c:tx>
          <c:spPr>
            <a:ln w="57150">
              <a:solidFill>
                <a:schemeClr val="tx1"/>
              </a:solidFill>
            </a:ln>
          </c:spPr>
          <c:marker>
            <c:symbol val="none"/>
          </c:marker>
          <c:dPt>
            <c:idx val="4"/>
            <c:spPr>
              <a:ln w="57150">
                <a:solidFill>
                  <a:schemeClr val="tx1"/>
                </a:solidFill>
                <a:prstDash val="sysDot"/>
              </a:ln>
            </c:spPr>
          </c:dPt>
          <c:dPt>
            <c:idx val="5"/>
            <c:spPr>
              <a:ln w="57150">
                <a:solidFill>
                  <a:schemeClr val="tx1"/>
                </a:solidFill>
                <a:prstDash val="sysDot"/>
              </a:ln>
            </c:spPr>
          </c:dPt>
          <c:dPt>
            <c:idx val="6"/>
            <c:spPr>
              <a:ln w="57150">
                <a:solidFill>
                  <a:schemeClr val="tx1"/>
                </a:solidFill>
                <a:prstDash val="sysDot"/>
              </a:ln>
            </c:spPr>
          </c:dPt>
          <c:dPt>
            <c:idx val="7"/>
            <c:spPr>
              <a:ln w="57150">
                <a:solidFill>
                  <a:schemeClr val="tx1"/>
                </a:solidFill>
                <a:prstDash val="sysDot"/>
              </a:ln>
            </c:spPr>
          </c:dPt>
          <c:dPt>
            <c:idx val="8"/>
            <c:spPr>
              <a:ln w="57150">
                <a:solidFill>
                  <a:schemeClr val="tx1"/>
                </a:solidFill>
                <a:prstDash val="sysDot"/>
              </a:ln>
            </c:spPr>
          </c:dPt>
          <c:dPt>
            <c:idx val="9"/>
            <c:spPr>
              <a:ln w="57150">
                <a:solidFill>
                  <a:schemeClr val="tx1"/>
                </a:solidFill>
                <a:prstDash val="sysDot"/>
              </a:ln>
            </c:spPr>
          </c:dPt>
          <c:dPt>
            <c:idx val="10"/>
            <c:spPr>
              <a:ln w="57150">
                <a:solidFill>
                  <a:schemeClr val="tx1"/>
                </a:solidFill>
                <a:prstDash val="sysDot"/>
              </a:ln>
            </c:spPr>
          </c:dPt>
          <c:cat>
            <c:numRef>
              <c:f>Latest!$A$8:$A$18</c:f>
              <c:numCache>
                <c:formatCode>General</c:formatCode>
                <c:ptCount val="11"/>
                <c:pt idx="0">
                  <c:v>53</c:v>
                </c:pt>
                <c:pt idx="1">
                  <c:v>54</c:v>
                </c:pt>
                <c:pt idx="2">
                  <c:v>55</c:v>
                </c:pt>
                <c:pt idx="3">
                  <c:v>56</c:v>
                </c:pt>
                <c:pt idx="4">
                  <c:v>57</c:v>
                </c:pt>
                <c:pt idx="5">
                  <c:v>58</c:v>
                </c:pt>
                <c:pt idx="6">
                  <c:v>59</c:v>
                </c:pt>
                <c:pt idx="7">
                  <c:v>60</c:v>
                </c:pt>
                <c:pt idx="8">
                  <c:v>61</c:v>
                </c:pt>
                <c:pt idx="9">
                  <c:v>62</c:v>
                </c:pt>
                <c:pt idx="10">
                  <c:v>63</c:v>
                </c:pt>
              </c:numCache>
            </c:numRef>
          </c:cat>
          <c:val>
            <c:numRef>
              <c:f>Latest!$D$8:$D$18</c:f>
              <c:numCache>
                <c:formatCode>0.00</c:formatCode>
                <c:ptCount val="11"/>
                <c:pt idx="0">
                  <c:v>21.580335144119129</c:v>
                </c:pt>
                <c:pt idx="1">
                  <c:v>21.898361101390744</c:v>
                </c:pt>
                <c:pt idx="2">
                  <c:v>21.844249544448552</c:v>
                </c:pt>
                <c:pt idx="3">
                  <c:v>22.885025039986989</c:v>
                </c:pt>
                <c:pt idx="4">
                  <c:v>23.192151484719346</c:v>
                </c:pt>
                <c:pt idx="5">
                  <c:v>18.832590547196027</c:v>
                </c:pt>
                <c:pt idx="6">
                  <c:v>17.299705270098688</c:v>
                </c:pt>
                <c:pt idx="7">
                  <c:v>15.404558685669327</c:v>
                </c:pt>
                <c:pt idx="8">
                  <c:v>14.233934715903986</c:v>
                </c:pt>
                <c:pt idx="9">
                  <c:v>12.701049438806654</c:v>
                </c:pt>
                <c:pt idx="10">
                  <c:v>10.949180550695372</c:v>
                </c:pt>
              </c:numCache>
            </c:numRef>
          </c:val>
        </c:ser>
        <c:ser>
          <c:idx val="4"/>
          <c:order val="1"/>
          <c:tx>
            <c:strRef>
              <c:f>Latest!$H$1</c:f>
              <c:strCache>
                <c:ptCount val="1"/>
                <c:pt idx="0">
                  <c:v>มรณบัตร U ตำรวจ U บ.กลาง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Pt>
            <c:idx val="3"/>
            <c:spPr>
              <a:ln>
                <a:solidFill>
                  <a:srgbClr val="FF0000"/>
                </a:solidFill>
                <a:prstDash val="sysDot"/>
              </a:ln>
            </c:spPr>
          </c:dPt>
          <c:dPt>
            <c:idx val="4"/>
            <c:spPr>
              <a:ln>
                <a:solidFill>
                  <a:srgbClr val="FF0000"/>
                </a:solidFill>
                <a:prstDash val="sysDot"/>
              </a:ln>
            </c:spPr>
          </c:dPt>
          <c:dPt>
            <c:idx val="5"/>
            <c:spPr>
              <a:ln>
                <a:solidFill>
                  <a:srgbClr val="FF0000"/>
                </a:solidFill>
                <a:prstDash val="sysDot"/>
              </a:ln>
            </c:spPr>
          </c:dPt>
          <c:dPt>
            <c:idx val="6"/>
            <c:spPr>
              <a:ln>
                <a:solidFill>
                  <a:srgbClr val="FF0000"/>
                </a:solidFill>
                <a:prstDash val="sysDot"/>
              </a:ln>
            </c:spPr>
          </c:dPt>
          <c:dPt>
            <c:idx val="7"/>
            <c:spPr>
              <a:ln>
                <a:solidFill>
                  <a:srgbClr val="FF0000"/>
                </a:solidFill>
                <a:prstDash val="sysDot"/>
              </a:ln>
            </c:spPr>
          </c:dPt>
          <c:dPt>
            <c:idx val="8"/>
            <c:spPr>
              <a:ln>
                <a:solidFill>
                  <a:srgbClr val="FF0000"/>
                </a:solidFill>
                <a:prstDash val="sysDot"/>
              </a:ln>
            </c:spPr>
          </c:dPt>
          <c:dPt>
            <c:idx val="9"/>
            <c:spPr>
              <a:ln>
                <a:solidFill>
                  <a:srgbClr val="FF0000"/>
                </a:solidFill>
                <a:prstDash val="sysDot"/>
              </a:ln>
            </c:spPr>
          </c:dPt>
          <c:dPt>
            <c:idx val="10"/>
            <c:spPr>
              <a:ln>
                <a:solidFill>
                  <a:srgbClr val="FF0000"/>
                </a:solidFill>
                <a:prstDash val="sysDot"/>
              </a:ln>
            </c:spPr>
          </c:dPt>
          <c:cat>
            <c:numRef>
              <c:f>Latest!$A$8:$A$18</c:f>
              <c:numCache>
                <c:formatCode>General</c:formatCode>
                <c:ptCount val="11"/>
                <c:pt idx="0">
                  <c:v>53</c:v>
                </c:pt>
                <c:pt idx="1">
                  <c:v>54</c:v>
                </c:pt>
                <c:pt idx="2">
                  <c:v>55</c:v>
                </c:pt>
                <c:pt idx="3">
                  <c:v>56</c:v>
                </c:pt>
                <c:pt idx="4">
                  <c:v>57</c:v>
                </c:pt>
                <c:pt idx="5">
                  <c:v>58</c:v>
                </c:pt>
                <c:pt idx="6">
                  <c:v>59</c:v>
                </c:pt>
                <c:pt idx="7">
                  <c:v>60</c:v>
                </c:pt>
                <c:pt idx="8">
                  <c:v>61</c:v>
                </c:pt>
                <c:pt idx="9">
                  <c:v>62</c:v>
                </c:pt>
                <c:pt idx="10">
                  <c:v>63</c:v>
                </c:pt>
              </c:numCache>
            </c:numRef>
          </c:cat>
          <c:val>
            <c:numRef>
              <c:f>Latest!$H$8:$H$18</c:f>
              <c:numCache>
                <c:formatCode>0.00</c:formatCode>
                <c:ptCount val="11"/>
                <c:pt idx="1">
                  <c:v>35.090746532243394</c:v>
                </c:pt>
                <c:pt idx="2">
                  <c:v>34.223020162602154</c:v>
                </c:pt>
                <c:pt idx="3">
                  <c:v>33.494243491143088</c:v>
                </c:pt>
                <c:pt idx="4">
                  <c:v>32.634394274986491</c:v>
                </c:pt>
                <c:pt idx="5">
                  <c:v>30.178042017729343</c:v>
                </c:pt>
                <c:pt idx="6">
                  <c:v>27.721689760472401</c:v>
                </c:pt>
                <c:pt idx="7">
                  <c:v>25.265337503215189</c:v>
                </c:pt>
                <c:pt idx="8">
                  <c:v>22.808985245958304</c:v>
                </c:pt>
                <c:pt idx="9">
                  <c:v>20.352632988701089</c:v>
                </c:pt>
                <c:pt idx="10">
                  <c:v>17.545373266121626</c:v>
                </c:pt>
              </c:numCache>
            </c:numRef>
          </c:val>
        </c:ser>
        <c:ser>
          <c:idx val="6"/>
          <c:order val="2"/>
          <c:tx>
            <c:strRef>
              <c:f>Latest!$J$1</c:f>
              <c:strCache>
                <c:ptCount val="1"/>
                <c:pt idx="0">
                  <c:v>WHO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numRef>
              <c:f>Latest!$A$8:$A$18</c:f>
              <c:numCache>
                <c:formatCode>General</c:formatCode>
                <c:ptCount val="11"/>
                <c:pt idx="0">
                  <c:v>53</c:v>
                </c:pt>
                <c:pt idx="1">
                  <c:v>54</c:v>
                </c:pt>
                <c:pt idx="2">
                  <c:v>55</c:v>
                </c:pt>
                <c:pt idx="3">
                  <c:v>56</c:v>
                </c:pt>
                <c:pt idx="4">
                  <c:v>57</c:v>
                </c:pt>
                <c:pt idx="5">
                  <c:v>58</c:v>
                </c:pt>
                <c:pt idx="6">
                  <c:v>59</c:v>
                </c:pt>
                <c:pt idx="7">
                  <c:v>60</c:v>
                </c:pt>
                <c:pt idx="8">
                  <c:v>61</c:v>
                </c:pt>
                <c:pt idx="9">
                  <c:v>62</c:v>
                </c:pt>
                <c:pt idx="10">
                  <c:v>63</c:v>
                </c:pt>
              </c:numCache>
            </c:numRef>
          </c:cat>
          <c:val>
            <c:numRef>
              <c:f>Latest!$J$8:$J$18</c:f>
              <c:numCache>
                <c:formatCode>General</c:formatCode>
                <c:ptCount val="11"/>
                <c:pt idx="0">
                  <c:v>38.07</c:v>
                </c:pt>
                <c:pt idx="1">
                  <c:v>36.166500000000013</c:v>
                </c:pt>
                <c:pt idx="2">
                  <c:v>34.263000000000012</c:v>
                </c:pt>
                <c:pt idx="3">
                  <c:v>32.359499999999997</c:v>
                </c:pt>
                <c:pt idx="4">
                  <c:v>30.456000000000003</c:v>
                </c:pt>
                <c:pt idx="5">
                  <c:v>28.552500000000002</c:v>
                </c:pt>
                <c:pt idx="6">
                  <c:v>26.648999999999987</c:v>
                </c:pt>
                <c:pt idx="7">
                  <c:v>24.745499999999868</c:v>
                </c:pt>
                <c:pt idx="8">
                  <c:v>22.841999999999999</c:v>
                </c:pt>
                <c:pt idx="9">
                  <c:v>20.938499999999898</c:v>
                </c:pt>
                <c:pt idx="10">
                  <c:v>19.035</c:v>
                </c:pt>
              </c:numCache>
            </c:numRef>
          </c:val>
        </c:ser>
        <c:marker val="1"/>
        <c:axId val="67389696"/>
        <c:axId val="67395584"/>
      </c:lineChart>
      <c:catAx>
        <c:axId val="67389696"/>
        <c:scaling>
          <c:orientation val="minMax"/>
        </c:scaling>
        <c:axPos val="b"/>
        <c:numFmt formatCode="General" sourceLinked="1"/>
        <c:majorTickMark val="none"/>
        <c:tickLblPos val="nextTo"/>
        <c:crossAx val="67395584"/>
        <c:crosses val="autoZero"/>
        <c:auto val="1"/>
        <c:lblAlgn val="ctr"/>
        <c:lblOffset val="100"/>
      </c:catAx>
      <c:valAx>
        <c:axId val="6739558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th-TH"/>
                  <a:t>อัตราตายต่อแสนประชากร</a:t>
                </a:r>
                <a:endParaRPr lang="en-US"/>
              </a:p>
            </c:rich>
          </c:tx>
          <c:layout/>
        </c:title>
        <c:numFmt formatCode="0.00" sourceLinked="1"/>
        <c:tickLblPos val="nextTo"/>
        <c:crossAx val="67389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65217391304368"/>
          <c:y val="2.9030904587630909E-2"/>
          <c:w val="0.27594202898550735"/>
          <c:h val="0.27996617500277476"/>
        </c:manualLayout>
      </c:layout>
    </c:legend>
    <c:plotVisOnly val="1"/>
    <c:dispBlanksAs val="gap"/>
  </c:chart>
  <c:txPr>
    <a:bodyPr/>
    <a:lstStyle/>
    <a:p>
      <a:pPr>
        <a:defRPr sz="1800"/>
      </a:pPr>
      <a:endParaRPr lang="th-TH"/>
    </a:p>
  </c:tx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90639A-7865-4AD2-B895-6DC2F2730215}" type="doc">
      <dgm:prSet loTypeId="urn:microsoft.com/office/officeart/2009/3/layout/StepUpProcess" loCatId="process" qsTypeId="urn:microsoft.com/office/officeart/2005/8/quickstyle/3d4" qsCatId="3D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0A163D80-172F-4376-9146-7788BB501332}">
      <dgm:prSet phldrT="[Text]" custT="1"/>
      <dgm:spPr/>
      <dgm:t>
        <a:bodyPr/>
        <a:lstStyle/>
        <a:p>
          <a:r>
            <a:rPr lang="en-US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2556</a:t>
          </a:r>
        </a:p>
        <a:p>
          <a:endParaRPr lang="th-TH" sz="1400" b="1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th-TH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-ทดลองเครื่องมือเชิงปริมาณ </a:t>
          </a:r>
          <a:r>
            <a: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</a:t>
          </a:r>
        </a:p>
      </dgm:t>
    </dgm:pt>
    <dgm:pt modelId="{DD71D92F-F945-493F-AF2B-487895BE7CA5}" type="parTrans" cxnId="{87A87284-9D59-4453-B94B-64E24AEDE7FF}">
      <dgm:prSet/>
      <dgm:spPr/>
      <dgm:t>
        <a:bodyPr/>
        <a:lstStyle/>
        <a:p>
          <a:endParaRPr lang="en-US" sz="2000">
            <a:cs typeface="+mn-cs"/>
          </a:endParaRPr>
        </a:p>
      </dgm:t>
    </dgm:pt>
    <dgm:pt modelId="{8AFF2506-B46C-4587-BB9A-B1B27DCEFF13}" type="sibTrans" cxnId="{87A87284-9D59-4453-B94B-64E24AEDE7FF}">
      <dgm:prSet/>
      <dgm:spPr/>
      <dgm:t>
        <a:bodyPr/>
        <a:lstStyle/>
        <a:p>
          <a:endParaRPr lang="en-US" sz="2000">
            <a:cs typeface="+mn-cs"/>
          </a:endParaRPr>
        </a:p>
      </dgm:t>
    </dgm:pt>
    <dgm:pt modelId="{D9F3503E-55E0-4891-950D-D3ABAB96D548}">
      <dgm:prSet phldrT="[Text]" custT="1"/>
      <dgm:spPr/>
      <dgm:t>
        <a:bodyPr/>
        <a:lstStyle/>
        <a:p>
          <a:r>
            <a:rPr lang="th-TH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2557 </a:t>
          </a:r>
        </a:p>
        <a:p>
          <a:endParaRPr lang="th-TH" sz="1400" b="1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th-TH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-เริ่มกระบวนการคุณภาพบริการ ในสถานพยาบาล</a:t>
          </a:r>
        </a:p>
        <a:p>
          <a:endParaRPr lang="th-TH" sz="1400" b="1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th-TH" sz="1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ประเมินรับรอง</a:t>
          </a:r>
          <a:r>
            <a:rPr lang="en-US" sz="1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A/S/M </a:t>
          </a:r>
          <a:r>
            <a:rPr lang="th-TH" sz="1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ทุกแห่ง    + ร้อยละ 30 </a:t>
          </a:r>
          <a:r>
            <a:rPr lang="en-US" sz="1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</a:t>
          </a:r>
        </a:p>
        <a:p>
          <a:r>
            <a:rPr lang="en-US" sz="1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(407 </a:t>
          </a:r>
          <a:r>
            <a:rPr lang="th-TH" sz="1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รพ</a:t>
          </a:r>
          <a:r>
            <a:rPr lang="en-US" sz="1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th-TH" sz="1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บางจังหวัด ขอเก็บ </a:t>
          </a:r>
          <a:r>
            <a:rPr lang="th-TH" sz="1400" b="1" dirty="0" err="1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รพช</a:t>
          </a:r>
          <a:r>
            <a:rPr lang="th-TH" sz="1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&lt; 30%)</a:t>
          </a:r>
          <a:endParaRPr lang="en-US" sz="1400" b="1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B166C68-8F65-421B-BB14-B8C4C1BFA9F0}" type="parTrans" cxnId="{5C8A6349-C1C9-45B7-B1AE-7E2D67538747}">
      <dgm:prSet/>
      <dgm:spPr/>
      <dgm:t>
        <a:bodyPr/>
        <a:lstStyle/>
        <a:p>
          <a:endParaRPr lang="en-US" sz="2000">
            <a:cs typeface="+mn-cs"/>
          </a:endParaRPr>
        </a:p>
      </dgm:t>
    </dgm:pt>
    <dgm:pt modelId="{9865572D-C01C-4D34-8142-690ADACEBF6D}" type="sibTrans" cxnId="{5C8A6349-C1C9-45B7-B1AE-7E2D67538747}">
      <dgm:prSet/>
      <dgm:spPr/>
      <dgm:t>
        <a:bodyPr/>
        <a:lstStyle/>
        <a:p>
          <a:endParaRPr lang="en-US" sz="2000">
            <a:cs typeface="+mn-cs"/>
          </a:endParaRPr>
        </a:p>
      </dgm:t>
    </dgm:pt>
    <dgm:pt modelId="{0445F733-6EAF-4295-A1AD-51BC1703AD5C}">
      <dgm:prSet phldrT="[Text]" custT="1"/>
      <dgm:spPr/>
      <dgm:t>
        <a:bodyPr/>
        <a:lstStyle/>
        <a:p>
          <a:r>
            <a:rPr lang="th-TH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2558</a:t>
          </a:r>
        </a:p>
        <a:p>
          <a:endParaRPr lang="th-TH" sz="1400" b="1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th-TH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-เพิ่ม “บูรณาการจัดการตนเอง”</a:t>
          </a:r>
        </a:p>
        <a:p>
          <a:endParaRPr lang="th-TH" sz="1400" b="1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th-TH" sz="1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ประเมินรับรอง   รพ ที่ยังไม่ผ่านปี 57 </a:t>
          </a:r>
        </a:p>
        <a:p>
          <a:r>
            <a:rPr lang="th-TH" sz="1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 ร้อยละ 40 </a:t>
          </a:r>
          <a:r>
            <a:rPr lang="en-US" sz="1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</a:t>
          </a:r>
        </a:p>
      </dgm:t>
    </dgm:pt>
    <dgm:pt modelId="{A10DB8FE-3B7A-43BB-849F-2BB111FD3BC5}" type="parTrans" cxnId="{74B273B7-7848-4F8D-878C-509859A77A15}">
      <dgm:prSet/>
      <dgm:spPr/>
      <dgm:t>
        <a:bodyPr/>
        <a:lstStyle/>
        <a:p>
          <a:endParaRPr lang="en-US" sz="2000">
            <a:cs typeface="+mn-cs"/>
          </a:endParaRPr>
        </a:p>
      </dgm:t>
    </dgm:pt>
    <dgm:pt modelId="{2A60D886-C759-4AEE-8DE2-89AE42320FB0}" type="sibTrans" cxnId="{74B273B7-7848-4F8D-878C-509859A77A15}">
      <dgm:prSet/>
      <dgm:spPr/>
      <dgm:t>
        <a:bodyPr/>
        <a:lstStyle/>
        <a:p>
          <a:endParaRPr lang="en-US" sz="2000">
            <a:cs typeface="+mn-cs"/>
          </a:endParaRPr>
        </a:p>
      </dgm:t>
    </dgm:pt>
    <dgm:pt modelId="{ECD20154-4231-4E7D-A22C-52C4EFE11D79}">
      <dgm:prSet phldrT="[Text]" custT="1"/>
      <dgm:spPr/>
      <dgm:t>
        <a:bodyPr/>
        <a:lstStyle/>
        <a:p>
          <a:endParaRPr lang="en-US" sz="2000" b="1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endParaRPr lang="en-US" sz="20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AB684C5-6AE8-49CA-8CDB-374ADE9C6193}" type="parTrans" cxnId="{0B72CF23-4027-42AF-AEE1-BE9D4A8B51D4}">
      <dgm:prSet/>
      <dgm:spPr/>
      <dgm:t>
        <a:bodyPr/>
        <a:lstStyle/>
        <a:p>
          <a:endParaRPr lang="th-TH"/>
        </a:p>
      </dgm:t>
    </dgm:pt>
    <dgm:pt modelId="{95FA06CB-430B-4B20-A42A-D6244B6CDB79}" type="sibTrans" cxnId="{0B72CF23-4027-42AF-AEE1-BE9D4A8B51D4}">
      <dgm:prSet/>
      <dgm:spPr/>
      <dgm:t>
        <a:bodyPr/>
        <a:lstStyle/>
        <a:p>
          <a:endParaRPr lang="th-TH"/>
        </a:p>
      </dgm:t>
    </dgm:pt>
    <dgm:pt modelId="{D63E6794-AB11-4E88-9A7E-BBA00841A258}">
      <dgm:prSet phldrT="[Text]" custT="1"/>
      <dgm:spPr/>
      <dgm:t>
        <a:bodyPr/>
        <a:lstStyle/>
        <a:p>
          <a:endParaRPr lang="en-US" sz="20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F350995-32C4-49D1-A986-8BCF959AB38A}" type="parTrans" cxnId="{1FD33381-0F77-4946-9754-64043B850BE9}">
      <dgm:prSet/>
      <dgm:spPr/>
      <dgm:t>
        <a:bodyPr/>
        <a:lstStyle/>
        <a:p>
          <a:endParaRPr lang="th-TH"/>
        </a:p>
      </dgm:t>
    </dgm:pt>
    <dgm:pt modelId="{1A2EE529-EF32-47B6-A817-E5C8411AE904}" type="sibTrans" cxnId="{1FD33381-0F77-4946-9754-64043B850BE9}">
      <dgm:prSet/>
      <dgm:spPr/>
      <dgm:t>
        <a:bodyPr/>
        <a:lstStyle/>
        <a:p>
          <a:endParaRPr lang="th-TH"/>
        </a:p>
      </dgm:t>
    </dgm:pt>
    <dgm:pt modelId="{7A734B94-1EC1-4EDB-A1FA-442F7A57DC50}" type="pres">
      <dgm:prSet presAssocID="{5490639A-7865-4AD2-B895-6DC2F273021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643105B3-D284-420E-B1BC-20B693314CFA}" type="pres">
      <dgm:prSet presAssocID="{0A163D80-172F-4376-9146-7788BB501332}" presName="composite" presStyleCnt="0"/>
      <dgm:spPr/>
      <dgm:t>
        <a:bodyPr/>
        <a:lstStyle/>
        <a:p>
          <a:endParaRPr lang="th-TH"/>
        </a:p>
      </dgm:t>
    </dgm:pt>
    <dgm:pt modelId="{B95C7071-7396-4854-8E94-1DB3EFC5013D}" type="pres">
      <dgm:prSet presAssocID="{0A163D80-172F-4376-9146-7788BB501332}" presName="LShape" presStyleLbl="alignNode1" presStyleIdx="0" presStyleCnt="9" custScaleX="127928" custScaleY="99555" custLinFactNeighborX="10405" custLinFactNeighborY="-43843"/>
      <dgm:spPr/>
      <dgm:t>
        <a:bodyPr/>
        <a:lstStyle/>
        <a:p>
          <a:endParaRPr lang="th-TH"/>
        </a:p>
      </dgm:t>
    </dgm:pt>
    <dgm:pt modelId="{F3381455-385C-4814-ACA4-864FA6CD60C8}" type="pres">
      <dgm:prSet presAssocID="{0A163D80-172F-4376-9146-7788BB501332}" presName="ParentText" presStyleLbl="revTx" presStyleIdx="0" presStyleCnt="5" custScaleX="125025" custScaleY="52486" custLinFactNeighborX="10110" custLinFactNeighborY="-495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827BE-F5DD-4A17-BF17-72D897EA5AA4}" type="pres">
      <dgm:prSet presAssocID="{0A163D80-172F-4376-9146-7788BB501332}" presName="Triangle" presStyleLbl="alignNode1" presStyleIdx="1" presStyleCnt="9" custScaleX="156845" custLinFactX="-200000" custLinFactY="-17872" custLinFactNeighborX="-260432" custLinFactNeighborY="-100000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h-TH"/>
        </a:p>
      </dgm:t>
    </dgm:pt>
    <dgm:pt modelId="{CBA2FDBD-51EC-4F36-B849-D8DE51694A20}" type="pres">
      <dgm:prSet presAssocID="{8AFF2506-B46C-4587-BB9A-B1B27DCEFF13}" presName="sibTrans" presStyleCnt="0"/>
      <dgm:spPr/>
      <dgm:t>
        <a:bodyPr/>
        <a:lstStyle/>
        <a:p>
          <a:endParaRPr lang="th-TH"/>
        </a:p>
      </dgm:t>
    </dgm:pt>
    <dgm:pt modelId="{6114CC3D-8516-470B-9E5A-8CDC3FB653ED}" type="pres">
      <dgm:prSet presAssocID="{8AFF2506-B46C-4587-BB9A-B1B27DCEFF13}" presName="space" presStyleCnt="0"/>
      <dgm:spPr/>
      <dgm:t>
        <a:bodyPr/>
        <a:lstStyle/>
        <a:p>
          <a:endParaRPr lang="th-TH"/>
        </a:p>
      </dgm:t>
    </dgm:pt>
    <dgm:pt modelId="{19D86EC5-02E7-4E65-98E8-BB2776101F4F}" type="pres">
      <dgm:prSet presAssocID="{D9F3503E-55E0-4891-950D-D3ABAB96D548}" presName="composite" presStyleCnt="0"/>
      <dgm:spPr/>
      <dgm:t>
        <a:bodyPr/>
        <a:lstStyle/>
        <a:p>
          <a:endParaRPr lang="th-TH"/>
        </a:p>
      </dgm:t>
    </dgm:pt>
    <dgm:pt modelId="{ED515880-F27A-4B44-B4A8-3818F7010475}" type="pres">
      <dgm:prSet presAssocID="{D9F3503E-55E0-4891-950D-D3ABAB96D548}" presName="LShape" presStyleLbl="alignNode1" presStyleIdx="2" presStyleCnt="9" custScaleX="132116" custLinFactNeighborX="3889" custLinFactNeighborY="-94349"/>
      <dgm:spPr/>
      <dgm:t>
        <a:bodyPr/>
        <a:lstStyle/>
        <a:p>
          <a:endParaRPr lang="th-TH"/>
        </a:p>
      </dgm:t>
    </dgm:pt>
    <dgm:pt modelId="{F0D13171-D182-4144-B271-53EBCBB51DC8}" type="pres">
      <dgm:prSet presAssocID="{D9F3503E-55E0-4891-950D-D3ABAB96D548}" presName="ParentText" presStyleLbl="revTx" presStyleIdx="1" presStyleCnt="5" custScaleX="123190" custScaleY="52486" custLinFactNeighborX="3389" custLinFactNeighborY="-872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C0E94-EC0A-43E3-8520-8A3EF5F12EF6}" type="pres">
      <dgm:prSet presAssocID="{D9F3503E-55E0-4891-950D-D3ABAB96D548}" presName="Triangle" presStyleLbl="alignNode1" presStyleIdx="3" presStyleCnt="9" custScaleX="156846" custLinFactX="118566" custLinFactY="-200000" custLinFactNeighborX="200000" custLinFactNeighborY="-261729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h-TH"/>
        </a:p>
      </dgm:t>
    </dgm:pt>
    <dgm:pt modelId="{1BB9DD42-0A92-4DEC-8C3B-1786FC7B9D2D}" type="pres">
      <dgm:prSet presAssocID="{9865572D-C01C-4D34-8142-690ADACEBF6D}" presName="sibTrans" presStyleCnt="0"/>
      <dgm:spPr/>
      <dgm:t>
        <a:bodyPr/>
        <a:lstStyle/>
        <a:p>
          <a:endParaRPr lang="th-TH"/>
        </a:p>
      </dgm:t>
    </dgm:pt>
    <dgm:pt modelId="{FFE7F33C-33C0-44C5-AA79-A0AF953D2BC0}" type="pres">
      <dgm:prSet presAssocID="{9865572D-C01C-4D34-8142-690ADACEBF6D}" presName="space" presStyleCnt="0"/>
      <dgm:spPr/>
      <dgm:t>
        <a:bodyPr/>
        <a:lstStyle/>
        <a:p>
          <a:endParaRPr lang="th-TH"/>
        </a:p>
      </dgm:t>
    </dgm:pt>
    <dgm:pt modelId="{D980EE38-2EAD-458E-A0D8-2B81BFA70161}" type="pres">
      <dgm:prSet presAssocID="{0445F733-6EAF-4295-A1AD-51BC1703AD5C}" presName="composite" presStyleCnt="0"/>
      <dgm:spPr/>
      <dgm:t>
        <a:bodyPr/>
        <a:lstStyle/>
        <a:p>
          <a:endParaRPr lang="th-TH"/>
        </a:p>
      </dgm:t>
    </dgm:pt>
    <dgm:pt modelId="{5A929DDD-6C50-4B09-970E-839BC74C8F63}" type="pres">
      <dgm:prSet presAssocID="{0445F733-6EAF-4295-A1AD-51BC1703AD5C}" presName="LShape" presStyleLbl="alignNode1" presStyleIdx="4" presStyleCnt="9" custScaleX="130445" custLinFactY="-11449" custLinFactNeighborX="2485" custLinFactNeighborY="-100000"/>
      <dgm:spPr>
        <a:ln>
          <a:noFill/>
        </a:ln>
      </dgm:spPr>
      <dgm:t>
        <a:bodyPr/>
        <a:lstStyle/>
        <a:p>
          <a:endParaRPr lang="th-TH"/>
        </a:p>
      </dgm:t>
    </dgm:pt>
    <dgm:pt modelId="{4DAC59F9-A1E4-4A8E-A709-EDEAFAE60BE1}" type="pres">
      <dgm:prSet presAssocID="{0445F733-6EAF-4295-A1AD-51BC1703AD5C}" presName="ParentText" presStyleLbl="revTx" presStyleIdx="2" presStyleCnt="5" custScaleX="125191" custScaleY="74080" custLinFactNeighborX="-375" custLinFactNeighborY="-963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06D28-CD1D-46F7-9761-7758D1E0A524}" type="pres">
      <dgm:prSet presAssocID="{0445F733-6EAF-4295-A1AD-51BC1703AD5C}" presName="Triangle" presStyleLbl="alignNode1" presStyleIdx="5" presStyleCnt="9" custScaleX="164269" custScaleY="92806" custLinFactX="100000" custLinFactY="-254193" custLinFactNeighborX="183208" custLinFactNeighborY="-300000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h-TH"/>
        </a:p>
      </dgm:t>
    </dgm:pt>
    <dgm:pt modelId="{D80C7AEC-30E1-48A3-B220-F528F54AF846}" type="pres">
      <dgm:prSet presAssocID="{2A60D886-C759-4AEE-8DE2-89AE42320FB0}" presName="sibTrans" presStyleCnt="0"/>
      <dgm:spPr/>
    </dgm:pt>
    <dgm:pt modelId="{7B20A6B6-8527-4445-BE0C-2C675D0F9B10}" type="pres">
      <dgm:prSet presAssocID="{2A60D886-C759-4AEE-8DE2-89AE42320FB0}" presName="space" presStyleCnt="0"/>
      <dgm:spPr/>
    </dgm:pt>
    <dgm:pt modelId="{9D397674-59E7-4F1B-8150-D20743E2B1A1}" type="pres">
      <dgm:prSet presAssocID="{D63E6794-AB11-4E88-9A7E-BBA00841A258}" presName="composite" presStyleCnt="0"/>
      <dgm:spPr/>
    </dgm:pt>
    <dgm:pt modelId="{2075624C-5217-4001-B649-2D0D375D18CA}" type="pres">
      <dgm:prSet presAssocID="{D63E6794-AB11-4E88-9A7E-BBA00841A258}" presName="LShape" presStyleLbl="alignNode1" presStyleIdx="6" presStyleCnt="9" custScaleX="126715" custLinFactY="-20591" custLinFactNeighborX="1081" custLinFactNeighborY="-100000"/>
      <dgm:spPr/>
    </dgm:pt>
    <dgm:pt modelId="{FCC81D4B-0E0B-4DD0-BB12-EF783236714C}" type="pres">
      <dgm:prSet presAssocID="{D63E6794-AB11-4E88-9A7E-BBA00841A25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C48B641-CF7F-4AD6-9E4D-FEBDF18E4D40}" type="pres">
      <dgm:prSet presAssocID="{D63E6794-AB11-4E88-9A7E-BBA00841A258}" presName="Triangle" presStyleLbl="alignNode1" presStyleIdx="7" presStyleCnt="9" custScaleX="157075" custScaleY="92805" custLinFactX="100000" custLinFactY="-225776" custLinFactNeighborX="157377" custLinFactNeighborY="-300000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h-TH"/>
        </a:p>
      </dgm:t>
    </dgm:pt>
    <dgm:pt modelId="{679553B0-DF27-4528-A138-610E4656FF7F}" type="pres">
      <dgm:prSet presAssocID="{1A2EE529-EF32-47B6-A817-E5C8411AE904}" presName="sibTrans" presStyleCnt="0"/>
      <dgm:spPr/>
    </dgm:pt>
    <dgm:pt modelId="{4FE3AE5E-6ED8-422E-B6E5-94B37B79334F}" type="pres">
      <dgm:prSet presAssocID="{1A2EE529-EF32-47B6-A817-E5C8411AE904}" presName="space" presStyleCnt="0"/>
      <dgm:spPr/>
    </dgm:pt>
    <dgm:pt modelId="{C26D1294-3D52-46D4-A1A8-38FBBFBE0E79}" type="pres">
      <dgm:prSet presAssocID="{ECD20154-4231-4E7D-A22C-52C4EFE11D79}" presName="composite" presStyleCnt="0"/>
      <dgm:spPr/>
    </dgm:pt>
    <dgm:pt modelId="{EAA4FF52-4C0F-47AE-86CF-1D9BAD53739E}" type="pres">
      <dgm:prSet presAssocID="{ECD20154-4231-4E7D-A22C-52C4EFE11D79}" presName="LShape" presStyleLbl="alignNode1" presStyleIdx="8" presStyleCnt="9" custScaleX="122362" custLinFactY="-11517" custLinFactNeighborX="-5797" custLinFactNeighborY="-100000"/>
      <dgm:spPr/>
    </dgm:pt>
    <dgm:pt modelId="{93A1237C-1A82-4D45-A129-336B5D234F0B}" type="pres">
      <dgm:prSet presAssocID="{ECD20154-4231-4E7D-A22C-52C4EFE11D79}" presName="ParentText" presStyleLbl="revTx" presStyleIdx="4" presStyleCnt="5" custLinFactX="-18360" custLinFactNeighborX="-100000" custLinFactNeighborY="433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469232D-66D2-4B78-954F-67414BD8592D}" type="presOf" srcId="{ECD20154-4231-4E7D-A22C-52C4EFE11D79}" destId="{93A1237C-1A82-4D45-A129-336B5D234F0B}" srcOrd="0" destOrd="0" presId="urn:microsoft.com/office/officeart/2009/3/layout/StepUpProcess"/>
    <dgm:cxn modelId="{9905596F-3C2A-47F5-AB9F-561C681079E6}" type="presOf" srcId="{D63E6794-AB11-4E88-9A7E-BBA00841A258}" destId="{FCC81D4B-0E0B-4DD0-BB12-EF783236714C}" srcOrd="0" destOrd="0" presId="urn:microsoft.com/office/officeart/2009/3/layout/StepUpProcess"/>
    <dgm:cxn modelId="{CAE6ED98-D21D-4CEC-BDA5-B42E6FC0FF85}" type="presOf" srcId="{5490639A-7865-4AD2-B895-6DC2F2730215}" destId="{7A734B94-1EC1-4EDB-A1FA-442F7A57DC50}" srcOrd="0" destOrd="0" presId="urn:microsoft.com/office/officeart/2009/3/layout/StepUpProcess"/>
    <dgm:cxn modelId="{1FD33381-0F77-4946-9754-64043B850BE9}" srcId="{5490639A-7865-4AD2-B895-6DC2F2730215}" destId="{D63E6794-AB11-4E88-9A7E-BBA00841A258}" srcOrd="3" destOrd="0" parTransId="{8F350995-32C4-49D1-A986-8BCF959AB38A}" sibTransId="{1A2EE529-EF32-47B6-A817-E5C8411AE904}"/>
    <dgm:cxn modelId="{5C8A6349-C1C9-45B7-B1AE-7E2D67538747}" srcId="{5490639A-7865-4AD2-B895-6DC2F2730215}" destId="{D9F3503E-55E0-4891-950D-D3ABAB96D548}" srcOrd="1" destOrd="0" parTransId="{4B166C68-8F65-421B-BB14-B8C4C1BFA9F0}" sibTransId="{9865572D-C01C-4D34-8142-690ADACEBF6D}"/>
    <dgm:cxn modelId="{87A87284-9D59-4453-B94B-64E24AEDE7FF}" srcId="{5490639A-7865-4AD2-B895-6DC2F2730215}" destId="{0A163D80-172F-4376-9146-7788BB501332}" srcOrd="0" destOrd="0" parTransId="{DD71D92F-F945-493F-AF2B-487895BE7CA5}" sibTransId="{8AFF2506-B46C-4587-BB9A-B1B27DCEFF13}"/>
    <dgm:cxn modelId="{61ED8FC4-6B53-4B51-880B-BB85E21E2B1D}" type="presOf" srcId="{0A163D80-172F-4376-9146-7788BB501332}" destId="{F3381455-385C-4814-ACA4-864FA6CD60C8}" srcOrd="0" destOrd="0" presId="urn:microsoft.com/office/officeart/2009/3/layout/StepUpProcess"/>
    <dgm:cxn modelId="{8092101C-332D-452F-B5D7-D8F401DE6BF4}" type="presOf" srcId="{D9F3503E-55E0-4891-950D-D3ABAB96D548}" destId="{F0D13171-D182-4144-B271-53EBCBB51DC8}" srcOrd="0" destOrd="0" presId="urn:microsoft.com/office/officeart/2009/3/layout/StepUpProcess"/>
    <dgm:cxn modelId="{0B72CF23-4027-42AF-AEE1-BE9D4A8B51D4}" srcId="{5490639A-7865-4AD2-B895-6DC2F2730215}" destId="{ECD20154-4231-4E7D-A22C-52C4EFE11D79}" srcOrd="4" destOrd="0" parTransId="{DAB684C5-6AE8-49CA-8CDB-374ADE9C6193}" sibTransId="{95FA06CB-430B-4B20-A42A-D6244B6CDB79}"/>
    <dgm:cxn modelId="{15A2CD66-B078-445F-B887-523069F76A78}" type="presOf" srcId="{0445F733-6EAF-4295-A1AD-51BC1703AD5C}" destId="{4DAC59F9-A1E4-4A8E-A709-EDEAFAE60BE1}" srcOrd="0" destOrd="0" presId="urn:microsoft.com/office/officeart/2009/3/layout/StepUpProcess"/>
    <dgm:cxn modelId="{74B273B7-7848-4F8D-878C-509859A77A15}" srcId="{5490639A-7865-4AD2-B895-6DC2F2730215}" destId="{0445F733-6EAF-4295-A1AD-51BC1703AD5C}" srcOrd="2" destOrd="0" parTransId="{A10DB8FE-3B7A-43BB-849F-2BB111FD3BC5}" sibTransId="{2A60D886-C759-4AEE-8DE2-89AE42320FB0}"/>
    <dgm:cxn modelId="{30A8EC1D-A2DE-4700-BEB8-A5BC45783429}" type="presParOf" srcId="{7A734B94-1EC1-4EDB-A1FA-442F7A57DC50}" destId="{643105B3-D284-420E-B1BC-20B693314CFA}" srcOrd="0" destOrd="0" presId="urn:microsoft.com/office/officeart/2009/3/layout/StepUpProcess"/>
    <dgm:cxn modelId="{2598A030-78B2-4E77-85F3-FB1B250E7B2E}" type="presParOf" srcId="{643105B3-D284-420E-B1BC-20B693314CFA}" destId="{B95C7071-7396-4854-8E94-1DB3EFC5013D}" srcOrd="0" destOrd="0" presId="urn:microsoft.com/office/officeart/2009/3/layout/StepUpProcess"/>
    <dgm:cxn modelId="{92A488F4-199E-4AF7-888B-B1D9BC1BAAAD}" type="presParOf" srcId="{643105B3-D284-420E-B1BC-20B693314CFA}" destId="{F3381455-385C-4814-ACA4-864FA6CD60C8}" srcOrd="1" destOrd="0" presId="urn:microsoft.com/office/officeart/2009/3/layout/StepUpProcess"/>
    <dgm:cxn modelId="{9FF9301E-3911-4CD3-AF3D-88097D4A8674}" type="presParOf" srcId="{643105B3-D284-420E-B1BC-20B693314CFA}" destId="{723827BE-F5DD-4A17-BF17-72D897EA5AA4}" srcOrd="2" destOrd="0" presId="urn:microsoft.com/office/officeart/2009/3/layout/StepUpProcess"/>
    <dgm:cxn modelId="{567F53BA-D1B5-45BD-84AE-269E34BBEF92}" type="presParOf" srcId="{7A734B94-1EC1-4EDB-A1FA-442F7A57DC50}" destId="{CBA2FDBD-51EC-4F36-B849-D8DE51694A20}" srcOrd="1" destOrd="0" presId="urn:microsoft.com/office/officeart/2009/3/layout/StepUpProcess"/>
    <dgm:cxn modelId="{4B9D1C6C-EBFD-41D0-8079-62658517142E}" type="presParOf" srcId="{CBA2FDBD-51EC-4F36-B849-D8DE51694A20}" destId="{6114CC3D-8516-470B-9E5A-8CDC3FB653ED}" srcOrd="0" destOrd="0" presId="urn:microsoft.com/office/officeart/2009/3/layout/StepUpProcess"/>
    <dgm:cxn modelId="{B25551B4-9734-401F-835D-B91EE24E74B2}" type="presParOf" srcId="{7A734B94-1EC1-4EDB-A1FA-442F7A57DC50}" destId="{19D86EC5-02E7-4E65-98E8-BB2776101F4F}" srcOrd="2" destOrd="0" presId="urn:microsoft.com/office/officeart/2009/3/layout/StepUpProcess"/>
    <dgm:cxn modelId="{C7300438-5E13-4272-9D39-3A9CED293F73}" type="presParOf" srcId="{19D86EC5-02E7-4E65-98E8-BB2776101F4F}" destId="{ED515880-F27A-4B44-B4A8-3818F7010475}" srcOrd="0" destOrd="0" presId="urn:microsoft.com/office/officeart/2009/3/layout/StepUpProcess"/>
    <dgm:cxn modelId="{C6E40E01-A381-4E38-A828-35A5135F172F}" type="presParOf" srcId="{19D86EC5-02E7-4E65-98E8-BB2776101F4F}" destId="{F0D13171-D182-4144-B271-53EBCBB51DC8}" srcOrd="1" destOrd="0" presId="urn:microsoft.com/office/officeart/2009/3/layout/StepUpProcess"/>
    <dgm:cxn modelId="{6BA9C30D-CD71-4C9E-B9AC-68C8B35C16A8}" type="presParOf" srcId="{19D86EC5-02E7-4E65-98E8-BB2776101F4F}" destId="{396C0E94-EC0A-43E3-8520-8A3EF5F12EF6}" srcOrd="2" destOrd="0" presId="urn:microsoft.com/office/officeart/2009/3/layout/StepUpProcess"/>
    <dgm:cxn modelId="{97BD187C-AE82-47EE-9833-BFC10E62530C}" type="presParOf" srcId="{7A734B94-1EC1-4EDB-A1FA-442F7A57DC50}" destId="{1BB9DD42-0A92-4DEC-8C3B-1786FC7B9D2D}" srcOrd="3" destOrd="0" presId="urn:microsoft.com/office/officeart/2009/3/layout/StepUpProcess"/>
    <dgm:cxn modelId="{3992B110-92F4-4678-94EB-4D4FBC7F1500}" type="presParOf" srcId="{1BB9DD42-0A92-4DEC-8C3B-1786FC7B9D2D}" destId="{FFE7F33C-33C0-44C5-AA79-A0AF953D2BC0}" srcOrd="0" destOrd="0" presId="urn:microsoft.com/office/officeart/2009/3/layout/StepUpProcess"/>
    <dgm:cxn modelId="{CDBB7268-1F9C-49DD-8DB5-6DB258C4619F}" type="presParOf" srcId="{7A734B94-1EC1-4EDB-A1FA-442F7A57DC50}" destId="{D980EE38-2EAD-458E-A0D8-2B81BFA70161}" srcOrd="4" destOrd="0" presId="urn:microsoft.com/office/officeart/2009/3/layout/StepUpProcess"/>
    <dgm:cxn modelId="{1F5D7FF9-5924-442E-8F61-0E6E3C3EFF7D}" type="presParOf" srcId="{D980EE38-2EAD-458E-A0D8-2B81BFA70161}" destId="{5A929DDD-6C50-4B09-970E-839BC74C8F63}" srcOrd="0" destOrd="0" presId="urn:microsoft.com/office/officeart/2009/3/layout/StepUpProcess"/>
    <dgm:cxn modelId="{B0E79054-8259-441C-A84D-A24168B0C503}" type="presParOf" srcId="{D980EE38-2EAD-458E-A0D8-2B81BFA70161}" destId="{4DAC59F9-A1E4-4A8E-A709-EDEAFAE60BE1}" srcOrd="1" destOrd="0" presId="urn:microsoft.com/office/officeart/2009/3/layout/StepUpProcess"/>
    <dgm:cxn modelId="{0B31517B-38BD-4F6D-AB05-E134D9EB2376}" type="presParOf" srcId="{D980EE38-2EAD-458E-A0D8-2B81BFA70161}" destId="{0E606D28-CD1D-46F7-9761-7758D1E0A524}" srcOrd="2" destOrd="0" presId="urn:microsoft.com/office/officeart/2009/3/layout/StepUpProcess"/>
    <dgm:cxn modelId="{8FA0EA7E-FA5B-43E1-A009-AC6370C78E0D}" type="presParOf" srcId="{7A734B94-1EC1-4EDB-A1FA-442F7A57DC50}" destId="{D80C7AEC-30E1-48A3-B220-F528F54AF846}" srcOrd="5" destOrd="0" presId="urn:microsoft.com/office/officeart/2009/3/layout/StepUpProcess"/>
    <dgm:cxn modelId="{CC03D2EF-8AAD-4323-BDF5-4AA09ED35B7F}" type="presParOf" srcId="{D80C7AEC-30E1-48A3-B220-F528F54AF846}" destId="{7B20A6B6-8527-4445-BE0C-2C675D0F9B10}" srcOrd="0" destOrd="0" presId="urn:microsoft.com/office/officeart/2009/3/layout/StepUpProcess"/>
    <dgm:cxn modelId="{993958E4-30E0-4871-A927-E4F6BC7CB66A}" type="presParOf" srcId="{7A734B94-1EC1-4EDB-A1FA-442F7A57DC50}" destId="{9D397674-59E7-4F1B-8150-D20743E2B1A1}" srcOrd="6" destOrd="0" presId="urn:microsoft.com/office/officeart/2009/3/layout/StepUpProcess"/>
    <dgm:cxn modelId="{C2628B86-0E7F-476E-B725-9CDD919D957C}" type="presParOf" srcId="{9D397674-59E7-4F1B-8150-D20743E2B1A1}" destId="{2075624C-5217-4001-B649-2D0D375D18CA}" srcOrd="0" destOrd="0" presId="urn:microsoft.com/office/officeart/2009/3/layout/StepUpProcess"/>
    <dgm:cxn modelId="{1D8858A9-85F3-4D54-972C-712DCF1378C9}" type="presParOf" srcId="{9D397674-59E7-4F1B-8150-D20743E2B1A1}" destId="{FCC81D4B-0E0B-4DD0-BB12-EF783236714C}" srcOrd="1" destOrd="0" presId="urn:microsoft.com/office/officeart/2009/3/layout/StepUpProcess"/>
    <dgm:cxn modelId="{3F43752E-01FC-495F-AAF2-D0B5DC24D1AD}" type="presParOf" srcId="{9D397674-59E7-4F1B-8150-D20743E2B1A1}" destId="{0C48B641-CF7F-4AD6-9E4D-FEBDF18E4D40}" srcOrd="2" destOrd="0" presId="urn:microsoft.com/office/officeart/2009/3/layout/StepUpProcess"/>
    <dgm:cxn modelId="{BBDE0135-F210-43BB-A0A6-CFE35CF54EE1}" type="presParOf" srcId="{7A734B94-1EC1-4EDB-A1FA-442F7A57DC50}" destId="{679553B0-DF27-4528-A138-610E4656FF7F}" srcOrd="7" destOrd="0" presId="urn:microsoft.com/office/officeart/2009/3/layout/StepUpProcess"/>
    <dgm:cxn modelId="{C667F107-07F4-44A9-9D6D-50BF56788E5F}" type="presParOf" srcId="{679553B0-DF27-4528-A138-610E4656FF7F}" destId="{4FE3AE5E-6ED8-422E-B6E5-94B37B79334F}" srcOrd="0" destOrd="0" presId="urn:microsoft.com/office/officeart/2009/3/layout/StepUpProcess"/>
    <dgm:cxn modelId="{F3A74E2F-3F4C-4587-B966-F665090CC613}" type="presParOf" srcId="{7A734B94-1EC1-4EDB-A1FA-442F7A57DC50}" destId="{C26D1294-3D52-46D4-A1A8-38FBBFBE0E79}" srcOrd="8" destOrd="0" presId="urn:microsoft.com/office/officeart/2009/3/layout/StepUpProcess"/>
    <dgm:cxn modelId="{844F6AAF-6C24-4A89-8FE9-4C939328C645}" type="presParOf" srcId="{C26D1294-3D52-46D4-A1A8-38FBBFBE0E79}" destId="{EAA4FF52-4C0F-47AE-86CF-1D9BAD53739E}" srcOrd="0" destOrd="0" presId="urn:microsoft.com/office/officeart/2009/3/layout/StepUpProcess"/>
    <dgm:cxn modelId="{7935B1AE-9C2C-4687-8A42-2B04CD1EC108}" type="presParOf" srcId="{C26D1294-3D52-46D4-A1A8-38FBBFBE0E79}" destId="{93A1237C-1A82-4D45-A129-336B5D234F0B}" srcOrd="1" destOrd="0" presId="urn:microsoft.com/office/officeart/2009/3/layout/StepUpProcess"/>
  </dgm:cxnLst>
  <dgm:bg/>
  <dgm:whole>
    <a:ln>
      <a:solidFill>
        <a:srgbClr val="000000"/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0.46628</cdr:x>
      <cdr:y>0.2041</cdr:y>
    </cdr:from>
    <cdr:to>
      <cdr:x>0.5415</cdr:x>
      <cdr:y>0.32356</cdr:y>
    </cdr:to>
    <cdr:sp macro="" textlink="">
      <cdr:nvSpPr>
        <cdr:cNvPr id="2" name="Text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85991" y="1104215"/>
          <a:ext cx="659155" cy="6463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solidFill>
            <a:srgbClr val="FF0000"/>
          </a:solidFill>
          <a:miter lim="800000"/>
          <a:headEnd/>
          <a:tailEnd/>
        </a:ln>
        <a:extLst xmlns:a="http://schemas.openxmlformats.org/drawingml/2006/main">
          <a:ext uri="{909E8E84-426E-40DD-AFC4-6F175D3DCCD1}"/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Angsana New" pitchFamily="18" charset="-34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Angsana New" pitchFamily="18" charset="-34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Angsana New" pitchFamily="18" charset="-34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Angsana New" pitchFamily="18" charset="-34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Angsana New" pitchFamily="18" charset="-34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Angsana New" pitchFamily="18" charset="-34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Angsana New" pitchFamily="18" charset="-34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Angsana New" pitchFamily="18" charset="-34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Angsana New" pitchFamily="18" charset="-34"/>
            </a:defRPr>
          </a:lvl9pPr>
        </a:lstStyle>
        <a:p xmlns:a="http://schemas.openxmlformats.org/drawingml/2006/main">
          <a:r>
            <a:rPr lang="en-US" altLang="th-TH" sz="1800" dirty="0" smtClean="0">
              <a:solidFill>
                <a:srgbClr val="FF0000"/>
              </a:solidFill>
              <a:latin typeface="Browallia New" panose="020B0604020202020204" pitchFamily="34" charset="-34"/>
              <a:cs typeface="+mn-cs"/>
            </a:rPr>
            <a:t>22,438</a:t>
          </a:r>
          <a:endParaRPr lang="en-US" altLang="th-TH" sz="1800" dirty="0">
            <a:solidFill>
              <a:srgbClr val="FF0000"/>
            </a:solidFill>
            <a:latin typeface="Browallia New" panose="020B0604020202020204" pitchFamily="34" charset="-34"/>
            <a:cs typeface="+mn-cs"/>
          </a:endParaRPr>
        </a:p>
        <a:p xmlns:a="http://schemas.openxmlformats.org/drawingml/2006/main">
          <a:r>
            <a:rPr lang="en-US" altLang="th-TH" sz="1800" dirty="0">
              <a:solidFill>
                <a:srgbClr val="FF0000"/>
              </a:solidFill>
              <a:latin typeface="Browallia New" panose="020B0604020202020204" pitchFamily="34" charset="-34"/>
              <a:cs typeface="+mn-cs"/>
            </a:rPr>
            <a:t>(</a:t>
          </a:r>
          <a:r>
            <a:rPr lang="en-US" altLang="th-TH" sz="1800" dirty="0" smtClean="0">
              <a:solidFill>
                <a:srgbClr val="FF0000"/>
              </a:solidFill>
              <a:latin typeface="Browallia New" panose="020B0604020202020204" pitchFamily="34" charset="-34"/>
              <a:cs typeface="+mn-cs"/>
            </a:rPr>
            <a:t>34.72</a:t>
          </a:r>
          <a:r>
            <a:rPr lang="en-US" altLang="th-TH" sz="1800" dirty="0">
              <a:solidFill>
                <a:srgbClr val="FF0000"/>
              </a:solidFill>
              <a:latin typeface="Browallia New" panose="020B0604020202020204" pitchFamily="34" charset="-34"/>
              <a:cs typeface="+mn-cs"/>
            </a:rPr>
            <a:t>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35C83-5854-404C-B24F-D1486CC02889}" type="datetimeFigureOut">
              <a:rPr lang="th-TH" smtClean="0"/>
              <a:pPr/>
              <a:t>18/10/58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0BEF9-C934-4424-B1D1-C9265DD99EC5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15F4FF-4776-4AD1-B902-9E4C94D6809B}" type="slidenum">
              <a:rPr lang="th-TH" smtClean="0"/>
              <a:pPr>
                <a:defRPr/>
              </a:pPr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630CDD-60AC-4AF8-B6A6-A01272A082D9}" type="slidenum">
              <a:rPr lang="th-TH" smtClean="0"/>
              <a:pPr>
                <a:defRPr/>
              </a:pPr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1741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FF45F-56A3-4C7B-B2EB-6D306E489E12}" type="slidenum">
              <a:rPr lang="th-TH" smtClean="0"/>
              <a:pPr/>
              <a:t>5</a:t>
            </a:fld>
            <a:endParaRPr 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altLang="th-TH" sz="1800" dirty="0" smtClean="0"/>
              <a:t>ตั้งเป้าหมายปี  </a:t>
            </a:r>
            <a:r>
              <a:rPr lang="en-US" altLang="th-TH" sz="1800" dirty="0" smtClean="0"/>
              <a:t>2563 </a:t>
            </a:r>
            <a:r>
              <a:rPr lang="th-TH" altLang="th-TH" sz="1800" dirty="0" smtClean="0"/>
              <a:t>จะลด </a:t>
            </a:r>
            <a:r>
              <a:rPr lang="en-US" altLang="th-TH" sz="1800" dirty="0" smtClean="0"/>
              <a:t>50% </a:t>
            </a:r>
            <a:r>
              <a:rPr lang="th-TH" altLang="th-TH" sz="1800" dirty="0" smtClean="0"/>
              <a:t>จากปี </a:t>
            </a:r>
            <a:r>
              <a:rPr lang="en-US" altLang="th-TH" sz="1800" dirty="0" smtClean="0"/>
              <a:t>54</a:t>
            </a:r>
            <a:r>
              <a:rPr lang="th-TH" altLang="th-TH" sz="1800" dirty="0" smtClean="0"/>
              <a:t>  แต่ดำเนินการแล้ว </a:t>
            </a:r>
            <a:r>
              <a:rPr lang="en-US" altLang="th-TH" sz="1800" dirty="0" smtClean="0"/>
              <a:t>3 </a:t>
            </a:r>
            <a:r>
              <a:rPr lang="th-TH" altLang="th-TH" sz="1800" dirty="0" smtClean="0"/>
              <a:t>ปี อัตราตายยังใกล้เคียงเดิม เหลือเวลาปฏิบัติงาน </a:t>
            </a:r>
            <a:r>
              <a:rPr lang="en-US" altLang="th-TH" sz="1800" dirty="0" smtClean="0"/>
              <a:t>7 </a:t>
            </a:r>
            <a:r>
              <a:rPr lang="th-TH" altLang="th-TH" sz="1800" smtClean="0"/>
              <a:t>ปี </a:t>
            </a:r>
          </a:p>
          <a:p>
            <a:pPr eaLnBrk="1" hangingPunct="1">
              <a:spcBef>
                <a:spcPct val="0"/>
              </a:spcBef>
            </a:pPr>
            <a:r>
              <a:rPr lang="en-US" altLang="th-TH" sz="1800" dirty="0" smtClean="0"/>
              <a:t>= 50% / 7 = 7% </a:t>
            </a:r>
            <a:r>
              <a:rPr lang="th-TH" altLang="th-TH" sz="1800" dirty="0" smtClean="0"/>
              <a:t>ต่อปี</a:t>
            </a:r>
          </a:p>
          <a:p>
            <a:pPr eaLnBrk="1" hangingPunct="1">
              <a:spcBef>
                <a:spcPct val="0"/>
              </a:spcBef>
            </a:pPr>
            <a:endParaRPr lang="th-TH" altLang="th-TH" sz="1800" dirty="0" smtClean="0"/>
          </a:p>
          <a:p>
            <a:pPr eaLnBrk="1" hangingPunct="1">
              <a:spcBef>
                <a:spcPct val="0"/>
              </a:spcBef>
            </a:pPr>
            <a:r>
              <a:rPr lang="th-TH" altLang="th-TH" sz="1800" dirty="0" smtClean="0"/>
              <a:t>เป้าหมายในปี </a:t>
            </a:r>
            <a:r>
              <a:rPr lang="en-US" altLang="th-TH" sz="1800" dirty="0" smtClean="0"/>
              <a:t>57 </a:t>
            </a:r>
            <a:r>
              <a:rPr lang="th-TH" altLang="th-TH" sz="1800" dirty="0" smtClean="0"/>
              <a:t>คือ ลดให้ได้ </a:t>
            </a:r>
            <a:r>
              <a:rPr lang="en-US" altLang="th-TH" sz="1800" dirty="0" smtClean="0"/>
              <a:t>7% </a:t>
            </a:r>
            <a:r>
              <a:rPr lang="th-TH" altLang="th-TH" sz="1800" dirty="0" smtClean="0"/>
              <a:t>จาก </a:t>
            </a:r>
            <a:r>
              <a:rPr lang="en-US" altLang="th-TH" sz="1800" dirty="0" smtClean="0"/>
              <a:t>baseline </a:t>
            </a:r>
            <a:r>
              <a:rPr lang="th-TH" altLang="th-TH" sz="1800" dirty="0" smtClean="0"/>
              <a:t>(</a:t>
            </a:r>
            <a:r>
              <a:rPr lang="en-US" altLang="th-TH" sz="1800" dirty="0" smtClean="0"/>
              <a:t>Median </a:t>
            </a:r>
            <a:r>
              <a:rPr lang="th-TH" altLang="th-TH" sz="1800" dirty="0" smtClean="0"/>
              <a:t>ปี </a:t>
            </a:r>
            <a:r>
              <a:rPr lang="en-US" altLang="th-TH" sz="1800" dirty="0" smtClean="0"/>
              <a:t>53-55</a:t>
            </a:r>
            <a:r>
              <a:rPr lang="th-TH" altLang="th-TH" sz="1800" dirty="0" smtClean="0"/>
              <a:t>)</a:t>
            </a:r>
            <a:endParaRPr lang="en-US" altLang="th-TH" sz="1800" dirty="0" smtClean="0"/>
          </a:p>
          <a:p>
            <a:pPr eaLnBrk="1" hangingPunct="1">
              <a:spcBef>
                <a:spcPct val="0"/>
              </a:spcBef>
            </a:pPr>
            <a:endParaRPr lang="en-US" altLang="th-TH" sz="1800" dirty="0" smtClean="0"/>
          </a:p>
          <a:p>
            <a:pPr eaLnBrk="1" hangingPunct="1">
              <a:spcBef>
                <a:spcPct val="0"/>
              </a:spcBef>
            </a:pPr>
            <a:r>
              <a:rPr lang="th-TH" altLang="th-TH" sz="1800" dirty="0" smtClean="0"/>
              <a:t>ฐาน</a:t>
            </a:r>
            <a:r>
              <a:rPr lang="th-TH" altLang="th-TH" sz="1800" dirty="0" err="1" smtClean="0"/>
              <a:t>มรณ</a:t>
            </a:r>
            <a:r>
              <a:rPr lang="th-TH" altLang="th-TH" sz="1800" dirty="0" smtClean="0"/>
              <a:t>บัตร </a:t>
            </a:r>
            <a:r>
              <a:rPr lang="en-US" altLang="th-TH" sz="1800" dirty="0" smtClean="0"/>
              <a:t>= 21.96 &gt;&gt;</a:t>
            </a:r>
            <a:r>
              <a:rPr lang="th-TH" altLang="th-TH" sz="1800" dirty="0" smtClean="0"/>
              <a:t> </a:t>
            </a:r>
            <a:r>
              <a:rPr lang="en-US" altLang="th-TH" sz="1800" dirty="0" smtClean="0"/>
              <a:t>11.20 </a:t>
            </a:r>
            <a:r>
              <a:rPr lang="th-TH" altLang="th-TH" sz="1800" dirty="0" smtClean="0"/>
              <a:t> ต่อแสน คิดเป็นลดปีละ </a:t>
            </a:r>
            <a:r>
              <a:rPr lang="en-US" altLang="th-TH" sz="1800" dirty="0" smtClean="0"/>
              <a:t>1.6</a:t>
            </a:r>
            <a:r>
              <a:rPr lang="th-TH" altLang="th-TH" sz="1800" dirty="0" smtClean="0"/>
              <a:t> ต่อแสน </a:t>
            </a:r>
            <a:r>
              <a:rPr lang="en-US" altLang="th-TH" sz="1800" dirty="0" smtClean="0"/>
              <a:t>(7%) </a:t>
            </a:r>
            <a:r>
              <a:rPr lang="th-TH" altLang="th-TH" sz="1800" dirty="0" smtClean="0"/>
              <a:t> </a:t>
            </a:r>
            <a:r>
              <a:rPr lang="en-US" altLang="th-TH" sz="1800" dirty="0" smtClean="0"/>
              <a:t>=</a:t>
            </a:r>
            <a:r>
              <a:rPr lang="th-TH" altLang="th-TH" sz="1800" dirty="0" smtClean="0"/>
              <a:t> </a:t>
            </a:r>
            <a:r>
              <a:rPr lang="en-US" altLang="th-TH" sz="1800" dirty="0" smtClean="0"/>
              <a:t>900 </a:t>
            </a:r>
            <a:r>
              <a:rPr lang="th-TH" altLang="th-TH" sz="1800" dirty="0" smtClean="0"/>
              <a:t>คนต่อปี </a:t>
            </a:r>
            <a:r>
              <a:rPr lang="en-US" altLang="th-TH" sz="1800" dirty="0" smtClean="0"/>
              <a:t>=</a:t>
            </a:r>
            <a:r>
              <a:rPr lang="th-TH" altLang="th-TH" sz="1800" dirty="0" smtClean="0"/>
              <a:t> </a:t>
            </a:r>
            <a:r>
              <a:rPr lang="en-US" altLang="th-TH" sz="1800" dirty="0" smtClean="0"/>
              <a:t>12 </a:t>
            </a:r>
            <a:r>
              <a:rPr lang="th-TH" altLang="th-TH" sz="1800" dirty="0" smtClean="0"/>
              <a:t>คนต่อจังหวัดต่อปี </a:t>
            </a:r>
            <a:r>
              <a:rPr lang="en-US" altLang="th-TH" sz="1800" dirty="0" smtClean="0"/>
              <a:t>=</a:t>
            </a:r>
            <a:r>
              <a:rPr lang="th-TH" altLang="th-TH" sz="1800" dirty="0" smtClean="0"/>
              <a:t> </a:t>
            </a:r>
            <a:r>
              <a:rPr lang="en-US" altLang="th-TH" sz="1800" dirty="0" smtClean="0"/>
              <a:t>1</a:t>
            </a:r>
            <a:r>
              <a:rPr lang="th-TH" altLang="th-TH" sz="1800" dirty="0" smtClean="0"/>
              <a:t> คนต่อเดือนต่อจังหวัด  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z="1800" dirty="0" smtClean="0"/>
              <a:t>ฐาน </a:t>
            </a:r>
            <a:r>
              <a:rPr lang="th-TH" altLang="th-TH" sz="1800" dirty="0" err="1" smtClean="0"/>
              <a:t>บุรณา</a:t>
            </a:r>
            <a:r>
              <a:rPr lang="th-TH" altLang="th-TH" sz="1800" dirty="0" smtClean="0"/>
              <a:t>การ </a:t>
            </a:r>
            <a:r>
              <a:rPr lang="en-US" altLang="th-TH" sz="1800" dirty="0" smtClean="0"/>
              <a:t>= 35.36 &gt;&gt; 17.98 </a:t>
            </a:r>
            <a:r>
              <a:rPr lang="th-TH" altLang="th-TH" sz="1800" dirty="0" smtClean="0"/>
              <a:t>ต่อแสน</a:t>
            </a:r>
            <a:r>
              <a:rPr lang="en-US" altLang="th-TH" sz="1800" dirty="0" smtClean="0"/>
              <a:t> </a:t>
            </a:r>
            <a:r>
              <a:rPr lang="th-TH" altLang="th-TH" sz="1800" dirty="0" smtClean="0"/>
              <a:t>คิดเป็นลดปีละ </a:t>
            </a:r>
            <a:r>
              <a:rPr lang="en-US" altLang="th-TH" sz="1800" dirty="0" smtClean="0"/>
              <a:t>2.5</a:t>
            </a:r>
            <a:r>
              <a:rPr lang="th-TH" altLang="th-TH" sz="1800" dirty="0" smtClean="0"/>
              <a:t> ต่อแสน </a:t>
            </a:r>
            <a:r>
              <a:rPr lang="en-US" altLang="th-TH" sz="1800" dirty="0" smtClean="0"/>
              <a:t>(7%) </a:t>
            </a:r>
            <a:r>
              <a:rPr lang="th-TH" altLang="th-TH" sz="1800" dirty="0" smtClean="0"/>
              <a:t> </a:t>
            </a:r>
            <a:r>
              <a:rPr lang="en-US" altLang="th-TH" sz="1800" dirty="0" smtClean="0"/>
              <a:t>=</a:t>
            </a:r>
            <a:r>
              <a:rPr lang="th-TH" altLang="th-TH" sz="1800" dirty="0" smtClean="0"/>
              <a:t> </a:t>
            </a:r>
            <a:r>
              <a:rPr lang="en-US" altLang="th-TH" sz="1800" dirty="0" smtClean="0"/>
              <a:t>1,500 </a:t>
            </a:r>
            <a:r>
              <a:rPr lang="th-TH" altLang="th-TH" sz="1800" dirty="0" smtClean="0"/>
              <a:t>คนต่อปี </a:t>
            </a:r>
            <a:r>
              <a:rPr lang="en-US" altLang="th-TH" sz="1800" dirty="0" smtClean="0"/>
              <a:t>=</a:t>
            </a:r>
            <a:r>
              <a:rPr lang="th-TH" altLang="th-TH" sz="1800" dirty="0" smtClean="0"/>
              <a:t> </a:t>
            </a:r>
            <a:r>
              <a:rPr lang="en-US" altLang="th-TH" sz="1800" dirty="0" smtClean="0"/>
              <a:t>19 </a:t>
            </a:r>
            <a:r>
              <a:rPr lang="th-TH" altLang="th-TH" sz="1800" dirty="0" smtClean="0"/>
              <a:t>คนต่อจังหวัดต่อปี </a:t>
            </a:r>
            <a:r>
              <a:rPr lang="en-US" altLang="th-TH" sz="1800" dirty="0" smtClean="0"/>
              <a:t>=</a:t>
            </a:r>
            <a:r>
              <a:rPr lang="th-TH" altLang="th-TH" sz="1800" dirty="0" smtClean="0"/>
              <a:t> </a:t>
            </a:r>
            <a:r>
              <a:rPr lang="en-US" altLang="th-TH" sz="1800" dirty="0" smtClean="0"/>
              <a:t>1.6</a:t>
            </a:r>
            <a:r>
              <a:rPr lang="th-TH" altLang="th-TH" sz="1800" dirty="0" smtClean="0"/>
              <a:t> คนต่อเดือนต่อจังหวัด </a:t>
            </a:r>
          </a:p>
          <a:p>
            <a:pPr eaLnBrk="1" hangingPunct="1">
              <a:spcBef>
                <a:spcPct val="0"/>
              </a:spcBef>
            </a:pPr>
            <a:endParaRPr lang="th-TH" altLang="th-TH" sz="1800" dirty="0" smtClean="0"/>
          </a:p>
          <a:p>
            <a:pPr eaLnBrk="1" hangingPunct="1">
              <a:spcBef>
                <a:spcPct val="0"/>
              </a:spcBef>
            </a:pPr>
            <a:r>
              <a:rPr lang="th-TH" altLang="th-TH" sz="1800" b="1" dirty="0" smtClean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เมื่อมีการทำงานด้านข้อมูลอุบัติเหตุที่เข้มข้นมากขึ้น ส่งผลให้ข้อมูลผู้เสียชีวิตจากอุบัติเหตุทางถนนจึงถูกบันทึกถูกต้องเพิ่มขึ้น แนวโน้มจึงมีโอกาสสูงขึ้นได้ในช่วงแรกๆขยับเข้าใกล้ข้อมูลจริงมากขึ้น </a:t>
            </a:r>
          </a:p>
          <a:p>
            <a:pPr eaLnBrk="1" hangingPunct="1">
              <a:spcBef>
                <a:spcPct val="0"/>
              </a:spcBef>
            </a:pPr>
            <a:endParaRPr lang="th-TH" altLang="th-TH" sz="1800" b="1" dirty="0" smtClean="0">
              <a:solidFill>
                <a:srgbClr val="FF0000"/>
              </a:solidFill>
              <a:latin typeface="FreesiaUPC" pitchFamily="34" charset="-34"/>
              <a:cs typeface="FreesiaUPC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th-TH" altLang="th-TH" sz="1800" b="1" dirty="0" smtClean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ดังนั้น หากตั้งเป้าหมายตัวชี้วัดตามแนวทางเดิม คือลดลงเหลือไม่เกิน 18 ต่อแสนประชากร อาจจะมีความคลาดเคลื่อนได้มาก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z="1800" b="1" dirty="0" smtClean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เสนอให้ตั้ง ค่าเป้าหมายเท่ากับปี 2557 คือ 20 ต่อแสนประชากร</a:t>
            </a:r>
          </a:p>
          <a:p>
            <a:pPr eaLnBrk="1" hangingPunct="1">
              <a:spcBef>
                <a:spcPct val="0"/>
              </a:spcBef>
            </a:pPr>
            <a:endParaRPr lang="th-TH" altLang="th-TH" sz="1800" dirty="0" smtClean="0"/>
          </a:p>
          <a:p>
            <a:pPr eaLnBrk="1" hangingPunct="1">
              <a:spcBef>
                <a:spcPct val="0"/>
              </a:spcBef>
            </a:pPr>
            <a:endParaRPr lang="th-TH" altLang="th-TH" sz="1800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93B2B6-18E1-466A-B093-95271DD789FD}" type="slidenum">
              <a:rPr lang="en-US" altLang="th-TH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th-TH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z="1400" smtClean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EE01EB-09E4-4FAA-B1AC-525277CCEB13}" type="slidenum">
              <a:rPr lang="en-US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th-T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z="100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682299-24BA-4F11-8E87-94C3B5B639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9E4569-F6EF-44B2-A8B5-059EA20FC8E3}" type="slidenum">
              <a:rPr lang="th-TH" altLang="th-TH" smtClean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th-TH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BBC875-B7D7-486F-A19D-3E9AE4930648}" type="slidenum">
              <a:rPr lang="th-TH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th-TH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E0F6-C38A-4B3B-9884-EAD29D2532E9}" type="datetimeFigureOut">
              <a:rPr lang="th-TH" smtClean="0"/>
              <a:pPr/>
              <a:t>18/10/58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5E50-B28F-4744-B266-A3884A5F484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E0F6-C38A-4B3B-9884-EAD29D2532E9}" type="datetimeFigureOut">
              <a:rPr lang="th-TH" smtClean="0"/>
              <a:pPr/>
              <a:t>18/10/58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5E50-B28F-4744-B266-A3884A5F484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E0F6-C38A-4B3B-9884-EAD29D2532E9}" type="datetimeFigureOut">
              <a:rPr lang="th-TH" smtClean="0"/>
              <a:pPr/>
              <a:t>18/10/58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5E50-B28F-4744-B266-A3884A5F484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E0F6-C38A-4B3B-9884-EAD29D2532E9}" type="datetimeFigureOut">
              <a:rPr lang="th-TH" smtClean="0"/>
              <a:pPr/>
              <a:t>18/10/58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5E50-B28F-4744-B266-A3884A5F484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E0F6-C38A-4B3B-9884-EAD29D2532E9}" type="datetimeFigureOut">
              <a:rPr lang="th-TH" smtClean="0"/>
              <a:pPr/>
              <a:t>18/10/58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5E50-B28F-4744-B266-A3884A5F484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E0F6-C38A-4B3B-9884-EAD29D2532E9}" type="datetimeFigureOut">
              <a:rPr lang="th-TH" smtClean="0"/>
              <a:pPr/>
              <a:t>18/10/58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5E50-B28F-4744-B266-A3884A5F484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E0F6-C38A-4B3B-9884-EAD29D2532E9}" type="datetimeFigureOut">
              <a:rPr lang="th-TH" smtClean="0"/>
              <a:pPr/>
              <a:t>18/10/58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5E50-B28F-4744-B266-A3884A5F484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E0F6-C38A-4B3B-9884-EAD29D2532E9}" type="datetimeFigureOut">
              <a:rPr lang="th-TH" smtClean="0"/>
              <a:pPr/>
              <a:t>18/10/58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5E50-B28F-4744-B266-A3884A5F484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E0F6-C38A-4B3B-9884-EAD29D2532E9}" type="datetimeFigureOut">
              <a:rPr lang="th-TH" smtClean="0"/>
              <a:pPr/>
              <a:t>18/10/58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5E50-B28F-4744-B266-A3884A5F484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E0F6-C38A-4B3B-9884-EAD29D2532E9}" type="datetimeFigureOut">
              <a:rPr lang="th-TH" smtClean="0"/>
              <a:pPr/>
              <a:t>18/10/58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5E50-B28F-4744-B266-A3884A5F484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E0F6-C38A-4B3B-9884-EAD29D2532E9}" type="datetimeFigureOut">
              <a:rPr lang="th-TH" smtClean="0"/>
              <a:pPr/>
              <a:t>18/10/58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5E50-B28F-4744-B266-A3884A5F484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E0F6-C38A-4B3B-9884-EAD29D2532E9}" type="datetimeFigureOut">
              <a:rPr lang="th-TH" smtClean="0"/>
              <a:pPr/>
              <a:t>18/10/58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15E50-B28F-4744-B266-A3884A5F484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1601785"/>
            <a:ext cx="9144000" cy="1470025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นโยบาย </a:t>
            </a:r>
            <a:br>
              <a:rPr lang="th-TH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การป้องกัน ควบคุมโรคไม่ติดต่อและการบาดเจ็บ</a:t>
            </a:r>
            <a:endParaRPr lang="th-TH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786314" y="5214950"/>
            <a:ext cx="4286280" cy="828684"/>
          </a:xfrm>
        </p:spPr>
        <p:txBody>
          <a:bodyPr>
            <a:normAutofit/>
          </a:bodyPr>
          <a:lstStyle/>
          <a:p>
            <a:r>
              <a:rPr lang="th-TH" sz="18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นายแพทย์</a:t>
            </a:r>
            <a:r>
              <a:rPr lang="th-TH" sz="18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อัษฏางค์</a:t>
            </a:r>
            <a:r>
              <a:rPr lang="th-TH" sz="18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รวยอาจิณ</a:t>
            </a:r>
          </a:p>
          <a:p>
            <a:r>
              <a:rPr lang="th-TH" sz="18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รองอธิบดีกรมควบคุมโรค</a:t>
            </a:r>
            <a:endParaRPr lang="th-TH" sz="18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580" y="6396335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การประชุมเชิงปฏิบัติการทิศทางการดำเนินงานป้องกันควบคุมโรคไม่ติดต่อและการบาดเจ็บ</a:t>
            </a:r>
          </a:p>
          <a:p>
            <a:pPr algn="ctr"/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ระหว่างวันที่ 19 -20 ต.ค. 58  ณ </a:t>
            </a:r>
            <a:r>
              <a:rPr lang="th-TH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รร.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มิรา</a:t>
            </a:r>
            <a:r>
              <a:rPr lang="th-TH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เคิล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แก</a:t>
            </a:r>
            <a:r>
              <a:rPr lang="th-TH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รนด์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กทม.</a:t>
            </a:r>
          </a:p>
        </p:txBody>
      </p:sp>
      <p:pic>
        <p:nvPicPr>
          <p:cNvPr id="6" name="รูปภาพ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50" y="6000768"/>
            <a:ext cx="27384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0" y="3505200"/>
            <a:ext cx="1752600" cy="2971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200" y="3589338"/>
            <a:ext cx="1600200" cy="27352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atin typeface="+mn-lt"/>
                <a:cs typeface="+mn-cs"/>
              </a:rPr>
              <a:t>สคร.</a:t>
            </a:r>
            <a:endParaRPr lang="en-US" sz="1800" b="1" dirty="0">
              <a:latin typeface="+mn-lt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8800" y="1600200"/>
            <a:ext cx="5562600" cy="5029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DHS/DC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67600" y="1676400"/>
            <a:ext cx="1676400" cy="2209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atin typeface="+mn-lt"/>
                <a:cs typeface="+mn-cs"/>
              </a:rPr>
              <a:t>ส่วนกลาง</a:t>
            </a:r>
            <a:endParaRPr lang="en-US" sz="1800" b="1" dirty="0">
              <a:latin typeface="+mn-lt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1981200"/>
            <a:ext cx="1600200" cy="1676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atin typeface="+mn-lt"/>
                <a:cs typeface="+mn-cs"/>
              </a:rPr>
              <a:t>สคร</a:t>
            </a:r>
            <a:r>
              <a:rPr lang="th-TH" sz="1800" dirty="0">
                <a:latin typeface="+mn-lt"/>
                <a:cs typeface="+mn-cs"/>
              </a:rPr>
              <a:t>.</a:t>
            </a: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363" y="1643063"/>
            <a:ext cx="16002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atin typeface="+mn-lt"/>
                <a:cs typeface="+mn-cs"/>
              </a:rPr>
              <a:t>ส่วนกลาง</a:t>
            </a:r>
            <a:endParaRPr lang="en-US" sz="1800" b="1" dirty="0">
              <a:latin typeface="+mn-lt"/>
              <a:cs typeface="+mn-cs"/>
            </a:endParaRPr>
          </a:p>
        </p:txBody>
      </p:sp>
      <p:sp>
        <p:nvSpPr>
          <p:cNvPr id="308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85800"/>
          </a:xfrm>
        </p:spPr>
        <p:txBody>
          <a:bodyPr/>
          <a:lstStyle/>
          <a:p>
            <a:pPr eaLnBrk="1" hangingPunct="1"/>
            <a:r>
              <a:rPr lang="th-TH" altLang="th-TH" sz="3600" b="1" dirty="0" smtClean="0">
                <a:latin typeface="Tahoma" pitchFamily="34" charset="0"/>
                <a:cs typeface="Tahoma" pitchFamily="34" charset="0"/>
              </a:rPr>
              <a:t>การป้องกันอุบัติเหตุทาง</a:t>
            </a:r>
            <a:r>
              <a:rPr lang="th-TH" altLang="th-TH" sz="3600" b="1" dirty="0" smtClean="0">
                <a:latin typeface="Tahoma" pitchFamily="34" charset="0"/>
                <a:cs typeface="Tahoma" pitchFamily="34" charset="0"/>
              </a:rPr>
              <a:t>ถนน 2559</a:t>
            </a:r>
            <a:endParaRPr lang="en-US" sz="36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1900238"/>
            <a:ext cx="2133600" cy="5381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FreesiaUPC" pitchFamily="34" charset="-34"/>
                <a:cs typeface="FreesiaUPC" pitchFamily="34" charset="-34"/>
              </a:rPr>
              <a:t>ข้อมูลเฝ้าระวัง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1912938"/>
            <a:ext cx="2133600" cy="830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FreesiaUPC" pitchFamily="34" charset="-34"/>
                <a:cs typeface="FreesiaUPC" pitchFamily="34" charset="-34"/>
              </a:rPr>
              <a:t>ข้อมูลเชิงลึก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latin typeface="FreesiaUPC" pitchFamily="34" charset="-34"/>
                <a:cs typeface="FreesiaUPC" pitchFamily="34" charset="-34"/>
              </a:rPr>
              <a:t>การสอบสวนการบาดเจ็บ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4932363"/>
            <a:ext cx="4191000" cy="5540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000" b="1" dirty="0">
                <a:latin typeface="FreesiaUPC" pitchFamily="34" charset="-34"/>
                <a:cs typeface="FreesiaUPC" pitchFamily="34" charset="-34"/>
              </a:rPr>
              <a:t>มาตรการลดปัจจัย/พฤติกรรมเสี่ยง </a:t>
            </a:r>
          </a:p>
        </p:txBody>
      </p:sp>
      <p:sp>
        <p:nvSpPr>
          <p:cNvPr id="3084" name="TextBox 6"/>
          <p:cNvSpPr txBox="1">
            <a:spLocks noChangeArrowheads="1"/>
          </p:cNvSpPr>
          <p:nvPr/>
        </p:nvSpPr>
        <p:spPr bwMode="auto">
          <a:xfrm>
            <a:off x="3581400" y="6091238"/>
            <a:ext cx="1862138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>
                <a:latin typeface="FreesiaUPC" pitchFamily="34" charset="-34"/>
                <a:cs typeface="FreesiaUPC" pitchFamily="34" charset="-34"/>
              </a:rPr>
              <a:t>การแก้ไขความเสี่ยง</a:t>
            </a:r>
          </a:p>
        </p:txBody>
      </p:sp>
      <p:sp>
        <p:nvSpPr>
          <p:cNvPr id="3085" name="TextBox 7"/>
          <p:cNvSpPr txBox="1">
            <a:spLocks noChangeArrowheads="1"/>
          </p:cNvSpPr>
          <p:nvPr/>
        </p:nvSpPr>
        <p:spPr bwMode="auto">
          <a:xfrm>
            <a:off x="3819525" y="5557838"/>
            <a:ext cx="3190875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>
                <a:latin typeface="FreesiaUPC" pitchFamily="34" charset="-34"/>
                <a:cs typeface="FreesiaUPC" pitchFamily="34" charset="-34"/>
              </a:rPr>
              <a:t>มาตรการชุมชน </a:t>
            </a:r>
            <a:r>
              <a:rPr lang="en-US" sz="2400">
                <a:latin typeface="FreesiaUPC" pitchFamily="34" charset="-34"/>
                <a:cs typeface="FreesiaUPC" pitchFamily="34" charset="-34"/>
              </a:rPr>
              <a:t>/ </a:t>
            </a:r>
            <a:r>
              <a:rPr lang="th-TH" sz="2400">
                <a:latin typeface="FreesiaUPC" pitchFamily="34" charset="-34"/>
                <a:cs typeface="FreesiaUPC" pitchFamily="34" charset="-34"/>
              </a:rPr>
              <a:t>มาตรการองค์กร</a:t>
            </a:r>
          </a:p>
        </p:txBody>
      </p:sp>
      <p:sp>
        <p:nvSpPr>
          <p:cNvPr id="3086" name="TextBox 8"/>
          <p:cNvSpPr txBox="1">
            <a:spLocks noChangeArrowheads="1"/>
          </p:cNvSpPr>
          <p:nvPr/>
        </p:nvSpPr>
        <p:spPr bwMode="auto">
          <a:xfrm>
            <a:off x="5492750" y="6091238"/>
            <a:ext cx="1785938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b="1">
                <a:latin typeface="FreesiaUPC" pitchFamily="34" charset="-34"/>
                <a:cs typeface="FreesiaUPC" pitchFamily="34" charset="-34"/>
              </a:rPr>
              <a:t>บังคับใช้กฏหมาย</a:t>
            </a:r>
          </a:p>
        </p:txBody>
      </p:sp>
      <p:sp>
        <p:nvSpPr>
          <p:cNvPr id="3087" name="TextBox 10"/>
          <p:cNvSpPr txBox="1">
            <a:spLocks noChangeArrowheads="1"/>
          </p:cNvSpPr>
          <p:nvPr/>
        </p:nvSpPr>
        <p:spPr bwMode="auto">
          <a:xfrm>
            <a:off x="212725" y="3900488"/>
            <a:ext cx="1371600" cy="1295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1900">
                <a:latin typeface="FreesiaUPC" pitchFamily="34" charset="-34"/>
                <a:cs typeface="FreesiaUPC" pitchFamily="34" charset="-34"/>
              </a:rPr>
              <a:t>อบรมพัฒนาศักยภาพการใช้ข้อมูลระดับจังหวัด</a:t>
            </a:r>
            <a:r>
              <a:rPr lang="en-US" sz="1900">
                <a:latin typeface="FreesiaUPC" pitchFamily="34" charset="-34"/>
                <a:cs typeface="FreesiaUPC" pitchFamily="34" charset="-34"/>
              </a:rPr>
              <a:t>/</a:t>
            </a:r>
            <a:r>
              <a:rPr lang="th-TH" sz="1900">
                <a:latin typeface="FreesiaUPC" pitchFamily="34" charset="-34"/>
                <a:cs typeface="FreesiaUPC" pitchFamily="34" charset="-34"/>
              </a:rPr>
              <a:t>อำเภอ</a:t>
            </a:r>
            <a:endParaRPr lang="en-US" sz="190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088" name="TextBox 11"/>
          <p:cNvSpPr txBox="1">
            <a:spLocks noChangeArrowheads="1"/>
          </p:cNvSpPr>
          <p:nvPr/>
        </p:nvSpPr>
        <p:spPr bwMode="auto">
          <a:xfrm>
            <a:off x="7658100" y="2333625"/>
            <a:ext cx="1333500" cy="132397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>
                <a:latin typeface="FreesiaUPC" pitchFamily="34" charset="-34"/>
                <a:cs typeface="FreesiaUPC" pitchFamily="34" charset="-34"/>
              </a:rPr>
              <a:t>โครงการพัฒนา</a:t>
            </a:r>
            <a:endParaRPr lang="en-US" sz="2000">
              <a:latin typeface="FreesiaUPC" pitchFamily="34" charset="-34"/>
              <a:cs typeface="FreesiaUPC" pitchFamily="34" charset="-34"/>
            </a:endParaRPr>
          </a:p>
          <a:p>
            <a:r>
              <a:rPr lang="th-TH" sz="2000">
                <a:latin typeface="FreesiaUPC" pitchFamily="34" charset="-34"/>
                <a:cs typeface="FreesiaUPC" pitchFamily="34" charset="-34"/>
              </a:rPr>
              <a:t>ศักยภาพการสอบสวนฯ</a:t>
            </a:r>
          </a:p>
          <a:p>
            <a:r>
              <a:rPr lang="th-TH" sz="2000">
                <a:latin typeface="FreesiaUPC" pitchFamily="34" charset="-34"/>
                <a:cs typeface="FreesiaUPC" pitchFamily="34" charset="-34"/>
              </a:rPr>
              <a:t>จังหวัด</a:t>
            </a:r>
            <a:r>
              <a:rPr lang="en-US" sz="2000">
                <a:latin typeface="FreesiaUPC" pitchFamily="34" charset="-34"/>
                <a:cs typeface="FreesiaUPC" pitchFamily="34" charset="-34"/>
              </a:rPr>
              <a:t>/</a:t>
            </a:r>
            <a:r>
              <a:rPr lang="th-TH" sz="2000">
                <a:latin typeface="FreesiaUPC" pitchFamily="34" charset="-34"/>
                <a:cs typeface="FreesiaUPC" pitchFamily="34" charset="-34"/>
              </a:rPr>
              <a:t>อำเภอ</a:t>
            </a:r>
            <a:endParaRPr lang="en-US" sz="200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089" name="TextBox 12"/>
          <p:cNvSpPr txBox="1">
            <a:spLocks noChangeArrowheads="1"/>
          </p:cNvSpPr>
          <p:nvPr/>
        </p:nvSpPr>
        <p:spPr bwMode="auto">
          <a:xfrm>
            <a:off x="228600" y="1958975"/>
            <a:ext cx="1371600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>
                <a:latin typeface="FreesiaUPC" pitchFamily="34" charset="-34"/>
                <a:cs typeface="FreesiaUPC" pitchFamily="34" charset="-34"/>
              </a:rPr>
              <a:t>พัฒนาฐานข้อมูลระดับประเทศ</a:t>
            </a:r>
            <a:endParaRPr lang="en-US" sz="2000">
              <a:latin typeface="FreesiaUPC" pitchFamily="34" charset="-34"/>
              <a:cs typeface="FreesiaUPC" pitchFamily="34" charset="-34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628775" y="2132013"/>
            <a:ext cx="5334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676400" y="3276600"/>
            <a:ext cx="381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088" idx="1"/>
          </p:cNvCxnSpPr>
          <p:nvPr/>
        </p:nvCxnSpPr>
        <p:spPr>
          <a:xfrm rot="10800000" flipV="1">
            <a:off x="7083425" y="2995613"/>
            <a:ext cx="574675" cy="63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xplosion 2 27"/>
          <p:cNvSpPr/>
          <p:nvPr/>
        </p:nvSpPr>
        <p:spPr>
          <a:xfrm>
            <a:off x="7239000" y="3581400"/>
            <a:ext cx="1905000" cy="12192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cs typeface="+mj-cs"/>
              </a:rPr>
              <a:t>80%</a:t>
            </a:r>
            <a:endParaRPr lang="en-US" sz="14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819400"/>
            <a:ext cx="1524000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มาตรการจัดการข้อมูล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57400" y="3124200"/>
            <a:ext cx="2438400" cy="1295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ชี้เป้า</a:t>
            </a:r>
            <a:r>
              <a:rPr lang="th-TH" sz="2400" dirty="0">
                <a:latin typeface="FreesiaUPC" pitchFamily="34" charset="-34"/>
                <a:cs typeface="FreesiaUPC" pitchFamily="34" charset="-34"/>
              </a:rPr>
              <a:t>แต่ละตำบล</a:t>
            </a:r>
            <a:r>
              <a:rPr lang="en-US" sz="2400" dirty="0">
                <a:latin typeface="FreesiaUPC" pitchFamily="34" charset="-34"/>
                <a:cs typeface="FreesiaUPC" pitchFamily="34" charset="-34"/>
              </a:rPr>
              <a:t>/</a:t>
            </a:r>
            <a:r>
              <a:rPr lang="th-TH" sz="2400" dirty="0">
                <a:latin typeface="FreesiaUPC" pitchFamily="34" charset="-34"/>
                <a:cs typeface="FreesiaUPC" pitchFamily="34" charset="-34"/>
              </a:rPr>
              <a:t>หมู่บ้าน </a:t>
            </a:r>
            <a:endParaRPr lang="th-TH" sz="2400" b="1" dirty="0">
              <a:latin typeface="FreesiaUPC" pitchFamily="34" charset="-34"/>
              <a:cs typeface="FreesiaUPC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กลุ่มมีพฤติกรรมเสี่ยง </a:t>
            </a:r>
            <a:endParaRPr lang="th-TH" sz="2400" dirty="0">
              <a:latin typeface="FreesiaUPC" pitchFamily="34" charset="-34"/>
              <a:cs typeface="FreesiaUPC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จุดเสี่ยงในพื้นที่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400" b="1" dirty="0">
              <a:latin typeface="FreesiaUPC" pitchFamily="34" charset="-34"/>
              <a:cs typeface="FreesiaUPC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34000" y="3276600"/>
            <a:ext cx="1905000" cy="91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ร่วมสร้างมาตรการแก้ปัญหา</a:t>
            </a:r>
            <a:endParaRPr lang="th-TH" sz="2400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0" name="ลูกศรซ้าย-ขวา 39"/>
          <p:cNvSpPr/>
          <p:nvPr/>
        </p:nvSpPr>
        <p:spPr>
          <a:xfrm>
            <a:off x="4572000" y="3657600"/>
            <a:ext cx="609600" cy="304800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41" name="ลูกศรลง 40"/>
          <p:cNvSpPr/>
          <p:nvPr/>
        </p:nvSpPr>
        <p:spPr>
          <a:xfrm>
            <a:off x="4572000" y="24384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42" name="ลูกศรซ้าย-ขวา 41"/>
          <p:cNvSpPr/>
          <p:nvPr/>
        </p:nvSpPr>
        <p:spPr>
          <a:xfrm>
            <a:off x="4419600" y="2133600"/>
            <a:ext cx="609600" cy="304800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43" name="แผนผังลําดับงาน: กระบวนการสำรอง 42"/>
          <p:cNvSpPr/>
          <p:nvPr/>
        </p:nvSpPr>
        <p:spPr>
          <a:xfrm>
            <a:off x="8001000" y="5334000"/>
            <a:ext cx="1066800" cy="14478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</a:rPr>
              <a:t>ด่านชุมชน (</a:t>
            </a:r>
            <a:r>
              <a:rPr lang="th-TH" sz="2000" b="1" dirty="0">
                <a:solidFill>
                  <a:schemeClr val="tx1"/>
                </a:solidFill>
              </a:rPr>
              <a:t>ช่วงเทศกาล)</a:t>
            </a:r>
            <a:endParaRPr lang="th-TH" sz="2400" b="1" dirty="0">
              <a:solidFill>
                <a:schemeClr val="tx1"/>
              </a:solidFill>
            </a:endParaRPr>
          </a:p>
        </p:txBody>
      </p:sp>
      <p:sp>
        <p:nvSpPr>
          <p:cNvPr id="44" name="ลูกศรขวา 43"/>
          <p:cNvSpPr/>
          <p:nvPr/>
        </p:nvSpPr>
        <p:spPr>
          <a:xfrm>
            <a:off x="7391400" y="5715000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3102" name="TextBox 44"/>
          <p:cNvSpPr txBox="1">
            <a:spLocks noChangeArrowheads="1"/>
          </p:cNvSpPr>
          <p:nvPr/>
        </p:nvSpPr>
        <p:spPr bwMode="auto">
          <a:xfrm>
            <a:off x="7543800" y="4953000"/>
            <a:ext cx="1668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Quick Win :</a:t>
            </a:r>
            <a:endParaRPr lang="th-TH" sz="1800" b="1"/>
          </a:p>
        </p:txBody>
      </p:sp>
      <p:sp>
        <p:nvSpPr>
          <p:cNvPr id="3103" name="TextBox 45"/>
          <p:cNvSpPr txBox="1">
            <a:spLocks noChangeArrowheads="1"/>
          </p:cNvSpPr>
          <p:nvPr/>
        </p:nvSpPr>
        <p:spPr bwMode="auto">
          <a:xfrm>
            <a:off x="533400" y="609600"/>
            <a:ext cx="8153400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1600" b="1">
                <a:latin typeface="Tahoma" pitchFamily="34" charset="0"/>
                <a:cs typeface="Tahoma" pitchFamily="34" charset="0"/>
              </a:rPr>
              <a:t>ปี </a:t>
            </a:r>
            <a:r>
              <a:rPr lang="en-US" sz="1600" b="1">
                <a:latin typeface="Tahoma" pitchFamily="34" charset="0"/>
                <a:cs typeface="Tahoma" pitchFamily="34" charset="0"/>
              </a:rPr>
              <a:t>2556 </a:t>
            </a:r>
            <a:r>
              <a:rPr lang="th-TH" sz="1600" b="1">
                <a:latin typeface="Tahoma" pitchFamily="34" charset="0"/>
                <a:cs typeface="Tahoma" pitchFamily="34" charset="0"/>
              </a:rPr>
              <a:t>มีคนไทยตายเกือบ </a:t>
            </a:r>
            <a:r>
              <a:rPr lang="en-US" sz="1600" b="1">
                <a:latin typeface="Tahoma" pitchFamily="34" charset="0"/>
                <a:cs typeface="Tahoma" pitchFamily="34" charset="0"/>
              </a:rPr>
              <a:t>23,000 </a:t>
            </a:r>
            <a:r>
              <a:rPr lang="th-TH" sz="1600" b="1">
                <a:latin typeface="Tahoma" pitchFamily="34" charset="0"/>
                <a:cs typeface="Tahoma" pitchFamily="34" charset="0"/>
              </a:rPr>
              <a:t>คน  (คิดเป็นอัตราตาย </a:t>
            </a:r>
            <a:r>
              <a:rPr lang="en-US" sz="1600" b="1">
                <a:latin typeface="Tahoma" pitchFamily="34" charset="0"/>
                <a:cs typeface="Tahoma" pitchFamily="34" charset="0"/>
              </a:rPr>
              <a:t>38 </a:t>
            </a:r>
            <a:r>
              <a:rPr lang="th-TH" sz="1600" b="1">
                <a:latin typeface="Tahoma" pitchFamily="34" charset="0"/>
                <a:cs typeface="Tahoma" pitchFamily="34" charset="0"/>
              </a:rPr>
              <a:t>ต่อประชากรแสนคน) </a:t>
            </a:r>
          </a:p>
          <a:p>
            <a:r>
              <a:rPr lang="th-TH" sz="1600" b="1">
                <a:latin typeface="Tahoma" pitchFamily="34" charset="0"/>
                <a:cs typeface="Tahoma" pitchFamily="34" charset="0"/>
              </a:rPr>
              <a:t>บาดเจ็บสาหัสกว่า </a:t>
            </a:r>
            <a:r>
              <a:rPr lang="en-US" sz="1600" b="1">
                <a:latin typeface="Tahoma" pitchFamily="34" charset="0"/>
                <a:cs typeface="Tahoma" pitchFamily="34" charset="0"/>
              </a:rPr>
              <a:t>200,000</a:t>
            </a:r>
            <a:r>
              <a:rPr lang="th-TH" sz="1600" b="1">
                <a:latin typeface="Tahoma" pitchFamily="34" charset="0"/>
                <a:cs typeface="Tahoma" pitchFamily="34" charset="0"/>
              </a:rPr>
              <a:t> ราย บาดเจ็บเล็กน้อยอีก</a:t>
            </a:r>
            <a:r>
              <a:rPr lang="en-US" sz="1600" b="1">
                <a:latin typeface="Tahoma" pitchFamily="34" charset="0"/>
                <a:cs typeface="Tahoma" pitchFamily="34" charset="0"/>
              </a:rPr>
              <a:t> 1,050,088 </a:t>
            </a:r>
            <a:r>
              <a:rPr lang="th-TH" sz="1600" b="1">
                <a:latin typeface="Tahoma" pitchFamily="34" charset="0"/>
                <a:cs typeface="Tahoma" pitchFamily="34" charset="0"/>
              </a:rPr>
              <a:t>ราย  </a:t>
            </a:r>
          </a:p>
          <a:p>
            <a:r>
              <a:rPr lang="th-TH" sz="1600" b="1">
                <a:latin typeface="Tahoma" pitchFamily="34" charset="0"/>
                <a:cs typeface="Tahoma" pitchFamily="34" charset="0"/>
              </a:rPr>
              <a:t>ผลกระทบต่อความสูญเสียของประเทศปีละ </a:t>
            </a:r>
            <a:r>
              <a:rPr lang="en-US" sz="1600" b="1">
                <a:latin typeface="Tahoma" pitchFamily="34" charset="0"/>
                <a:cs typeface="Tahoma" pitchFamily="34" charset="0"/>
              </a:rPr>
              <a:t>2 </a:t>
            </a:r>
            <a:r>
              <a:rPr lang="th-TH" sz="1600" b="1">
                <a:latin typeface="Tahoma" pitchFamily="34" charset="0"/>
                <a:cs typeface="Tahoma" pitchFamily="34" charset="0"/>
              </a:rPr>
              <a:t>แสนกว่าล้านบาท</a:t>
            </a:r>
          </a:p>
        </p:txBody>
      </p:sp>
      <p:sp>
        <p:nvSpPr>
          <p:cNvPr id="47" name="ลูกศรลง 46"/>
          <p:cNvSpPr/>
          <p:nvPr/>
        </p:nvSpPr>
        <p:spPr>
          <a:xfrm>
            <a:off x="4648200" y="4267200"/>
            <a:ext cx="762000" cy="5334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3105" name="TextBox 10"/>
          <p:cNvSpPr txBox="1">
            <a:spLocks noChangeArrowheads="1"/>
          </p:cNvSpPr>
          <p:nvPr/>
        </p:nvSpPr>
        <p:spPr bwMode="auto">
          <a:xfrm>
            <a:off x="228600" y="5410200"/>
            <a:ext cx="1295400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>
                <a:latin typeface="FreesiaUPC" pitchFamily="34" charset="-34"/>
                <a:cs typeface="FreesiaUPC" pitchFamily="34" charset="-34"/>
              </a:rPr>
              <a:t>จัดตั้ง </a:t>
            </a:r>
            <a:r>
              <a:rPr lang="en-US" sz="2000" b="1">
                <a:latin typeface="FreesiaUPC" pitchFamily="34" charset="-34"/>
                <a:cs typeface="FreesiaUPC" pitchFamily="34" charset="-34"/>
              </a:rPr>
              <a:t>EOC </a:t>
            </a:r>
            <a:endParaRPr lang="th-TH" sz="2000" b="1">
              <a:latin typeface="FreesiaUPC" pitchFamily="34" charset="-34"/>
              <a:cs typeface="FreesiaUPC" pitchFamily="34" charset="-34"/>
            </a:endParaRPr>
          </a:p>
          <a:p>
            <a:r>
              <a:rPr lang="th-TH" sz="2000">
                <a:latin typeface="FreesiaUPC" pitchFamily="34" charset="-34"/>
                <a:cs typeface="FreesiaUPC" pitchFamily="34" charset="-34"/>
              </a:rPr>
              <a:t>ช่วงเทศกาล</a:t>
            </a:r>
            <a:endParaRPr lang="en-US" sz="200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1" name="Explosion 2 30"/>
          <p:cNvSpPr/>
          <p:nvPr/>
        </p:nvSpPr>
        <p:spPr>
          <a:xfrm>
            <a:off x="1066800" y="4267200"/>
            <a:ext cx="1828800" cy="13716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sz="1800" b="1" dirty="0">
                <a:solidFill>
                  <a:schemeClr val="tx1"/>
                </a:solidFill>
                <a:cs typeface="+mj-cs"/>
              </a:rPr>
              <a:t>24 </a:t>
            </a:r>
            <a:r>
              <a:rPr lang="th-TH" sz="1800" b="1" dirty="0">
                <a:solidFill>
                  <a:schemeClr val="tx1"/>
                </a:solidFill>
                <a:cs typeface="+mj-cs"/>
              </a:rPr>
              <a:t>จังหวัด</a:t>
            </a:r>
            <a:endParaRPr lang="en-US" sz="1800" b="1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รูปภาพ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9138"/>
            <a:ext cx="9144000" cy="488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8"/>
          <p:cNvSpPr txBox="1">
            <a:spLocks noChangeArrowheads="1"/>
          </p:cNvSpPr>
          <p:nvPr/>
        </p:nvSpPr>
        <p:spPr bwMode="auto">
          <a:xfrm>
            <a:off x="574675" y="1116013"/>
            <a:ext cx="7800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th-TH" sz="3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th-TH" altLang="th-TH" sz="3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สุขกาย สุขใจ ขับขี่ปลอดภัย รับปีใหม่ 2559</a:t>
            </a:r>
            <a:r>
              <a:rPr lang="en-US" altLang="th-TH" sz="3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”</a:t>
            </a:r>
          </a:p>
        </p:txBody>
      </p:sp>
      <p:sp>
        <p:nvSpPr>
          <p:cNvPr id="31748" name="สี่เหลี่ยมผืนผ้า 4"/>
          <p:cNvSpPr>
            <a:spLocks noChangeArrowheads="1"/>
          </p:cNvSpPr>
          <p:nvPr/>
        </p:nvSpPr>
        <p:spPr bwMode="auto">
          <a:xfrm>
            <a:off x="250825" y="334963"/>
            <a:ext cx="82819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altLang="th-TH" sz="3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การเตรียมพร้อมเทศกาลปีใหม่ </a:t>
            </a:r>
            <a:r>
              <a:rPr lang="en-US" altLang="th-TH" sz="3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2559</a:t>
            </a:r>
            <a:endParaRPr lang="th-TH" altLang="th-TH" sz="36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49" name="สี่เหลี่ยมผืนผ้า 5"/>
          <p:cNvSpPr>
            <a:spLocks noChangeArrowheads="1"/>
          </p:cNvSpPr>
          <p:nvPr/>
        </p:nvSpPr>
        <p:spPr bwMode="auto">
          <a:xfrm>
            <a:off x="2105025" y="1916113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altLang="th-TH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วันที่</a:t>
            </a:r>
            <a:r>
              <a:rPr lang="en-US" altLang="th-TH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29 </a:t>
            </a:r>
            <a:r>
              <a:rPr lang="th-TH" altLang="th-TH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ธ.ค. </a:t>
            </a:r>
            <a:r>
              <a:rPr lang="en-US" altLang="th-TH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58 - 4</a:t>
            </a:r>
            <a:r>
              <a:rPr lang="th-TH" altLang="th-TH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ม.ค.</a:t>
            </a:r>
            <a:r>
              <a:rPr lang="en-US" altLang="th-TH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138" y="-26988"/>
            <a:ext cx="9313863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มนมุมสี่เหลี่ยมผืนผ้าด้านเดียวกัน 2"/>
          <p:cNvSpPr/>
          <p:nvPr/>
        </p:nvSpPr>
        <p:spPr bwMode="auto">
          <a:xfrm rot="10800000">
            <a:off x="-13" y="0"/>
            <a:ext cx="9144011" cy="642918"/>
          </a:xfrm>
          <a:prstGeom prst="round2SameRec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1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3797" name="สี่เหลี่ยมผืนผ้า 1"/>
          <p:cNvSpPr>
            <a:spLocks noChangeArrowheads="1"/>
          </p:cNvSpPr>
          <p:nvPr/>
        </p:nvSpPr>
        <p:spPr bwMode="auto">
          <a:xfrm>
            <a:off x="395288" y="-26988"/>
            <a:ext cx="7345362" cy="65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h-TH" altLang="th-TH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การดำเนินงานด่านชุมชน “สงกรานต์ 58”</a:t>
            </a:r>
          </a:p>
        </p:txBody>
      </p:sp>
      <p:pic>
        <p:nvPicPr>
          <p:cNvPr id="33798" name="รูปภาพ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-114300"/>
            <a:ext cx="158432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ตาราง 7"/>
          <p:cNvGraphicFramePr>
            <a:graphicFrameLocks noGrp="1"/>
          </p:cNvGraphicFramePr>
          <p:nvPr/>
        </p:nvGraphicFramePr>
        <p:xfrm>
          <a:off x="571472" y="1300170"/>
          <a:ext cx="8072494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1939"/>
                <a:gridCol w="3210555"/>
              </a:tblGrid>
              <a:tr h="365079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Tahoma" pitchFamily="34" charset="0"/>
                          <a:cs typeface="Tahoma" pitchFamily="34" charset="0"/>
                        </a:rPr>
                        <a:t>รายการ</a:t>
                      </a:r>
                      <a:endParaRPr lang="th-TH" sz="20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Tahoma" pitchFamily="34" charset="0"/>
                          <a:cs typeface="Tahoma" pitchFamily="34" charset="0"/>
                        </a:rPr>
                        <a:t>จำนวน</a:t>
                      </a:r>
                      <a:endParaRPr lang="th-TH" sz="20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65079">
                <a:tc>
                  <a:txBody>
                    <a:bodyPr/>
                    <a:lstStyle/>
                    <a:p>
                      <a:r>
                        <a:rPr lang="th-TH" sz="2000" dirty="0" err="1" smtClean="0">
                          <a:latin typeface="Tahoma" pitchFamily="34" charset="0"/>
                          <a:cs typeface="Tahoma" pitchFamily="34" charset="0"/>
                        </a:rPr>
                        <a:t>สคร.</a:t>
                      </a: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 1,2,5,6,9,10,11,12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 7 แห่ง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65079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จังหวัด (ไม่ทุกอำเภอ)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10 จังหวัด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65079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อำเภอ (ไม่ทุกหมู่บ้าน)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22 อำเภอ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65079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จำนวนด่านชุมชน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206 ด่าน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65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จำนวนคน</a:t>
                      </a:r>
                      <a:r>
                        <a:rPr lang="th-TH" sz="2000" dirty="0" err="1" smtClean="0">
                          <a:latin typeface="Tahoma" pitchFamily="34" charset="0"/>
                          <a:cs typeface="Tahoma" pitchFamily="34" charset="0"/>
                        </a:rPr>
                        <a:t>ปฎิบัติงาน</a:t>
                      </a: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ในด่าน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904 คน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65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จำนวนรถที่ผ่านด่านทั้งหมด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2,162,236 คัน</a:t>
                      </a:r>
                      <a:endParaRPr lang="th-TH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ตาราง 8"/>
          <p:cNvGraphicFramePr>
            <a:graphicFrameLocks noGrp="1"/>
          </p:cNvGraphicFramePr>
          <p:nvPr/>
        </p:nvGraphicFramePr>
        <p:xfrm>
          <a:off x="857224" y="4714884"/>
          <a:ext cx="764386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1643074"/>
                <a:gridCol w="1714512"/>
                <a:gridCol w="24288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รายการ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ปี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2558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ปี 2557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เพิ่ม/ลด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บาดเจ็บ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121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674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553  (82%)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เสียชีวิต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5  (100%)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Admitted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26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20  (77%)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ลูกศรลง 10"/>
          <p:cNvSpPr/>
          <p:nvPr/>
        </p:nvSpPr>
        <p:spPr>
          <a:xfrm>
            <a:off x="6286512" y="6215082"/>
            <a:ext cx="73025" cy="144463"/>
          </a:xfrm>
          <a:prstGeom prst="downArrow">
            <a:avLst/>
          </a:prstGeom>
          <a:solidFill>
            <a:srgbClr val="6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2" name="ลูกศรลง 11"/>
          <p:cNvSpPr/>
          <p:nvPr/>
        </p:nvSpPr>
        <p:spPr>
          <a:xfrm>
            <a:off x="6286512" y="5286388"/>
            <a:ext cx="73025" cy="142875"/>
          </a:xfrm>
          <a:prstGeom prst="downArrow">
            <a:avLst/>
          </a:prstGeom>
          <a:solidFill>
            <a:srgbClr val="6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857224" y="4286256"/>
            <a:ext cx="7643866" cy="400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000" b="1" dirty="0">
                <a:latin typeface="Tahoma" pitchFamily="34" charset="0"/>
                <a:cs typeface="Tahoma" pitchFamily="34" charset="0"/>
              </a:rPr>
              <a:t>ผลการดำเนินงานด่านชุมชน ช่วงเทศกาลสงกรานต์ 58</a:t>
            </a:r>
          </a:p>
        </p:txBody>
      </p:sp>
      <p:sp>
        <p:nvSpPr>
          <p:cNvPr id="14" name="ลูกศรลง 13"/>
          <p:cNvSpPr/>
          <p:nvPr/>
        </p:nvSpPr>
        <p:spPr>
          <a:xfrm>
            <a:off x="6286512" y="5786454"/>
            <a:ext cx="73025" cy="142875"/>
          </a:xfrm>
          <a:prstGeom prst="downArrow">
            <a:avLst/>
          </a:prstGeom>
          <a:solidFill>
            <a:srgbClr val="6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0"/>
            <a:ext cx="9104313" cy="670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5288" cy="725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รูปภาพ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9144000" cy="51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สี่เหลี่ยมผืนผ้า 6"/>
          <p:cNvSpPr/>
          <p:nvPr/>
        </p:nvSpPr>
        <p:spPr>
          <a:xfrm>
            <a:off x="785786" y="928670"/>
            <a:ext cx="700092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ขอบคุณครับ</a:t>
            </a:r>
            <a:endParaRPr lang="th-TH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รูปภาพ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5643578"/>
            <a:ext cx="350046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071546"/>
            <a:ext cx="8572560" cy="250033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การดำเนินงาน</a:t>
            </a:r>
            <a:br>
              <a:rPr lang="th-TH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ลดโรคไตเรื้อรัง (</a:t>
            </a:r>
            <a:r>
              <a:rPr lang="en-US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CKD) /</a:t>
            </a:r>
            <a:r>
              <a:rPr lang="th-TH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คลินิก </a:t>
            </a:r>
            <a:r>
              <a:rPr lang="en-US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NCD </a:t>
            </a:r>
            <a:r>
              <a:rPr lang="th-TH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คุณภาพ</a:t>
            </a:r>
            <a:endParaRPr lang="th-TH" sz="4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5429264"/>
            <a:ext cx="350046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200" b="1">
                <a:latin typeface="TH SarabunPSK" pitchFamily="34" charset="-34"/>
                <a:cs typeface="TH SarabunPSK" pitchFamily="34" charset="-34"/>
              </a:rPr>
              <a:t>กรอบแนวคิดรูปแบบการดำเนินงานลดโรคไตเรื้อรัง 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66713" y="1611313"/>
            <a:ext cx="8715375" cy="892175"/>
            <a:chOff x="285720" y="1142984"/>
            <a:chExt cx="8715436" cy="892552"/>
          </a:xfrm>
        </p:grpSpPr>
        <p:sp>
          <p:nvSpPr>
            <p:cNvPr id="43" name="TextBox 42"/>
            <p:cNvSpPr txBox="1"/>
            <p:nvPr/>
          </p:nvSpPr>
          <p:spPr>
            <a:xfrm>
              <a:off x="3571868" y="1142984"/>
              <a:ext cx="2571768" cy="89255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2000" b="1" dirty="0">
                  <a:latin typeface="TH SarabunPSK" pitchFamily="34" charset="-34"/>
                  <a:cs typeface="TH SarabunPSK" pitchFamily="34" charset="-34"/>
                </a:rPr>
                <a:t>กลุ่มเสี่ยง</a:t>
              </a:r>
            </a:p>
            <a:p>
              <a:pPr algn="ctr">
                <a:defRPr/>
              </a:pPr>
              <a:endParaRPr lang="th-TH" sz="1600" b="1" dirty="0">
                <a:latin typeface="TH SarabunPSK" pitchFamily="34" charset="-34"/>
                <a:cs typeface="TH SarabunPSK" pitchFamily="34" charset="-34"/>
              </a:endParaRPr>
            </a:p>
            <a:p>
              <a:pPr algn="ctr">
                <a:defRPr/>
              </a:pPr>
              <a:endParaRPr lang="th-TH" sz="16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143636" y="1142984"/>
              <a:ext cx="2857520" cy="89255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20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กลุ่มป่วย</a:t>
              </a:r>
            </a:p>
            <a:p>
              <a:pPr algn="ctr">
                <a:defRPr/>
              </a:pPr>
              <a:endPara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>
                <a:defRPr/>
              </a:pPr>
              <a:endPara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5720" y="1142984"/>
              <a:ext cx="3286148" cy="89255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2000" b="1" dirty="0">
                  <a:latin typeface="TH SarabunPSK" pitchFamily="34" charset="-34"/>
                  <a:cs typeface="TH SarabunPSK" pitchFamily="34" charset="-34"/>
                </a:rPr>
                <a:t>กลุ่มประชากรทั่วไป</a:t>
              </a:r>
            </a:p>
            <a:p>
              <a:pPr algn="ctr">
                <a:defRPr/>
              </a:pPr>
              <a:endParaRPr lang="th-TH" sz="1600" b="1" dirty="0">
                <a:latin typeface="TH SarabunPSK" pitchFamily="34" charset="-34"/>
                <a:cs typeface="TH SarabunPSK" pitchFamily="34" charset="-34"/>
              </a:endParaRPr>
            </a:p>
            <a:p>
              <a:pPr algn="ctr">
                <a:defRPr/>
              </a:pPr>
              <a:endParaRPr lang="th-TH" sz="16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7157" y="1571790"/>
              <a:ext cx="1474798" cy="3382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1600" b="1" dirty="0">
                  <a:latin typeface="TH SarabunPSK" pitchFamily="34" charset="-34"/>
                  <a:cs typeface="TH SarabunPSK" pitchFamily="34" charset="-34"/>
                </a:rPr>
                <a:t>การส่งเสริมสุขภาพ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28793" y="1571790"/>
              <a:ext cx="1571636" cy="3541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700" b="1" dirty="0">
                  <a:latin typeface="TH SarabunPSK" pitchFamily="34" charset="-34"/>
                  <a:cs typeface="TH SarabunPSK" pitchFamily="34" charset="-34"/>
                </a:rPr>
                <a:t>Primary Prevention</a:t>
              </a:r>
              <a:endParaRPr lang="th-TH" sz="17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43319" y="1552732"/>
              <a:ext cx="2819420" cy="3684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atin typeface="TH SarabunPSK" pitchFamily="34" charset="-34"/>
                  <a:cs typeface="TH SarabunPSK" pitchFamily="34" charset="-34"/>
                </a:rPr>
                <a:t>Secondary Prevention</a:t>
              </a:r>
              <a:endParaRPr lang="th-TH" sz="18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15140" y="1552732"/>
              <a:ext cx="2068526" cy="3684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atin typeface="TH SarabunPSK" pitchFamily="34" charset="-34"/>
                  <a:cs typeface="TH SarabunPSK" pitchFamily="34" charset="-34"/>
                </a:rPr>
                <a:t>Tertiary Prevention</a:t>
              </a:r>
              <a:endParaRPr lang="th-TH" sz="18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00063" y="3500438"/>
            <a:ext cx="3000375" cy="4000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ป้องกันและป้องกันความเสี่ยง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063" y="4267200"/>
            <a:ext cx="3000375" cy="4000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คัดกรองปัจจัยเสี่ยงต่อ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CDK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3886200" y="3886200"/>
            <a:ext cx="2376488" cy="1739900"/>
            <a:chOff x="3814762" y="3709990"/>
            <a:chExt cx="2376265" cy="1739724"/>
          </a:xfrm>
        </p:grpSpPr>
        <p:grpSp>
          <p:nvGrpSpPr>
            <p:cNvPr id="4" name="กลุ่ม 12"/>
            <p:cNvGrpSpPr>
              <a:grpSpLocks/>
            </p:cNvGrpSpPr>
            <p:nvPr/>
          </p:nvGrpSpPr>
          <p:grpSpPr bwMode="auto">
            <a:xfrm>
              <a:off x="3814762" y="3709990"/>
              <a:ext cx="2376265" cy="792088"/>
              <a:chOff x="4114448" y="1912640"/>
              <a:chExt cx="2520281" cy="792088"/>
            </a:xfrm>
          </p:grpSpPr>
          <p:sp>
            <p:nvSpPr>
              <p:cNvPr id="12" name="วงรี 11"/>
              <p:cNvSpPr/>
              <p:nvPr/>
            </p:nvSpPr>
            <p:spPr>
              <a:xfrm>
                <a:off x="4114448" y="1912640"/>
                <a:ext cx="2520281" cy="79208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 sz="1800"/>
              </a:p>
            </p:txBody>
          </p:sp>
          <p:sp>
            <p:nvSpPr>
              <p:cNvPr id="4136" name="TextBox 10"/>
              <p:cNvSpPr txBox="1">
                <a:spLocks noChangeArrowheads="1"/>
              </p:cNvSpPr>
              <p:nvPr/>
            </p:nvSpPr>
            <p:spPr bwMode="auto">
              <a:xfrm>
                <a:off x="4114449" y="1988840"/>
                <a:ext cx="25202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 b="1"/>
                  <a:t>CM /CKD Clinic nurse</a:t>
                </a:r>
                <a:endParaRPr lang="th-TH" sz="1600" b="1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286206" y="4357624"/>
              <a:ext cx="1439727" cy="3381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1600" b="1" dirty="0">
                  <a:latin typeface="TH SarabunPSK" pitchFamily="34" charset="-34"/>
                  <a:cs typeface="TH SarabunPSK" pitchFamily="34" charset="-34"/>
                </a:rPr>
                <a:t>ทีมสหวิชาชีพ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6206" y="4733824"/>
              <a:ext cx="1439727" cy="33810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1600" b="1" dirty="0">
                  <a:latin typeface="TH SarabunPSK" pitchFamily="34" charset="-34"/>
                  <a:cs typeface="TH SarabunPSK" pitchFamily="34" charset="-34"/>
                </a:rPr>
                <a:t>อายุรแพทย์โรคไต 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290967" y="5111611"/>
              <a:ext cx="1441315" cy="33810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1600" b="1" dirty="0">
                  <a:latin typeface="TH SarabunPSK" pitchFamily="34" charset="-34"/>
                  <a:cs typeface="TH SarabunPSK" pitchFamily="34" charset="-34"/>
                </a:rPr>
                <a:t>อายุรแพทย์</a:t>
              </a:r>
            </a:p>
          </p:txBody>
        </p:sp>
      </p:grpSp>
      <p:grpSp>
        <p:nvGrpSpPr>
          <p:cNvPr id="10" name="กลุ่ม 39"/>
          <p:cNvGrpSpPr>
            <a:grpSpLocks/>
          </p:cNvGrpSpPr>
          <p:nvPr/>
        </p:nvGrpSpPr>
        <p:grpSpPr bwMode="auto">
          <a:xfrm>
            <a:off x="6646863" y="2695575"/>
            <a:ext cx="2428875" cy="457200"/>
            <a:chOff x="4578007" y="2931750"/>
            <a:chExt cx="1825063" cy="457200"/>
          </a:xfrm>
        </p:grpSpPr>
        <p:sp>
          <p:nvSpPr>
            <p:cNvPr id="41" name="สี่เหลี่ยมผืนผ้ามุมมน 40"/>
            <p:cNvSpPr/>
            <p:nvPr/>
          </p:nvSpPr>
          <p:spPr>
            <a:xfrm>
              <a:off x="4578007" y="2931750"/>
              <a:ext cx="1825063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20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130" name="TextBox 41"/>
            <p:cNvSpPr txBox="1">
              <a:spLocks noChangeArrowheads="1"/>
            </p:cNvSpPr>
            <p:nvPr/>
          </p:nvSpPr>
          <p:spPr bwMode="auto">
            <a:xfrm>
              <a:off x="4615368" y="2960946"/>
              <a:ext cx="17568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th-TH" sz="2000" b="1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ชะลอความเสื่อมของไต</a:t>
              </a:r>
            </a:p>
          </p:txBody>
        </p:sp>
      </p:grp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6934200" y="4071938"/>
            <a:ext cx="1828800" cy="2560637"/>
            <a:chOff x="7241612" y="2414246"/>
            <a:chExt cx="1778678" cy="2560435"/>
          </a:xfrm>
        </p:grpSpPr>
        <p:sp>
          <p:nvSpPr>
            <p:cNvPr id="27" name="TextBox 26"/>
            <p:cNvSpPr txBox="1"/>
            <p:nvPr/>
          </p:nvSpPr>
          <p:spPr>
            <a:xfrm>
              <a:off x="7618346" y="2414246"/>
              <a:ext cx="1381873" cy="46192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b="1" dirty="0"/>
                <a:t>eGFR 59-30ml/min</a:t>
              </a:r>
              <a:r>
                <a:rPr lang="th-TH" sz="1200" b="1" dirty="0"/>
                <a:t>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18346" y="3071419"/>
              <a:ext cx="1381873" cy="46192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b="1" dirty="0"/>
                <a:t>eGFR 29-15ml/min</a:t>
              </a:r>
              <a:r>
                <a:rPr lang="th-TH" sz="1200" b="1" dirty="0"/>
                <a:t>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39962" y="3701606"/>
              <a:ext cx="1360257" cy="46192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b="1" dirty="0"/>
                <a:t>eGFR &lt;15ml/min</a:t>
              </a:r>
              <a:r>
                <a:rPr lang="th-TH" sz="1200" b="1" dirty="0"/>
                <a:t>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241612" y="4666730"/>
              <a:ext cx="991242" cy="3079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Dialysis</a:t>
              </a:r>
              <a:endParaRPr lang="th-TH" sz="14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316230" y="4652444"/>
              <a:ext cx="704060" cy="3079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RRT</a:t>
              </a:r>
              <a:endParaRPr lang="th-TH" sz="1400" b="1" dirty="0"/>
            </a:p>
          </p:txBody>
        </p:sp>
        <p:cxnSp>
          <p:nvCxnSpPr>
            <p:cNvPr id="47" name="ลูกศรเชื่อมต่อแบบตรง 46"/>
            <p:cNvCxnSpPr>
              <a:stCxn id="27" idx="2"/>
              <a:endCxn id="29" idx="0"/>
            </p:cNvCxnSpPr>
            <p:nvPr/>
          </p:nvCxnSpPr>
          <p:spPr>
            <a:xfrm rot="5400000">
              <a:off x="8211658" y="2973024"/>
              <a:ext cx="195248" cy="15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ลูกศรเชื่อมต่อแบบตรง 47"/>
            <p:cNvCxnSpPr/>
            <p:nvPr/>
          </p:nvCxnSpPr>
          <p:spPr>
            <a:xfrm>
              <a:off x="8308510" y="3352384"/>
              <a:ext cx="0" cy="3492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ลูกศรเชื่อมต่อแบบตรง 49"/>
            <p:cNvCxnSpPr/>
            <p:nvPr/>
          </p:nvCxnSpPr>
          <p:spPr>
            <a:xfrm flipH="1">
              <a:off x="7826785" y="4084164"/>
              <a:ext cx="237775" cy="50954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ลูกศรเชื่อมต่อแบบตรง 51"/>
            <p:cNvCxnSpPr>
              <a:endCxn id="32" idx="0"/>
            </p:cNvCxnSpPr>
            <p:nvPr/>
          </p:nvCxnSpPr>
          <p:spPr>
            <a:xfrm>
              <a:off x="8498421" y="4115912"/>
              <a:ext cx="169839" cy="5365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5143500" y="3276600"/>
            <a:ext cx="1300163" cy="4619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/>
              <a:t>eGFR &gt;60 ml/min</a:t>
            </a:r>
            <a:r>
              <a:rPr lang="th-TH" sz="1200" b="1" dirty="0"/>
              <a:t>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52400" y="4800600"/>
            <a:ext cx="3581400" cy="1816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 เฝ้าระวัง ติดตามและการคัดกรองโรคและพฤติกรรมเสี่ยงต่อการเกิดโรค</a:t>
            </a:r>
          </a:p>
          <a:p>
            <a:pPr>
              <a:buFontTx/>
              <a:buChar char="-"/>
              <a:defRPr/>
            </a:pP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 การสร้างความตระหนักในประชากรและกลุ่มเป้าหมายเฉพาะ </a:t>
            </a:r>
          </a:p>
          <a:p>
            <a:pPr>
              <a:buFontTx/>
              <a:buChar char="-"/>
              <a:defRPr/>
            </a:pP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 การเสริมสร้างสิ่งแวดล้อมลดเสี่ยงและการจัดการโรคไตเรื้อรังโดยชุมชน</a:t>
            </a:r>
          </a:p>
          <a:p>
            <a:pPr>
              <a:buFontTx/>
              <a:buChar char="-"/>
              <a:defRPr/>
            </a:pP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 การให้คำปรึกษาและปรับเปลี่ยนพฤติกรรม</a:t>
            </a:r>
          </a:p>
          <a:p>
            <a:pPr>
              <a:buFontTx/>
              <a:buChar char="-"/>
              <a:defRPr/>
            </a:pPr>
            <a:r>
              <a:rPr lang="th-TH" sz="1400" b="1" i="1" dirty="0">
                <a:latin typeface="TH SarabunPSK" pitchFamily="34" charset="-34"/>
                <a:cs typeface="TH SarabunPSK" pitchFamily="34" charset="-34"/>
              </a:rPr>
              <a:t> การพัฒนาคุณภาพการบริการ</a:t>
            </a:r>
          </a:p>
          <a:p>
            <a:pPr>
              <a:buFontTx/>
              <a:buChar char="-"/>
              <a:defRPr/>
            </a:pPr>
            <a:r>
              <a:rPr lang="th-TH" sz="1400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การเสริมสร้างศักยภาพผู้ดำเนินงานที่เกี่ยวข้องทุกระดับให้มีความเข้มแข็ง</a:t>
            </a:r>
            <a:endParaRPr lang="en-US" sz="1400" dirty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การกำกับ ติดตาม และประเมินผล</a:t>
            </a:r>
            <a:endParaRPr lang="en-US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8600" y="642938"/>
            <a:ext cx="8820150" cy="923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ความชุกของโรคไตเรื้อรังตั้งแต่ระยะที่</a:t>
            </a:r>
            <a:r>
              <a:rPr lang="en-US" sz="1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3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ขึ้นไป มีประมาณร้อยละ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 2.9-13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โดยผู้ป่วย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DM HT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มีความเสี่ยงต่อการเกิดโรคไตเรื้อรังตั้งแต่ระยะที่สามขึ้นไปประมาณ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 1.9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 1.6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เท่าตามลำดับ </a:t>
            </a:r>
          </a:p>
          <a:p>
            <a:pPr>
              <a:buFontTx/>
              <a:buChar char="-"/>
              <a:defRPr/>
            </a:pP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งบบริการทางการแพทย์เหมาจ่ายรายหัว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 (Capitation)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โดยในปีงบประมาณ 2558 </a:t>
            </a:r>
            <a:r>
              <a:rPr lang="th-TH" sz="1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สูงถึง 5</a:t>
            </a:r>
            <a:r>
              <a:rPr lang="en-US" sz="1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1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247ล้านบาท</a:t>
            </a:r>
          </a:p>
        </p:txBody>
      </p:sp>
      <p:cxnSp>
        <p:nvCxnSpPr>
          <p:cNvPr id="75" name="Straight Arrow Connector 74"/>
          <p:cNvCxnSpPr>
            <a:stCxn id="14" idx="3"/>
          </p:cNvCxnSpPr>
          <p:nvPr/>
        </p:nvCxnSpPr>
        <p:spPr>
          <a:xfrm>
            <a:off x="3500438" y="3700463"/>
            <a:ext cx="500062" cy="30003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5" idx="3"/>
          </p:cNvCxnSpPr>
          <p:nvPr/>
        </p:nvCxnSpPr>
        <p:spPr>
          <a:xfrm flipV="1">
            <a:off x="3500438" y="4357688"/>
            <a:ext cx="500062" cy="10953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>
            <a:off x="4694238" y="3478213"/>
            <a:ext cx="471487" cy="158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กลุ่ม 24"/>
          <p:cNvGrpSpPr>
            <a:grpSpLocks/>
          </p:cNvGrpSpPr>
          <p:nvPr/>
        </p:nvGrpSpPr>
        <p:grpSpPr bwMode="auto">
          <a:xfrm>
            <a:off x="3884613" y="2689225"/>
            <a:ext cx="2428875" cy="457200"/>
            <a:chOff x="4653160" y="2884130"/>
            <a:chExt cx="1825063" cy="457200"/>
          </a:xfrm>
        </p:grpSpPr>
        <p:sp>
          <p:nvSpPr>
            <p:cNvPr id="91" name="สี่เหลี่ยมผืนผ้ามุมมน 23"/>
            <p:cNvSpPr/>
            <p:nvPr/>
          </p:nvSpPr>
          <p:spPr>
            <a:xfrm>
              <a:off x="4653160" y="2884130"/>
              <a:ext cx="1825063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800">
                <a:solidFill>
                  <a:schemeClr val="bg1"/>
                </a:solidFill>
              </a:endParaRPr>
            </a:p>
          </p:txBody>
        </p:sp>
        <p:sp>
          <p:nvSpPr>
            <p:cNvPr id="4119" name="TextBox 91"/>
            <p:cNvSpPr txBox="1">
              <a:spLocks noChangeArrowheads="1"/>
            </p:cNvSpPr>
            <p:nvPr/>
          </p:nvSpPr>
          <p:spPr bwMode="auto">
            <a:xfrm>
              <a:off x="4653160" y="2884130"/>
              <a:ext cx="17568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th-TH" sz="2000" b="1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ได้รับการตรวจวินิจฉัย </a:t>
              </a:r>
            </a:p>
          </p:txBody>
        </p:sp>
      </p:grpSp>
      <p:cxnSp>
        <p:nvCxnSpPr>
          <p:cNvPr id="107" name="Straight Arrow Connector 106"/>
          <p:cNvCxnSpPr/>
          <p:nvPr/>
        </p:nvCxnSpPr>
        <p:spPr>
          <a:xfrm rot="5400000">
            <a:off x="4927600" y="5816600"/>
            <a:ext cx="357188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726238" y="3313113"/>
            <a:ext cx="2357437" cy="7080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ได้รับการดูแลตามมาตรฐานการบริการ ตามระยะของโรค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500188" y="2857500"/>
            <a:ext cx="1300162" cy="2762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/>
              <a:t>DM HT</a:t>
            </a:r>
            <a:endParaRPr lang="th-TH" sz="1200" b="1" dirty="0"/>
          </a:p>
        </p:txBody>
      </p:sp>
      <p:grpSp>
        <p:nvGrpSpPr>
          <p:cNvPr id="16" name="กลุ่ม 24"/>
          <p:cNvGrpSpPr>
            <a:grpSpLocks/>
          </p:cNvGrpSpPr>
          <p:nvPr/>
        </p:nvGrpSpPr>
        <p:grpSpPr bwMode="auto">
          <a:xfrm>
            <a:off x="3733800" y="6019800"/>
            <a:ext cx="3071813" cy="531813"/>
            <a:chOff x="4578007" y="2931750"/>
            <a:chExt cx="1825063" cy="457200"/>
          </a:xfrm>
        </p:grpSpPr>
        <p:sp>
          <p:nvSpPr>
            <p:cNvPr id="24" name="สี่เหลี่ยมผืนผ้ามุมมน 23"/>
            <p:cNvSpPr/>
            <p:nvPr/>
          </p:nvSpPr>
          <p:spPr>
            <a:xfrm>
              <a:off x="4578007" y="2931750"/>
              <a:ext cx="1825063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800">
                <a:solidFill>
                  <a:schemeClr val="bg1"/>
                </a:solidFill>
              </a:endParaRPr>
            </a:p>
          </p:txBody>
        </p:sp>
        <p:sp>
          <p:nvSpPr>
            <p:cNvPr id="4117" name="TextBox 16"/>
            <p:cNvSpPr txBox="1">
              <a:spLocks noChangeArrowheads="1"/>
            </p:cNvSpPr>
            <p:nvPr/>
          </p:nvSpPr>
          <p:spPr bwMode="auto">
            <a:xfrm>
              <a:off x="4615368" y="2960946"/>
              <a:ext cx="17568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th-TH" sz="1800" b="1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ได้รับคำปรึกษาและปรับเปลี่ยนพฤติกรรม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9256" y="71417"/>
            <a:ext cx="8851900" cy="571501"/>
          </a:xfr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th-TH" altLang="th-TH" sz="3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คลินิก</a:t>
            </a:r>
            <a:r>
              <a:rPr lang="en-US" altLang="th-TH" sz="3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NCD </a:t>
            </a:r>
            <a:r>
              <a:rPr lang="th-TH" altLang="th-TH" sz="3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คุณภาพ</a:t>
            </a:r>
            <a:endParaRPr lang="en-US" altLang="th-TH" sz="30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42844" y="2857496"/>
          <a:ext cx="3786214" cy="3500460"/>
        </p:xfrm>
        <a:graphic>
          <a:graphicData uri="http://schemas.openxmlformats.org/drawingml/2006/table">
            <a:tbl>
              <a:tblPr/>
              <a:tblGrid>
                <a:gridCol w="3786214"/>
              </a:tblGrid>
              <a:tr h="4422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</a:t>
                      </a:r>
                      <a:r>
                        <a:rPr kumimoji="0" lang="th-TH" alt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ทิศทางและนโยบาย</a:t>
                      </a:r>
                      <a:endParaRPr kumimoji="0" lang="en-US" alt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422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</a:t>
                      </a:r>
                      <a:r>
                        <a:rPr kumimoji="0" lang="th-TH" alt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ระบบสารสนเทศ</a:t>
                      </a:r>
                      <a:endParaRPr kumimoji="0" lang="en-US" alt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265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</a:t>
                      </a:r>
                      <a:r>
                        <a:rPr kumimoji="0" lang="th-TH" alt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การปรับระบบและกระบวนการบริการ</a:t>
                      </a:r>
                      <a:endParaRPr kumimoji="0" lang="en-US" alt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265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</a:t>
                      </a:r>
                      <a:r>
                        <a:rPr kumimoji="0" lang="th-TH" alt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ระบบสนับสนุนการตัดสินใจ</a:t>
                      </a:r>
                      <a:endParaRPr kumimoji="0" lang="en-US" alt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265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 </a:t>
                      </a:r>
                      <a:r>
                        <a:rPr kumimoji="0" lang="th-TH" alt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ระบบสนับสนุนการจัดการตนเอง</a:t>
                      </a:r>
                      <a:endParaRPr kumimoji="0" lang="en-US" alt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7361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 </a:t>
                      </a:r>
                      <a:r>
                        <a:rPr kumimoji="0" lang="th-TH" alt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จัดบริการเชื่อมโยงชุมชน</a:t>
                      </a:r>
                      <a:endParaRPr kumimoji="0" lang="en-US" alt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572000" y="2878953"/>
            <a:ext cx="4500562" cy="36933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</a:t>
            </a:r>
            <a:r>
              <a:rPr lang="th-TH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มารับบริการสามารถควบคุม ป้องกันปัจจัยเสี่ยงร่วม</a:t>
            </a:r>
            <a:r>
              <a:rPr lang="en-U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โอกาสเสี่ยงได้หรือดี</a:t>
            </a:r>
            <a:r>
              <a:rPr lang="th-TH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ขึ้น</a:t>
            </a:r>
            <a:endParaRPr lang="en-US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กลุ่มป่วย</a:t>
            </a:r>
            <a:r>
              <a:rPr lang="th-TH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สามารถควบคุมสภาวะของโรคได้ตามค่าเป้าหมาย </a:t>
            </a:r>
            <a:r>
              <a:rPr lang="en-U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(controllable)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ลดภาวะแทรกซ้อนของระบบหลอด</a:t>
            </a:r>
            <a:r>
              <a:rPr lang="th-TH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เลือด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ลดการนอนโรงพยาบาลโดยไม่ได้คาดการณ์</a:t>
            </a:r>
            <a:r>
              <a:rPr lang="th-TH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ล่วงหน้า</a:t>
            </a:r>
            <a:endParaRPr lang="en-US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ลดอัตราการเสียชีวิตที่สัมพันธ์โดยตรงจากโรค</a:t>
            </a:r>
            <a:r>
              <a:rPr lang="th-TH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เรื้อรังในช่วง</a:t>
            </a:r>
            <a:r>
              <a:rPr lang="th-TH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อายุ </a:t>
            </a:r>
            <a:r>
              <a:rPr lang="en-U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30 - 70 </a:t>
            </a:r>
            <a:r>
              <a:rPr lang="th-TH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</a:t>
            </a:r>
            <a:endParaRPr lang="en-US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val 6"/>
          <p:cNvSpPr/>
          <p:nvPr/>
        </p:nvSpPr>
        <p:spPr>
          <a:xfrm>
            <a:off x="285752" y="857232"/>
            <a:ext cx="8572528" cy="171451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เครือข่ายของคลินิก/คลินิก/ศูนย์ในสถานบริการ </a:t>
            </a:r>
            <a:endParaRPr lang="en-US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เชื่อมโยงในการบริหารจัดการและดำเนินการทางคลินิก  ให้เกิด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กระบวนการป้องกัน ควบคุม และ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ดูแล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จัดการ</a:t>
            </a:r>
            <a:endParaRPr lang="en-US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โรค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เรื้อรังแก่กลุ่มเสี่ยง กลุ่มป่วย </a:t>
            </a:r>
          </a:p>
        </p:txBody>
      </p:sp>
      <p:sp>
        <p:nvSpPr>
          <p:cNvPr id="15" name="ลูกศรขวา 14"/>
          <p:cNvSpPr/>
          <p:nvPr/>
        </p:nvSpPr>
        <p:spPr>
          <a:xfrm>
            <a:off x="4000496" y="4214818"/>
            <a:ext cx="500066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การขับเคลื่อนคลินิก 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NCD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คุณภาพ</a:t>
            </a:r>
          </a:p>
        </p:txBody>
      </p:sp>
      <p:graphicFrame>
        <p:nvGraphicFramePr>
          <p:cNvPr id="5" name="Diagram 3"/>
          <p:cNvGraphicFramePr/>
          <p:nvPr/>
        </p:nvGraphicFramePr>
        <p:xfrm>
          <a:off x="142844" y="714356"/>
          <a:ext cx="8818684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5786438" y="2428875"/>
            <a:ext cx="178593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1400" b="1">
                <a:latin typeface="Tahoma" pitchFamily="34" charset="0"/>
                <a:cs typeface="Tahoma" pitchFamily="34" charset="0"/>
              </a:rPr>
              <a:t>2559</a:t>
            </a:r>
          </a:p>
          <a:p>
            <a:endParaRPr lang="th-TH" sz="1400" b="1">
              <a:latin typeface="Tahoma" pitchFamily="34" charset="0"/>
              <a:cs typeface="Tahoma" pitchFamily="34" charset="0"/>
            </a:endParaRPr>
          </a:p>
          <a:p>
            <a:r>
              <a:rPr lang="th-TH" sz="1400" b="1">
                <a:latin typeface="Tahoma" pitchFamily="34" charset="0"/>
                <a:cs typeface="Tahoma" pitchFamily="34" charset="0"/>
              </a:rPr>
              <a:t>-เพิ่ม “บูรณาการ </a:t>
            </a:r>
            <a:r>
              <a:rPr lang="en-US" sz="1400" b="1">
                <a:latin typeface="Tahoma" pitchFamily="34" charset="0"/>
                <a:cs typeface="Tahoma" pitchFamily="34" charset="0"/>
              </a:rPr>
              <a:t>CVD &amp; CKD”</a:t>
            </a:r>
            <a:endParaRPr lang="th-TH" sz="1400" b="1">
              <a:latin typeface="Tahoma" pitchFamily="34" charset="0"/>
              <a:cs typeface="Tahoma" pitchFamily="34" charset="0"/>
            </a:endParaRPr>
          </a:p>
          <a:p>
            <a:endParaRPr lang="th-TH" sz="1400" b="1">
              <a:latin typeface="Tahoma" pitchFamily="34" charset="0"/>
              <a:cs typeface="Tahoma" pitchFamily="34" charset="0"/>
            </a:endParaRPr>
          </a:p>
          <a:p>
            <a:r>
              <a:rPr lang="th-TH" sz="1400" b="1">
                <a:latin typeface="Tahoma" pitchFamily="34" charset="0"/>
                <a:cs typeface="Tahoma" pitchFamily="34" charset="0"/>
              </a:rPr>
              <a:t>-เพิ่มคุณภาพในส่วนของการดูแลในชุมชน (รพ.สต)</a:t>
            </a:r>
          </a:p>
          <a:p>
            <a:endParaRPr lang="th-TH" sz="14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th-TH" sz="14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- ประเมินรับรอง   รพ. ที่ไม่ผ่านเมื่อ 58 + ร้อยละ 30 </a:t>
            </a:r>
            <a:r>
              <a:rPr lang="en-US" sz="14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72396" y="2214554"/>
            <a:ext cx="1357322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2560 </a:t>
            </a:r>
          </a:p>
          <a:p>
            <a:pPr>
              <a:defRPr/>
            </a:pPr>
            <a:endParaRPr lang="th-TH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ขยับ</a:t>
            </a:r>
          </a:p>
          <a:p>
            <a:pPr>
              <a:defRPr/>
            </a:pP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มาตรฐานการเพิ่มคุณภาพบริการ</a:t>
            </a:r>
          </a:p>
        </p:txBody>
      </p:sp>
      <p:sp>
        <p:nvSpPr>
          <p:cNvPr id="8" name="สามเหลี่ยมหน้าจั่ว 7"/>
          <p:cNvSpPr/>
          <p:nvPr/>
        </p:nvSpPr>
        <p:spPr>
          <a:xfrm>
            <a:off x="2071670" y="2786058"/>
            <a:ext cx="348682" cy="222310"/>
          </a:xfrm>
          <a:prstGeom prst="triangle">
            <a:avLst>
              <a:gd name="adj" fmla="val 100000"/>
            </a:avLst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8203" name="TextBox 8"/>
          <p:cNvSpPr txBox="1">
            <a:spLocks noChangeArrowheads="1"/>
          </p:cNvSpPr>
          <p:nvPr/>
        </p:nvSpPr>
        <p:spPr bwMode="auto">
          <a:xfrm>
            <a:off x="428596" y="1142984"/>
            <a:ext cx="8072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>
                <a:latin typeface="Tahoma" pitchFamily="34" charset="0"/>
                <a:cs typeface="Tahoma" pitchFamily="34" charset="0"/>
              </a:rPr>
              <a:t>จำนวน รพ. </a:t>
            </a:r>
            <a:r>
              <a:rPr lang="en-US" sz="2000" b="1">
                <a:latin typeface="Tahoma" pitchFamily="34" charset="0"/>
                <a:cs typeface="Tahoma" pitchFamily="34" charset="0"/>
              </a:rPr>
              <a:t>A=33, S=48, M1=91, M2=35, F1-F3=780 </a:t>
            </a:r>
            <a:r>
              <a:rPr lang="th-TH" sz="2000" b="1">
                <a:latin typeface="Tahoma" pitchFamily="34" charset="0"/>
                <a:cs typeface="Tahoma" pitchFamily="34" charset="0"/>
              </a:rPr>
              <a:t>(ปี 2557)</a:t>
            </a:r>
          </a:p>
        </p:txBody>
      </p:sp>
      <p:sp>
        <p:nvSpPr>
          <p:cNvPr id="8204" name="TextBox 8"/>
          <p:cNvSpPr txBox="1">
            <a:spLocks noChangeArrowheads="1"/>
          </p:cNvSpPr>
          <p:nvPr/>
        </p:nvSpPr>
        <p:spPr bwMode="auto">
          <a:xfrm>
            <a:off x="3786188" y="5357813"/>
            <a:ext cx="4714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1800" b="1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ผลปี 2558 </a:t>
            </a:r>
            <a:r>
              <a:rPr lang="en-US" sz="1800" b="1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r>
              <a:rPr lang="th-TH" sz="1800" b="1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รพ.เป้าหมาย 324 แห่ง</a:t>
            </a:r>
          </a:p>
          <a:p>
            <a:r>
              <a:rPr lang="th-TH" sz="1800" b="1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ผ่านการประเมินรับรอง 311 แห่ง(96.3</a:t>
            </a:r>
            <a:r>
              <a:rPr lang="en-US" sz="1800" b="1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%) </a:t>
            </a:r>
            <a:endParaRPr lang="th-TH" sz="1800" b="1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2514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การดำเนินงานเพื่อลดอัตราการเสียชีวิต</a:t>
            </a:r>
            <a:b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</a:b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จากอุบัติเหตุทางถนน</a:t>
            </a:r>
            <a:b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</a:b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Road Traffic Injury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4" name="รูปภาพ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786322"/>
            <a:ext cx="350046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/>
          <p:nvPr/>
        </p:nvGraphicFramePr>
        <p:xfrm>
          <a:off x="0" y="1447800"/>
          <a:ext cx="8763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025"/>
          </a:xfrm>
          <a:solidFill>
            <a:srgbClr val="002060"/>
          </a:solidFill>
        </p:spPr>
        <p:txBody>
          <a:bodyPr>
            <a:spAutoFit/>
          </a:bodyPr>
          <a:lstStyle/>
          <a:p>
            <a:pPr defTabSz="457200" eaLnBrk="1" hangingPunct="1"/>
            <a:r>
              <a:rPr lang="th-TH" altLang="th-TH" sz="4000" b="1" smtClean="0">
                <a:solidFill>
                  <a:schemeClr val="bg1"/>
                </a:solidFill>
                <a:latin typeface="FreesiaUPC" pitchFamily="34" charset="-34"/>
              </a:rPr>
              <a:t>เปรียบเทียบสถานการณ์และเป้าหมาย</a:t>
            </a:r>
            <a:endParaRPr lang="en-US" altLang="th-TH" sz="4000" b="1" smtClean="0">
              <a:solidFill>
                <a:schemeClr val="bg1"/>
              </a:solidFill>
              <a:latin typeface="FreesiaUPC" pitchFamily="34" charset="-34"/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928813" y="4429125"/>
            <a:ext cx="703262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th-TH" sz="1400">
                <a:latin typeface="Calibri" pitchFamily="34" charset="0"/>
                <a:cs typeface="Cordia New" pitchFamily="34" charset="-34"/>
              </a:rPr>
              <a:t>14,033</a:t>
            </a:r>
          </a:p>
          <a:p>
            <a:r>
              <a:rPr lang="en-US" altLang="th-TH" sz="1400">
                <a:latin typeface="Calibri" pitchFamily="34" charset="0"/>
                <a:cs typeface="Cordia New" pitchFamily="34" charset="-34"/>
              </a:rPr>
              <a:t>(21.96)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7772400" y="5283200"/>
            <a:ext cx="777875" cy="584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th-TH" sz="1600">
                <a:latin typeface="Calibri" pitchFamily="34" charset="0"/>
                <a:cs typeface="Cordia New" pitchFamily="34" charset="-34"/>
              </a:rPr>
              <a:t>7,226</a:t>
            </a:r>
          </a:p>
          <a:p>
            <a:pPr algn="ctr"/>
            <a:r>
              <a:rPr lang="en-US" altLang="th-TH" sz="1600">
                <a:latin typeface="Calibri" pitchFamily="34" charset="0"/>
                <a:cs typeface="Cordia New" pitchFamily="34" charset="-34"/>
              </a:rPr>
              <a:t>(10.98)</a:t>
            </a: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2214563" y="1643063"/>
            <a:ext cx="926857" cy="8925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th-TH" sz="2400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23,390</a:t>
            </a:r>
          </a:p>
          <a:p>
            <a:r>
              <a:rPr lang="en-US" altLang="th-TH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(36.44)</a:t>
            </a:r>
          </a:p>
        </p:txBody>
      </p:sp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8143875" y="4357688"/>
            <a:ext cx="777875" cy="5842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th-TH" sz="1600">
                <a:solidFill>
                  <a:srgbClr val="FF0000"/>
                </a:solidFill>
                <a:latin typeface="Calibri" pitchFamily="34" charset="0"/>
                <a:cs typeface="Cordia New" pitchFamily="34" charset="-34"/>
              </a:rPr>
              <a:t>11,659</a:t>
            </a:r>
          </a:p>
          <a:p>
            <a:pPr algn="ctr"/>
            <a:r>
              <a:rPr lang="en-US" altLang="th-TH" sz="1600">
                <a:solidFill>
                  <a:srgbClr val="FF0000"/>
                </a:solidFill>
                <a:latin typeface="Calibri" pitchFamily="34" charset="0"/>
                <a:cs typeface="Cordia New" pitchFamily="34" charset="-34"/>
              </a:rPr>
              <a:t>(18.22)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2360613" y="2436812"/>
            <a:ext cx="304800" cy="317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8019257" y="4053681"/>
            <a:ext cx="254000" cy="4763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1219200" y="1500188"/>
            <a:ext cx="990600" cy="523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26,312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(41.00)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562894" y="2204244"/>
            <a:ext cx="304800" cy="158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7740650" y="3357563"/>
            <a:ext cx="869950" cy="523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13,156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(19.05)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2146300" y="4140200"/>
            <a:ext cx="2794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4" name="TextBox 8"/>
          <p:cNvSpPr txBox="1">
            <a:spLocks noChangeArrowheads="1"/>
          </p:cNvSpPr>
          <p:nvPr/>
        </p:nvSpPr>
        <p:spPr bwMode="auto">
          <a:xfrm>
            <a:off x="2971800" y="1714500"/>
            <a:ext cx="1109599" cy="892552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th-TH" sz="2400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22,841</a:t>
            </a:r>
          </a:p>
          <a:p>
            <a:r>
              <a:rPr lang="en-US" altLang="th-TH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(35.54)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276600" y="2360613"/>
            <a:ext cx="0" cy="38258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4212431" y="4355307"/>
            <a:ext cx="56673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0" y="762000"/>
            <a:ext cx="7391400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solidFill>
                  <a:schemeClr val="tx1"/>
                </a:solidFill>
                <a:latin typeface="FreesiaUPC" pitchFamily="34" charset="-34"/>
              </a:rPr>
              <a:t>ลดอัตราการเสียชีวิตลง </a:t>
            </a:r>
            <a:r>
              <a:rPr lang="th-TH" sz="4000" b="1" dirty="0">
                <a:solidFill>
                  <a:schemeClr val="tx1"/>
                </a:solidFill>
                <a:latin typeface="FreesiaUPC" pitchFamily="34" charset="-34"/>
              </a:rPr>
              <a:t>50</a:t>
            </a:r>
            <a:r>
              <a:rPr lang="en-US" sz="4000" b="1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% </a:t>
            </a:r>
            <a:r>
              <a:rPr lang="th-TH" sz="3200" dirty="0">
                <a:solidFill>
                  <a:schemeClr val="tx1"/>
                </a:solidFill>
                <a:latin typeface="FreesiaUPC" pitchFamily="34" charset="-34"/>
              </a:rPr>
              <a:t>ภายในปี 2554-63</a:t>
            </a:r>
            <a:endParaRPr lang="en-US" sz="3200" dirty="0">
              <a:solidFill>
                <a:schemeClr val="tx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5200" y="5867400"/>
            <a:ext cx="4876800" cy="584200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ควรลดลง เฉลี่ยอย่างน้อย </a:t>
            </a:r>
            <a:r>
              <a:rPr lang="th-TH" sz="32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ร้อยละ 7 </a:t>
            </a:r>
            <a:r>
              <a:rPr lang="th-TH" sz="24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ต่อปี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68" name="TextBox 4"/>
          <p:cNvSpPr txBox="1">
            <a:spLocks noChangeArrowheads="1"/>
          </p:cNvSpPr>
          <p:nvPr/>
        </p:nvSpPr>
        <p:spPr bwMode="auto">
          <a:xfrm>
            <a:off x="3962400" y="4572000"/>
            <a:ext cx="863600" cy="7080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th-TH" sz="2000" b="1" dirty="0">
                <a:latin typeface="FreesiaUPC" pitchFamily="34" charset="-34"/>
                <a:cs typeface="FreesiaUPC" pitchFamily="34" charset="-34"/>
              </a:rPr>
              <a:t>13,</a:t>
            </a:r>
            <a:r>
              <a:rPr lang="th-TH" altLang="th-TH" sz="2000" b="1" dirty="0">
                <a:latin typeface="FreesiaUPC" pitchFamily="34" charset="-34"/>
                <a:cs typeface="FreesiaUPC" pitchFamily="34" charset="-34"/>
              </a:rPr>
              <a:t>211</a:t>
            </a:r>
            <a:endParaRPr lang="en-US" altLang="th-TH" sz="2000" b="1" dirty="0">
              <a:latin typeface="FreesiaUPC" pitchFamily="34" charset="-34"/>
              <a:cs typeface="FreesiaUPC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th-TH" sz="2000" b="1" dirty="0">
                <a:latin typeface="FreesiaUPC" pitchFamily="34" charset="-34"/>
                <a:cs typeface="FreesiaUPC" pitchFamily="34" charset="-34"/>
              </a:rPr>
              <a:t>(20.43)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857375" y="3071813"/>
            <a:ext cx="6303963" cy="1281112"/>
            <a:chOff x="1857356" y="3071810"/>
            <a:chExt cx="6304005" cy="1281826"/>
          </a:xfrm>
        </p:grpSpPr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1857356" y="3071810"/>
              <a:ext cx="2857520" cy="646331"/>
              <a:chOff x="1857356" y="3071810"/>
              <a:chExt cx="2857520" cy="646331"/>
            </a:xfrm>
          </p:grpSpPr>
          <p:cxnSp>
            <p:nvCxnSpPr>
              <p:cNvPr id="35" name="Straight Arrow Connector 34"/>
              <p:cNvCxnSpPr>
                <a:stCxn id="33" idx="3"/>
              </p:cNvCxnSpPr>
              <p:nvPr/>
            </p:nvCxnSpPr>
            <p:spPr>
              <a:xfrm>
                <a:off x="4071934" y="3395840"/>
                <a:ext cx="642941" cy="17631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ot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1857356" y="3071810"/>
                <a:ext cx="2214578" cy="646472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FreesiaUPC" pitchFamily="34" charset="-34"/>
                    <a:cs typeface="FreesiaUPC" pitchFamily="34" charset="-34"/>
                  </a:rPr>
                  <a:t>เส้นคาดการณ์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FreesiaUPC" pitchFamily="34" charset="-34"/>
                    <a:cs typeface="FreesiaUPC" pitchFamily="34" charset="-34"/>
                  </a:rPr>
                  <a:t>หากข้อมูลบันทึกถูกต้องมากขึ้น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reesiaUPC" pitchFamily="34" charset="-34"/>
                  <a:cs typeface="FreesiaUPC" pitchFamily="34" charset="-34"/>
                </a:endParaRPr>
              </a:p>
            </p:txBody>
          </p:sp>
        </p:grpSp>
        <p:sp>
          <p:nvSpPr>
            <p:cNvPr id="51" name="Freeform 50"/>
            <p:cNvSpPr/>
            <p:nvPr/>
          </p:nvSpPr>
          <p:spPr>
            <a:xfrm>
              <a:off x="3657593" y="3683338"/>
              <a:ext cx="4503768" cy="670298"/>
            </a:xfrm>
            <a:custGeom>
              <a:avLst/>
              <a:gdLst>
                <a:gd name="connsiteX0" fmla="*/ 0 w 4503761"/>
                <a:gd name="connsiteY0" fmla="*/ 220639 h 671015"/>
                <a:gd name="connsiteX1" fmla="*/ 655093 w 4503761"/>
                <a:gd name="connsiteY1" fmla="*/ 70513 h 671015"/>
                <a:gd name="connsiteX2" fmla="*/ 1269242 w 4503761"/>
                <a:gd name="connsiteY2" fmla="*/ 2275 h 671015"/>
                <a:gd name="connsiteX3" fmla="*/ 2129051 w 4503761"/>
                <a:gd name="connsiteY3" fmla="*/ 84161 h 671015"/>
                <a:gd name="connsiteX4" fmla="*/ 3589361 w 4503761"/>
                <a:gd name="connsiteY4" fmla="*/ 439003 h 671015"/>
                <a:gd name="connsiteX5" fmla="*/ 4503761 w 4503761"/>
                <a:gd name="connsiteY5" fmla="*/ 671015 h 671015"/>
                <a:gd name="connsiteX6" fmla="*/ 4503761 w 4503761"/>
                <a:gd name="connsiteY6" fmla="*/ 671015 h 67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03761" h="671015">
                  <a:moveTo>
                    <a:pt x="0" y="220639"/>
                  </a:moveTo>
                  <a:cubicBezTo>
                    <a:pt x="221776" y="163773"/>
                    <a:pt x="443553" y="106907"/>
                    <a:pt x="655093" y="70513"/>
                  </a:cubicBezTo>
                  <a:cubicBezTo>
                    <a:pt x="866633" y="34119"/>
                    <a:pt x="1023582" y="0"/>
                    <a:pt x="1269242" y="2275"/>
                  </a:cubicBezTo>
                  <a:cubicBezTo>
                    <a:pt x="1514902" y="4550"/>
                    <a:pt x="1742364" y="11373"/>
                    <a:pt x="2129051" y="84161"/>
                  </a:cubicBezTo>
                  <a:cubicBezTo>
                    <a:pt x="2515738" y="156949"/>
                    <a:pt x="3589361" y="439003"/>
                    <a:pt x="3589361" y="439003"/>
                  </a:cubicBezTo>
                  <a:lnTo>
                    <a:pt x="4503761" y="671015"/>
                  </a:lnTo>
                  <a:lnTo>
                    <a:pt x="4503761" y="671015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5381" name="TextBox 4"/>
          <p:cNvSpPr txBox="1">
            <a:spLocks noChangeArrowheads="1"/>
          </p:cNvSpPr>
          <p:nvPr/>
        </p:nvSpPr>
        <p:spPr bwMode="auto">
          <a:xfrm>
            <a:off x="4953000" y="4724400"/>
            <a:ext cx="955675" cy="7080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th-TH" sz="2000" b="1">
                <a:latin typeface="FreesiaUPC" pitchFamily="34" charset="-34"/>
                <a:cs typeface="FreesiaUPC" pitchFamily="34" charset="-34"/>
              </a:rPr>
              <a:t>11,</a:t>
            </a:r>
            <a:r>
              <a:rPr lang="th-TH" altLang="th-TH" sz="2000" b="1">
                <a:latin typeface="FreesiaUPC" pitchFamily="34" charset="-34"/>
                <a:cs typeface="FreesiaUPC" pitchFamily="34" charset="-34"/>
              </a:rPr>
              <a:t>211</a:t>
            </a:r>
            <a:endParaRPr lang="en-US" altLang="th-TH" sz="2000" b="1">
              <a:latin typeface="FreesiaUPC" pitchFamily="34" charset="-34"/>
              <a:cs typeface="FreesiaUPC" pitchFamily="34" charset="-34"/>
            </a:endParaRPr>
          </a:p>
          <a:p>
            <a:r>
              <a:rPr lang="en-US" altLang="th-TH" sz="2000" b="1">
                <a:latin typeface="FreesiaUPC" pitchFamily="34" charset="-34"/>
                <a:cs typeface="FreesiaUPC" pitchFamily="34" charset="-34"/>
              </a:rPr>
              <a:t>(18.43)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181600" y="4357688"/>
            <a:ext cx="1588" cy="36671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4000496" y="1785926"/>
            <a:ext cx="990600" cy="5222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24,237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(37.71)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3754438" y="2743200"/>
            <a:ext cx="317500" cy="32861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ChangeArrowheads="1"/>
          </p:cNvSpPr>
          <p:nvPr/>
        </p:nvSpPr>
        <p:spPr bwMode="auto">
          <a:xfrm>
            <a:off x="0" y="5786438"/>
            <a:ext cx="265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>
                <a:solidFill>
                  <a:srgbClr val="FF0066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 </a:t>
            </a:r>
            <a:endParaRPr lang="en-US">
              <a:solidFill>
                <a:srgbClr val="FF0066"/>
              </a:solidFill>
              <a:latin typeface="FreesiaUPC" pitchFamily="34" charset="-34"/>
              <a:ea typeface="Tahoma" pitchFamily="34" charset="0"/>
              <a:cs typeface="FreesiaUPC" pitchFamily="34" charset="-34"/>
            </a:endParaRPr>
          </a:p>
        </p:txBody>
      </p:sp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131763" y="211138"/>
            <a:ext cx="8839200" cy="1201737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h-TH" sz="2400" b="1">
                <a:solidFill>
                  <a:srgbClr val="0000FF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สรุปการดำเนินงานป้องกันอุบัติเหตุทางถนน ปีงบประมาณ 2558  </a:t>
            </a:r>
          </a:p>
          <a:p>
            <a:r>
              <a:rPr lang="th-TH" sz="2400" b="1">
                <a:solidFill>
                  <a:srgbClr val="FFFFFF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อัตราตายจากอุบัติเหตุทางถนน </a:t>
            </a:r>
          </a:p>
          <a:p>
            <a:r>
              <a:rPr lang="th-TH" sz="2400" b="1">
                <a:solidFill>
                  <a:srgbClr val="FFFFFF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เป้าหมาย </a:t>
            </a:r>
            <a:r>
              <a:rPr lang="en-US" sz="2400" b="1">
                <a:solidFill>
                  <a:srgbClr val="FFFFFF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:</a:t>
            </a:r>
            <a:r>
              <a:rPr lang="th-TH" sz="2400" b="1">
                <a:solidFill>
                  <a:srgbClr val="FFFFFF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ไม่เกิน 18 ต่อประชากรแสนคน</a:t>
            </a: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214313" y="6000750"/>
            <a:ext cx="882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h-TH" sz="1600" b="1" i="1"/>
              <a:t>แหล่งข้อมูล</a:t>
            </a:r>
            <a:r>
              <a:rPr lang="en-US" sz="1600" b="1" i="1"/>
              <a:t>:</a:t>
            </a:r>
            <a:r>
              <a:rPr lang="th-TH" sz="1600" i="1"/>
              <a:t> สำนักนโยบายและยุทธศาสตร์ กระทรวงสาธารณสุข ณ วันที่ 2 สิงหาคม  2558 (อาจมีการเปลี่ยนแปลงได้) </a:t>
            </a:r>
            <a:endParaRPr lang="en-US" sz="1600"/>
          </a:p>
          <a:p>
            <a:r>
              <a:rPr lang="th-TH" sz="1600" b="1" i="1"/>
              <a:t>หมายเหตุ</a:t>
            </a:r>
            <a:r>
              <a:rPr lang="en-US" sz="1600" b="1" i="1"/>
              <a:t>: </a:t>
            </a:r>
            <a:r>
              <a:rPr lang="th-TH" sz="1600" i="1"/>
              <a:t>ข้อมูลมรณะบัตร ปี 2557 และ 2558  เป็นช่วงเวลาเดียวกัน ซึ่งยังไม่ได้นำไปตรวจสอบกับหนังสือรับรองการตายจากสำนักนโยบายและยุทธศาสตร์ </a:t>
            </a:r>
            <a:endParaRPr lang="en-US" sz="1600"/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-19050" y="1625600"/>
            <a:ext cx="89900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2400" b="1">
                <a:latin typeface="EucrosiaUPC" pitchFamily="18" charset="-34"/>
                <a:ea typeface="Tahoma" pitchFamily="34" charset="0"/>
                <a:cs typeface="EucrosiaUPC" pitchFamily="18" charset="-34"/>
              </a:rPr>
              <a:t>อัตราตายด้วยอุบัติเหตุทางถนนต่อประชากรแสนคน (</a:t>
            </a:r>
            <a:r>
              <a:rPr lang="en-US" sz="2400" b="1">
                <a:latin typeface="EucrosiaUPC" pitchFamily="18" charset="-34"/>
                <a:ea typeface="Tahoma" pitchFamily="34" charset="0"/>
                <a:cs typeface="EucrosiaUPC" pitchFamily="18" charset="-34"/>
              </a:rPr>
              <a:t>V01-V89</a:t>
            </a:r>
            <a:r>
              <a:rPr lang="th-TH" sz="2400" b="1">
                <a:latin typeface="EucrosiaUPC" pitchFamily="18" charset="-34"/>
                <a:ea typeface="Tahoma" pitchFamily="34" charset="0"/>
                <a:cs typeface="EucrosiaUPC" pitchFamily="18" charset="-34"/>
              </a:rPr>
              <a:t>)</a:t>
            </a:r>
            <a:r>
              <a:rPr lang="en-US" sz="2400" b="1"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endParaRPr lang="th-TH" sz="2400" b="1"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 algn="ctr"/>
            <a:r>
              <a:rPr lang="th-TH" sz="2400" b="1">
                <a:latin typeface="EucrosiaUPC" pitchFamily="18" charset="-34"/>
                <a:ea typeface="Tahoma" pitchFamily="34" charset="0"/>
                <a:cs typeface="EucrosiaUPC" pitchFamily="18" charset="-34"/>
              </a:rPr>
              <a:t>รอบ 9 เดือน รายเขตสุขภาพ (ตุลาคม – มิถุนายน ปีงบประมาณ 57 และ 58)</a:t>
            </a:r>
          </a:p>
        </p:txBody>
      </p:sp>
      <p:pic>
        <p:nvPicPr>
          <p:cNvPr id="3079" name="รูปภาพ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63" y="2678113"/>
            <a:ext cx="8280400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สี่เหลี่ยมผืนผ้า 3"/>
          <p:cNvSpPr/>
          <p:nvPr/>
        </p:nvSpPr>
        <p:spPr>
          <a:xfrm>
            <a:off x="6950075" y="3089275"/>
            <a:ext cx="639763" cy="4619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400" b="1" dirty="0"/>
              <a:t>13.98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292725" y="3089275"/>
            <a:ext cx="639763" cy="4619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400" b="1" dirty="0"/>
              <a:t>15.57</a:t>
            </a:r>
          </a:p>
        </p:txBody>
      </p:sp>
      <p:cxnSp>
        <p:nvCxnSpPr>
          <p:cNvPr id="6" name="ลูกศรเชื่อมต่อแบบตรง 5"/>
          <p:cNvCxnSpPr/>
          <p:nvPr/>
        </p:nvCxnSpPr>
        <p:spPr>
          <a:xfrm>
            <a:off x="6042025" y="3321050"/>
            <a:ext cx="83343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" name="สี่เหลี่ยมผืนผ้า 6"/>
          <p:cNvSpPr>
            <a:spLocks noChangeArrowheads="1"/>
          </p:cNvSpPr>
          <p:nvPr/>
        </p:nvSpPr>
        <p:spPr bwMode="auto">
          <a:xfrm>
            <a:off x="5164138" y="2478088"/>
            <a:ext cx="295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>
                <a:solidFill>
                  <a:srgbClr val="FF0000"/>
                </a:solidFill>
              </a:rPr>
              <a:t>ภาพรวมลดลง 1.59 ต่อประชากรแสนคน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025"/>
          </a:xfrm>
          <a:solidFill>
            <a:schemeClr val="accent1">
              <a:lumMod val="75000"/>
            </a:schemeClr>
          </a:solidFill>
        </p:spPr>
        <p:txBody>
          <a:bodyPr rtlCol="0">
            <a:spAutoFit/>
          </a:bodyPr>
          <a:lstStyle/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th-TH" altLang="th-TH" sz="4000" b="1" dirty="0" smtClean="0">
                <a:solidFill>
                  <a:schemeClr val="bg1"/>
                </a:solidFill>
                <a:latin typeface="FreesiaUPC" pitchFamily="34" charset="-34"/>
              </a:rPr>
              <a:t>เป้าหมายการดำเนินงาน ปีงบประมาณ </a:t>
            </a:r>
            <a:r>
              <a:rPr lang="en-US" altLang="th-TH" sz="4000" b="1" dirty="0" smtClean="0">
                <a:solidFill>
                  <a:schemeClr val="bg1"/>
                </a:solidFill>
                <a:latin typeface="FreesiaUPC" pitchFamily="34" charset="-34"/>
              </a:rPr>
              <a:t>59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762000"/>
            <a:ext cx="82296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latin typeface="+mn-lt"/>
                <a:cs typeface="+mn-cs"/>
              </a:rPr>
              <a:t>กระทรวงสาธารณสุข  </a:t>
            </a:r>
            <a:r>
              <a:rPr lang="en-US" sz="2800" b="1" dirty="0">
                <a:latin typeface="+mn-lt"/>
                <a:cs typeface="+mn-cs"/>
              </a:rPr>
              <a:t>: </a:t>
            </a:r>
            <a:r>
              <a:rPr lang="th-TH" sz="2800" b="1" dirty="0">
                <a:latin typeface="+mn-lt"/>
                <a:cs typeface="+mn-cs"/>
              </a:rPr>
              <a:t>ลดการตายจากอุบัติเหตุทางถนน ร้อยละ 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21</a:t>
            </a:r>
            <a:r>
              <a:rPr lang="en-US" sz="2800" b="1" dirty="0">
                <a:latin typeface="+mn-lt"/>
                <a:cs typeface="+mj-cs"/>
              </a:rPr>
              <a:t> </a:t>
            </a:r>
            <a:endParaRPr lang="th-TH" sz="2800" b="1" dirty="0">
              <a:latin typeface="+mn-lt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latin typeface="+mn-lt"/>
                <a:cs typeface="+mj-cs"/>
              </a:rPr>
              <a:t>จาก</a:t>
            </a:r>
            <a:r>
              <a:rPr lang="en-US" sz="2800" b="1" dirty="0">
                <a:latin typeface="+mn-lt"/>
                <a:cs typeface="+mj-cs"/>
              </a:rPr>
              <a:t> 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baseline</a:t>
            </a:r>
            <a:r>
              <a:rPr lang="en-US" sz="2800" b="1" dirty="0">
                <a:latin typeface="+mn-lt"/>
                <a:cs typeface="+mj-cs"/>
              </a:rPr>
              <a:t> </a:t>
            </a:r>
            <a:r>
              <a:rPr lang="th-TH" sz="2800" b="1" dirty="0">
                <a:latin typeface="+mn-lt"/>
                <a:cs typeface="+mj-cs"/>
              </a:rPr>
              <a:t>เดิม ปี 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53-55</a:t>
            </a:r>
            <a:r>
              <a:rPr lang="en-US" sz="2800" b="1" dirty="0">
                <a:latin typeface="+mn-lt"/>
                <a:cs typeface="+mj-cs"/>
              </a:rPr>
              <a:t> </a:t>
            </a:r>
            <a:r>
              <a:rPr lang="th-TH" sz="2800" b="1" dirty="0">
                <a:latin typeface="+mn-lt"/>
                <a:cs typeface="+mj-cs"/>
              </a:rPr>
              <a:t> ไม่เกิน 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16</a:t>
            </a:r>
            <a:r>
              <a:rPr lang="en-US" sz="2800" b="1" dirty="0">
                <a:latin typeface="+mn-lt"/>
                <a:cs typeface="+mj-cs"/>
              </a:rPr>
              <a:t> </a:t>
            </a:r>
            <a:r>
              <a:rPr lang="th-TH" sz="2800" b="1" dirty="0">
                <a:latin typeface="+mn-lt"/>
                <a:cs typeface="+mj-cs"/>
              </a:rPr>
              <a:t>ต่อประชาการแสนคน</a:t>
            </a:r>
            <a:endParaRPr lang="en-US" sz="2800" b="1" cap="all" dirty="0">
              <a:ln/>
              <a:solidFill>
                <a:schemeClr val="tx2">
                  <a:lumMod val="50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FreesiaUPC" panose="020B0604020202020204" pitchFamily="34" charset="-34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752600"/>
          <a:ext cx="8001003" cy="4907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366"/>
                <a:gridCol w="1091046"/>
                <a:gridCol w="1091046"/>
                <a:gridCol w="1091046"/>
                <a:gridCol w="800102"/>
                <a:gridCol w="1091046"/>
                <a:gridCol w="1091046"/>
                <a:gridCol w="1018305"/>
              </a:tblGrid>
              <a:tr h="883989">
                <a:tc>
                  <a:txBody>
                    <a:bodyPr/>
                    <a:lstStyle/>
                    <a:p>
                      <a:pPr algn="ctr"/>
                      <a:r>
                        <a:rPr lang="th-TH" sz="2100" b="1" dirty="0" smtClean="0">
                          <a:cs typeface="+mn-cs"/>
                        </a:rPr>
                        <a:t>เขต/</a:t>
                      </a:r>
                      <a:r>
                        <a:rPr lang="th-TH" sz="2100" b="1" dirty="0" err="1" smtClean="0">
                          <a:cs typeface="+mn-cs"/>
                        </a:rPr>
                        <a:t>สคร</a:t>
                      </a:r>
                      <a:endParaRPr lang="th-TH" sz="2100" b="1" dirty="0" smtClean="0">
                        <a:cs typeface="+mn-cs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th-TH" sz="2400" b="1" dirty="0"/>
                    </a:p>
                  </a:txBody>
                  <a:tcPr marT="45724" marB="4572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1" dirty="0" smtClean="0"/>
                        <a:t>เป้าหมายลดจาก </a:t>
                      </a:r>
                      <a:r>
                        <a:rPr lang="en-US" sz="28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baseline</a:t>
                      </a:r>
                      <a:endParaRPr lang="th-TH" sz="28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/>
                        <a:t>เขต/</a:t>
                      </a:r>
                      <a:r>
                        <a:rPr lang="th-TH" sz="2400" b="1" dirty="0" err="1" smtClean="0"/>
                        <a:t>สคร</a:t>
                      </a:r>
                      <a:endParaRPr lang="th-TH" sz="2400" b="1" dirty="0" smtClean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th-TH" sz="2400" b="1" dirty="0"/>
                    </a:p>
                  </a:txBody>
                  <a:tcPr marT="45724" marB="4572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1" dirty="0" smtClean="0"/>
                        <a:t>เป้าหมายลดจาก </a:t>
                      </a:r>
                      <a:r>
                        <a:rPr lang="en-US" sz="28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baseline</a:t>
                      </a:r>
                      <a:endParaRPr lang="th-TH" sz="28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b="1" dirty="0"/>
                    </a:p>
                  </a:txBody>
                  <a:tcPr/>
                </a:tc>
              </a:tr>
              <a:tr h="457236">
                <a:tc>
                  <a:txBody>
                    <a:bodyPr/>
                    <a:lstStyle/>
                    <a:p>
                      <a:pPr algn="ctr"/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Median</a:t>
                      </a:r>
                      <a:endParaRPr lang="th-TH" sz="2400" b="1" dirty="0" smtClean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  <a:p>
                      <a:pPr algn="ctr"/>
                      <a:r>
                        <a:rPr lang="th-TH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53-55 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ปี </a:t>
                      </a:r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58</a:t>
                      </a:r>
                    </a:p>
                    <a:p>
                      <a:pPr algn="ctr"/>
                      <a:r>
                        <a:rPr lang="th-TH" sz="2400" b="1" dirty="0" smtClean="0"/>
                        <a:t>ลด</a:t>
                      </a:r>
                      <a:r>
                        <a:rPr lang="th-TH" sz="2400" b="1" baseline="0" dirty="0" smtClean="0"/>
                        <a:t> </a:t>
                      </a:r>
                      <a:r>
                        <a:rPr lang="en-US" sz="2400" b="1" baseline="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14%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ปี </a:t>
                      </a:r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59</a:t>
                      </a:r>
                    </a:p>
                    <a:p>
                      <a:pPr algn="ctr"/>
                      <a:r>
                        <a:rPr lang="th-TH" sz="2400" b="1" dirty="0" smtClean="0"/>
                        <a:t>ลด</a:t>
                      </a:r>
                      <a:r>
                        <a:rPr lang="th-TH" sz="2400" b="1" baseline="0" dirty="0" smtClean="0"/>
                        <a:t> </a:t>
                      </a:r>
                      <a:r>
                        <a:rPr lang="en-US" sz="2400" b="1" baseline="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21%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Median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53-55 </a:t>
                      </a:r>
                    </a:p>
                  </a:txBody>
                  <a:tcPr marT="45724" marB="457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/>
                        <a:t>ปี 58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/>
                        <a:t>ลด 14%</a:t>
                      </a:r>
                    </a:p>
                  </a:txBody>
                  <a:tcPr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/>
                        <a:t>ปี 59</a:t>
                      </a:r>
                    </a:p>
                    <a:p>
                      <a:pPr algn="ctr"/>
                      <a:r>
                        <a:rPr lang="th-TH" sz="2400" b="1" dirty="0" smtClean="0"/>
                        <a:t>ลด 21%</a:t>
                      </a:r>
                    </a:p>
                  </a:txBody>
                  <a:tcPr marT="45724" marB="4572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72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1362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1171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1076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7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862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741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681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72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2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888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764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702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8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722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620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570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72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3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773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665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611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9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1393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1198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1100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72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4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994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855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785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10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850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731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672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72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5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1465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1259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1157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11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1364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1173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1077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72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6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1828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1572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1444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12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1126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968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889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7236">
                <a:tc>
                  <a:txBody>
                    <a:bodyPr/>
                    <a:lstStyle/>
                    <a:p>
                      <a:pPr algn="ctr"/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13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194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167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153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24" marB="4572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Aspec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1322</Words>
  <Application>Microsoft Office PowerPoint</Application>
  <PresentationFormat>นำเสนอทางหน้าจอ (4:3)</PresentationFormat>
  <Paragraphs>289</Paragraphs>
  <Slides>18</Slides>
  <Notes>8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19" baseType="lpstr">
      <vt:lpstr>ชุดรูปแบบของ Office</vt:lpstr>
      <vt:lpstr>นโยบาย  การป้องกัน ควบคุมโรคไม่ติดต่อและการบาดเจ็บ</vt:lpstr>
      <vt:lpstr>การดำเนินงาน ลดโรคไตเรื้อรัง (CKD) / คลินิก NCD คุณภาพ</vt:lpstr>
      <vt:lpstr>ภาพนิ่ง 3</vt:lpstr>
      <vt:lpstr>คลินิก NCD คุณภาพ</vt:lpstr>
      <vt:lpstr>ภาพนิ่ง 5</vt:lpstr>
      <vt:lpstr>การดำเนินงานเพื่อลดอัตราการเสียชีวิต จากอุบัติเหตุทางถนน Road Traffic Injury</vt:lpstr>
      <vt:lpstr>เปรียบเทียบสถานการณ์และเป้าหมาย</vt:lpstr>
      <vt:lpstr>ภาพนิ่ง 8</vt:lpstr>
      <vt:lpstr>เป้าหมายการดำเนินงาน ปีงบประมาณ 59</vt:lpstr>
      <vt:lpstr>การป้องกันอุบัติเหตุทางถนน 2559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kaew</dc:creator>
  <cp:lastModifiedBy>USER</cp:lastModifiedBy>
  <cp:revision>40</cp:revision>
  <dcterms:created xsi:type="dcterms:W3CDTF">2015-10-14T05:15:47Z</dcterms:created>
  <dcterms:modified xsi:type="dcterms:W3CDTF">2015-10-18T14:07:56Z</dcterms:modified>
</cp:coreProperties>
</file>