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7" r:id="rId4"/>
    <p:sldId id="268" r:id="rId5"/>
    <p:sldId id="269" r:id="rId6"/>
    <p:sldId id="258" r:id="rId7"/>
    <p:sldId id="262" r:id="rId8"/>
    <p:sldId id="270" r:id="rId9"/>
    <p:sldId id="271" r:id="rId10"/>
    <p:sldId id="275" r:id="rId11"/>
    <p:sldId id="277" r:id="rId12"/>
    <p:sldId id="276" r:id="rId13"/>
    <p:sldId id="281" r:id="rId14"/>
    <p:sldId id="280" r:id="rId15"/>
    <p:sldId id="278" r:id="rId16"/>
    <p:sldId id="282" r:id="rId17"/>
    <p:sldId id="266" r:id="rId18"/>
  </p:sldIdLst>
  <p:sldSz cx="9144000" cy="6858000" type="screen4x3"/>
  <p:notesSz cx="6881813" cy="100028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22046"/>
    <a:srgbClr val="243810"/>
    <a:srgbClr val="5A2C64"/>
    <a:srgbClr val="612A8A"/>
    <a:srgbClr val="456C1E"/>
    <a:srgbClr val="581E58"/>
    <a:srgbClr val="F1EB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60"/>
  </p:normalViewPr>
  <p:slideViewPr>
    <p:cSldViewPr>
      <p:cViewPr>
        <p:scale>
          <a:sx n="70" d="100"/>
          <a:sy n="70" d="100"/>
        </p:scale>
        <p:origin x="-138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46D34095-5894-48A2-8A7D-5C96F171F1FC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0245DF6A-AE55-4845-BB2A-973C128D8C3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32188976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11340773-3BFE-4865-8324-E93666677B1E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861" y="4813457"/>
            <a:ext cx="5506093" cy="3938427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2136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37" y="9502136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482B86F-8654-4784-BB2C-3600B956E5A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5447239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84218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22459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00C1B47-AAA4-4A7A-B426-68037C5DE0F2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1E8-AF71-48ED-AFC8-32831C743B8F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D685-1BE9-4665-8B6A-D97DCF065128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4460A2F-3192-4431-9C3D-0CDA7A6BDCC0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DD4A364-7228-4376-8D32-84EAF13722DE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5BF2D9-F07A-4F0F-8AC6-DB89959CEC5F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9DEE00F-E10B-44A6-8E6B-004CB22A7B88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7EEC-768F-4C41-81E1-384CB791E185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257CFD-DDF9-4A32-A917-FA9903A8E441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6D40870-EFC4-4683-AE79-8427C38109E4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7CEFA4C-AA54-4C31-8D5E-6A9AD9924D16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58A9116-1E9F-4B9D-8A87-EE6ED1F105FC}" type="datetime1">
              <a:rPr lang="th-TH" smtClean="0"/>
              <a:pPr/>
              <a:t>25/03/58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240E54-E01A-49D9-8A07-4CFFA1EF6D4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268344" cy="194820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การส่งเสริมสุขภาพประชาชน วัยทำงาน</a:t>
            </a:r>
            <a:endParaRPr lang="th-TH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3357562"/>
            <a:ext cx="42484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3200" b="1" i="1" dirty="0" smtClean="0">
              <a:solidFill>
                <a:srgbClr val="FFFFFF"/>
              </a:solidFill>
              <a:latin typeface="TH K2D July8" pitchFamily="2" charset="-34"/>
              <a:cs typeface="TH K2D July8" pitchFamily="2" charset="-34"/>
            </a:endParaRPr>
          </a:p>
          <a:p>
            <a:pPr algn="ctr"/>
            <a:r>
              <a:rPr lang="th-TH" sz="3600" b="1" i="1" dirty="0" smtClean="0">
                <a:solidFill>
                  <a:schemeClr val="bg1"/>
                </a:solidFill>
                <a:latin typeface="TH K2D July8" pitchFamily="2" charset="-34"/>
                <a:cs typeface="TH K2D July8" pitchFamily="2" charset="-34"/>
              </a:rPr>
              <a:t>กรมอนามัย</a:t>
            </a:r>
            <a:endParaRPr lang="th-TH" sz="3600" b="1" i="1" dirty="0">
              <a:solidFill>
                <a:schemeClr val="bg1"/>
              </a:solidFill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5214942" y="5500702"/>
            <a:ext cx="3643338" cy="1173743"/>
          </a:xfrm>
        </p:spPr>
        <p:txBody>
          <a:bodyPr/>
          <a:lstStyle/>
          <a:p>
            <a:r>
              <a:rPr lang="th-TH" sz="2400" b="1" dirty="0" smtClean="0">
                <a:solidFill>
                  <a:srgbClr val="FFFFFF"/>
                </a:solidFill>
                <a:latin typeface="TH K2D July8" pitchFamily="2" charset="-34"/>
                <a:cs typeface="TH K2D July8" pitchFamily="2" charset="-34"/>
              </a:rPr>
              <a:t>นพ.เกษม เวช</a:t>
            </a:r>
            <a:r>
              <a:rPr lang="th-TH" sz="2400" b="1" dirty="0" err="1" smtClean="0">
                <a:solidFill>
                  <a:srgbClr val="FFFFFF"/>
                </a:solidFill>
                <a:latin typeface="TH K2D July8" pitchFamily="2" charset="-34"/>
                <a:cs typeface="TH K2D July8" pitchFamily="2" charset="-34"/>
              </a:rPr>
              <a:t>สุทธานนท์</a:t>
            </a:r>
            <a:endParaRPr lang="th-TH" sz="2400" b="1" dirty="0">
              <a:solidFill>
                <a:srgbClr val="FFFFFF"/>
              </a:solidFill>
              <a:latin typeface="TH K2D July8" pitchFamily="2" charset="-34"/>
              <a:cs typeface="TH K2D July8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285852" y="1733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การดำเนินงานส่งเสริมสุขภาพวัยทำงาน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035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โครงการดูแลและเฝ้าระวังสตรีไทยจากมะเร็งเต้านม</a:t>
            </a:r>
            <a:endParaRPr lang="th-TH" sz="2400" b="1" dirty="0"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26612" y="805514"/>
          <a:ext cx="8892480" cy="682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0876"/>
                <a:gridCol w="1604457"/>
                <a:gridCol w="2334027"/>
                <a:gridCol w="222312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612A8A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สถานการณ์</a:t>
                      </a:r>
                      <a:endParaRPr lang="th-TH" sz="2000" b="1" dirty="0">
                        <a:solidFill>
                          <a:srgbClr val="612A8A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612A8A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</a:t>
                      </a:r>
                      <a:endParaRPr lang="th-TH" sz="2000" b="1" dirty="0">
                        <a:solidFill>
                          <a:srgbClr val="612A8A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612A8A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การดำเนินงานของจังหวัด</a:t>
                      </a:r>
                    </a:p>
                    <a:p>
                      <a:pPr algn="ctr"/>
                      <a:r>
                        <a:rPr lang="th-TH" sz="1800" b="1" dirty="0" smtClean="0">
                          <a:solidFill>
                            <a:srgbClr val="612A8A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(สิ่งที่ต้องการให้จังหวัดดำเนินการเร่งด่วน)</a:t>
                      </a:r>
                      <a:endParaRPr lang="th-TH" sz="1800" b="1" dirty="0">
                        <a:solidFill>
                          <a:srgbClr val="612A8A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612A8A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endParaRPr lang="th-TH" sz="2000" b="1" dirty="0">
                        <a:solidFill>
                          <a:srgbClr val="612A8A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612A8A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ผลการดำเนินงาน</a:t>
                      </a:r>
                      <a:endParaRPr lang="th-TH" sz="2000" b="1" dirty="0">
                        <a:solidFill>
                          <a:srgbClr val="612A8A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จาก</a:t>
                      </a: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ผลการสำรวจพฤติกรรมการตรวจเต้านมด้วยตนเองของสตรีไทยอายุ 30-70 ปี ปี 2556 ของกรมอนามัย พบว่า สตรีมีการตรวจเต้านมด้วยตนเอง ร้อยละ 87.1 โดยตรวจอย่างสม่ำเสมอ ร้อยละ 56.8 ส่วนทักษะการตรวจเต้านมด้วยตนเอง พบว่ามีเพียง</a:t>
                      </a:r>
                    </a:p>
                    <a:p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19.7 ที่มีทักษะการตรวจเต้านมด้วยตนเองถูกต้อง </a:t>
                      </a:r>
                      <a:endParaRPr kumimoji="0" lang="en-US" sz="2000" b="1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ร้อยละของสตรี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อายุ  30-70 ปี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ตรวจเต้านมด้วย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ตนเอง ไม่น้อยกว่า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80</a:t>
                      </a:r>
                      <a:endParaRPr lang="en-US" sz="2000" b="1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ร้อยละของผู้ป่วย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มะเร็งเต้านม ระยะ 1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 2 ไม่น้อยกว่า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70</a:t>
                      </a:r>
                      <a:endParaRPr lang="en-US" sz="2000" b="1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/>
                      <a:endParaRPr lang="th-TH" sz="20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จัดอบรมพัฒนาศักยภาพบุคลากรสาธารณสุขระดับจังหวัด อำเภอ และศูนย์อนามัย เพื่อเป็นวิทยากรถ่ายทอดองค์ความรู้มะเร็งเต้านมและการตรวจเต้านมด้วยตนเอง</a:t>
                      </a:r>
                      <a:endParaRPr kumimoji="0" lang="en-US" sz="1800" b="1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- ผลิตและพัฒนาสื่อการตรวจ</a:t>
                      </a:r>
                    </a:p>
                    <a:p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เต้านมด้วยตนเอง และสนับสนุนให้กับพื้นที่ เช่น แผ่นพับ ภาพพลิก โปสเตอร์</a:t>
                      </a:r>
                      <a:endParaRPr kumimoji="0" lang="en-US" sz="1800" b="1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ศึกษาวิจัยประเมินประสิทธิผลการตรวจเต้านมด้วยตนเองของสตรี</a:t>
                      </a: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ไทย</a:t>
                      </a:r>
                      <a:endParaRPr lang="th-TH" sz="20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จัดกิจกรรมรณรงค์สร้างกระแสการตรวจเต้านมด้วยตนเอง</a:t>
                      </a:r>
                      <a:endParaRPr kumimoji="0" lang="en-US" sz="1800" b="1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จัดอบรม </a:t>
                      </a:r>
                      <a:r>
                        <a:rPr kumimoji="0" lang="th-TH" sz="1800" b="1" kern="12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อส</a:t>
                      </a:r>
                      <a:r>
                        <a:rPr kumimoji="0" lang="th-TH" sz="1800" b="1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ม.เชี่ยวชาญมะเร็งเต้านมและนิเทศติดตามผลการดำเนินงานในพื้นที่ดำเนินงานศึกษาวิจัยนำร่อง 21 จังหวัด </a:t>
                      </a:r>
                      <a:endParaRPr kumimoji="0" lang="en-US" sz="2000" b="1" kern="12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85852" y="17338"/>
            <a:ext cx="6768752" cy="49244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 smtClean="0">
                <a:latin typeface="TH SarabunIT๙" pitchFamily="34" charset="-34"/>
                <a:cs typeface="TH SarabunIT๙" pitchFamily="34" charset="-34"/>
              </a:rPr>
              <a:t>การดำเนินงานส่งเสริมสุขภาพวัยทำงาน</a:t>
            </a:r>
            <a:endParaRPr lang="th-TH" sz="26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51520" y="70756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โครงการโรงพยาบาลส่งเสริมสุขภาพ</a:t>
            </a:r>
            <a:endParaRPr lang="th-TH" b="1" dirty="0"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26612" y="1290334"/>
          <a:ext cx="8892480" cy="545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0876"/>
                <a:gridCol w="1714512"/>
                <a:gridCol w="2223972"/>
                <a:gridCol w="222312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สถานการณ์</a:t>
                      </a:r>
                      <a:endParaRPr lang="th-TH" sz="2000" b="1" dirty="0">
                        <a:solidFill>
                          <a:srgbClr val="7030A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</a:t>
                      </a:r>
                      <a:endParaRPr lang="th-TH" sz="2000" b="1" dirty="0">
                        <a:solidFill>
                          <a:srgbClr val="7030A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การดำเนินงานของจังหวัด</a:t>
                      </a:r>
                    </a:p>
                    <a:p>
                      <a:pPr algn="ctr"/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(สิ่งที่ต้องการให้จังหวัดดำเนินการเร่งด่วน)</a:t>
                      </a:r>
                      <a:endParaRPr lang="th-TH" sz="1800" b="1" dirty="0">
                        <a:solidFill>
                          <a:srgbClr val="7030A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endParaRPr lang="th-TH" sz="2000" b="1" dirty="0">
                        <a:solidFill>
                          <a:srgbClr val="7030A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ผลการดำเนินงาน</a:t>
                      </a:r>
                      <a:endParaRPr lang="th-TH" sz="2000" b="1" dirty="0">
                        <a:solidFill>
                          <a:srgbClr val="7030A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ปัจจุบัน</a:t>
                      </a:r>
                      <a:r>
                        <a:rPr kumimoji="0" lang="th-TH" sz="1800" b="1" kern="12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</a:t>
                      </a:r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โรงพยาบาลที่ผ่านการรับรองการเป็นโรงพยาบาลส่งเสริมสุขภาพ</a:t>
                      </a:r>
                    </a:p>
                    <a:p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ทั่วประเทศ รวม ๙๐๔ แห่ง  </a:t>
                      </a:r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ปรับ</a:t>
                      </a:r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เป็นเกณฑ์คุณภาพโรงพยาบาลส่งเสริมสุขภาพแห่งชาติ (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Health Promoting Hospital National Quality criteria) </a:t>
                      </a:r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หรือมาตรฐาน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HPHNQC </a:t>
                      </a:r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ในปัจจุบัน</a:t>
                      </a:r>
                      <a:endParaRPr kumimoji="0" lang="en-US" sz="20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โรงพยาบาลผ่านการประเมินเป็นโรงพยาบาลส่งเสริมสุขภาพ เกณฑ์คุณภาพโรงพยาบาลส่งเสริมสุขภาพแห่งชาติ (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Health Promoting Hospital National Quality criteria)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โรงพยาบาลผ่านเกณฑ์คุณภาพโรงพยาบาลส่งเสริมสุขภาพแห่งชาติ (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Health Promoting Hospital National Quality criteria)</a:t>
                      </a:r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จำนวน ๑๐๓ แห่ง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พัฒนาโรงพยาบาลโดยใช้เกณฑ์คุณภาพโรงพยาบาลส่งเสริมสุขภาพแห่งชาติ (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Health Promoting Hospital National Quality criteria)</a:t>
                      </a:r>
                      <a:r>
                        <a:rPr kumimoji="0" lang="th-TH" sz="1800" b="1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ส่วนกลางและศูนย์อนามัยสนับสนุนด้านวิชาการ</a:t>
                      </a:r>
                      <a:endParaRPr kumimoji="0" lang="en-US" sz="20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4414" y="128202"/>
            <a:ext cx="6768752" cy="55399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การดำเนินงานส่งเสริมสุขภาพวัยทำงาน</a:t>
            </a:r>
            <a:endParaRPr lang="th-TH" sz="30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85720" y="41563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โครงการส่งเสริมสุขภาพประชากรวัยทอง</a:t>
            </a:r>
            <a:endParaRPr lang="en-US" sz="2400" dirty="0" smtClean="0"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26612" y="818322"/>
          <a:ext cx="8892480" cy="627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223"/>
                <a:gridCol w="1386537"/>
                <a:gridCol w="2357454"/>
                <a:gridCol w="251826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5A2C64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สถานการณ์</a:t>
                      </a:r>
                      <a:endParaRPr lang="th-TH" sz="2000" b="1" dirty="0">
                        <a:solidFill>
                          <a:srgbClr val="5A2C64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5A2C64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</a:t>
                      </a:r>
                      <a:endParaRPr lang="th-TH" sz="2000" b="1" dirty="0">
                        <a:solidFill>
                          <a:srgbClr val="5A2C64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5A2C64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การดำเนินงานของจังหวัด</a:t>
                      </a:r>
                    </a:p>
                    <a:p>
                      <a:pPr algn="ctr"/>
                      <a:r>
                        <a:rPr lang="th-TH" sz="1800" b="1" dirty="0" smtClean="0">
                          <a:solidFill>
                            <a:srgbClr val="5A2C64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(สิ่งที่ต้องการให้จังหวัดดำเนินการเร่งด่วน)</a:t>
                      </a:r>
                      <a:endParaRPr lang="th-TH" sz="1800" b="1" dirty="0">
                        <a:solidFill>
                          <a:srgbClr val="5A2C64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5A2C64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endParaRPr lang="th-TH" sz="2000" b="1" dirty="0">
                        <a:solidFill>
                          <a:srgbClr val="5A2C64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5A2C64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ผลการดำเนินงาน</a:t>
                      </a:r>
                      <a:endParaRPr lang="th-TH" sz="2000" b="1" dirty="0">
                        <a:solidFill>
                          <a:srgbClr val="5A2C64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ประชากรวัย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ทองโดย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ผู้ชายวัยทองมีอายุระหว่าง 40-59 ปี หญิงมีอายุระหว่าง 45-59 ปี ปัญหาสุขภาพที่สำคัญของหญิงวัยทอง ได้แก่ อาการวัยทอง ร้อยละ 27.8 และภาวะอ้วนลงพุง  ร้อยละ 57.4 ปัญหาสุขภาพที่สำคัญของชายวัยทอง </a:t>
                      </a:r>
                      <a:r>
                        <a:rPr kumimoji="0" lang="th-TH" sz="1800" b="1" kern="12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ได้แก่ 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อาการชายวัยทอง  ร้อยละ 36.7</a:t>
                      </a:r>
                      <a:r>
                        <a:rPr kumimoji="0" lang="th-TH" sz="1800" b="1" kern="12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ภาวะอ้วนลงพุง ร้อยละ 53.8 และหย่อนสมรรถภาพทางเพศ ร้อยละ 59.3</a:t>
                      </a:r>
                      <a:r>
                        <a:rPr kumimoji="0" lang="th-TH" sz="1800" b="1" kern="12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ดังนั้น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บุคลากรสาธารณสุข</a:t>
                      </a:r>
                    </a:p>
                    <a:p>
                      <a:pPr algn="l"/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ทั่วประเทศ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อบรมบุคลากรสาธารณสุขด้านการส่งเสริมสุขภาพประชากรวัยทอง รุ่นที่ 1 จำนวน 50 คน 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(โดยคัดเลือกจากโรงพยาบาลที่เปิดบริการคลินิกวัยทองหรือมีบริการส่งเสริมสุขภาพสำหรับวัยทอง) </a:t>
                      </a: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รุ่นที่ 2 จำนวน 90 คนประกอบด้วยบุคลากรสาธารณสุขจากโรงพยาบาลในพื้นที่เขตสุขภาพที่ 1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ให้ </a:t>
                      </a:r>
                      <a:r>
                        <a:rPr kumimoji="0" lang="th-TH" sz="1800" b="1" kern="1200" dirty="0" err="1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สสจ.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นิเทศ ติดตาม  ดังนี้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บุคลากรของโรงพยาบาลในพื้นที่เขตสุขภาพที่ 1 และโรงพยาบาลที่เปิดให้บริการคลินิกวัยทอง ที่ได้รับการอบรมว่าสามารถนำองค์ความรู้ที่ได้รับหลังการอบรมไปใช้ประโยชน์ได้หรือไม่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เข้า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รับการอบรมบุคลากรสาธารณสุขด้านการส่งเสริมสุขภาพประชากรวัยทอง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 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สื่อ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สิ่งพิมพ์ หรือคำปรึกษาในการเปิดคลินิกวัย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ทอง</a:t>
                      </a:r>
                      <a:endParaRPr kumimoji="0" lang="en-US" sz="20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8728" y="0"/>
            <a:ext cx="6768752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700" b="1" dirty="0" smtClean="0">
                <a:latin typeface="TH SarabunIT๙" pitchFamily="34" charset="-34"/>
                <a:cs typeface="TH SarabunIT๙" pitchFamily="34" charset="-34"/>
              </a:rPr>
              <a:t>การดำเนินงานส่งเสริมสุขภาพวัยทำงาน</a:t>
            </a:r>
            <a:endParaRPr lang="th-TH" sz="27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14282" y="582866"/>
            <a:ext cx="84249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โครงการ</a:t>
            </a:r>
            <a:r>
              <a:rPr lang="th-TH" sz="2600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ศูนย์การเรียนรู้องค์กรต้นแบบไร้พุง</a:t>
            </a:r>
            <a:endParaRPr lang="th-TH" sz="2600" b="1" dirty="0"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26612" y="1027242"/>
          <a:ext cx="8803106" cy="492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3752"/>
                <a:gridCol w="1000132"/>
                <a:gridCol w="928694"/>
                <a:gridCol w="1428760"/>
                <a:gridCol w="257176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สถานการณ์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ศูนย์อนามัย</a:t>
                      </a:r>
                    </a:p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ที่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การดำเนินงาน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baseline="0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การดำเนินงานของจังหวัด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baseline="0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(สิ่งที่ต้องการให้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baseline="0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จังหวัดเนินการเร่งด่วน)</a:t>
                      </a:r>
                      <a:endParaRPr lang="en-US" sz="2000" b="1" baseline="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เป้าหมาย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ผลการดำเนินงาน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จากผลการสำรวจสุขภาพประชาชนไทยโดยการตรวจร่างกาย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22046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ครั้งที่ 3</a:t>
                      </a: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พ.ศ. </a:t>
                      </a:r>
                      <a:r>
                        <a:rPr lang="en-US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2546-7 </a:t>
                      </a: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เปรียบเทียบกับครั้งที่ </a:t>
                      </a:r>
                      <a:r>
                        <a:rPr lang="en-US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4</a:t>
                      </a: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พ.ศ. </a:t>
                      </a:r>
                      <a:r>
                        <a:rPr lang="en-US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2551-2 </a:t>
                      </a: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พบว่า ความชุกของภาวะอ้วน</a:t>
                      </a:r>
                      <a:r>
                        <a:rPr lang="en-US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(BMI </a:t>
                      </a:r>
                      <a:r>
                        <a:rPr lang="en-US" sz="1800" b="1" u="sng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&gt;</a:t>
                      </a:r>
                      <a:r>
                        <a:rPr lang="en-US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25 </a:t>
                      </a: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กก.</a:t>
                      </a:r>
                      <a:r>
                        <a:rPr lang="en-US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/</a:t>
                      </a: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ม.</a:t>
                      </a:r>
                      <a:r>
                        <a:rPr lang="en-US" sz="1800" b="1" baseline="30000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) </a:t>
                      </a: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มีแนวโน้มสูงขึ้น</a:t>
                      </a:r>
                      <a:r>
                        <a:rPr lang="th-TH" sz="1800" b="1" baseline="0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ผู้หญิงเพิ่มจาก ร้อยละ </a:t>
                      </a:r>
                      <a:r>
                        <a:rPr lang="en-US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34.4</a:t>
                      </a:r>
                      <a:r>
                        <a:rPr lang="en-US" sz="1800" b="1" baseline="0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เป็นร้อยละ</a:t>
                      </a:r>
                      <a:r>
                        <a:rPr lang="en-US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40.7</a:t>
                      </a:r>
                      <a:r>
                        <a:rPr lang="en-US" sz="1800" b="1" baseline="0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ผู้ชายเพิ่มจากร้อยละ </a:t>
                      </a:r>
                      <a:r>
                        <a:rPr lang="en-US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22.5</a:t>
                      </a: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เป็นร้อยละ </a:t>
                      </a:r>
                      <a:r>
                        <a:rPr lang="en-US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28.4</a:t>
                      </a:r>
                      <a:endParaRPr lang="en-US" sz="1800" b="1" dirty="0" smtClean="0">
                        <a:solidFill>
                          <a:srgbClr val="622046"/>
                        </a:solidFill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</a:t>
                      </a:r>
                      <a:endParaRPr lang="th-TH" sz="1800" b="1" dirty="0" smtClean="0">
                        <a:solidFill>
                          <a:srgbClr val="622046"/>
                        </a:solidFill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4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5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6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7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8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9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10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11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12</a:t>
                      </a:r>
                      <a:endParaRPr lang="en-US" sz="1800" b="1" dirty="0">
                        <a:solidFill>
                          <a:srgbClr val="622046"/>
                        </a:solidFill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31</a:t>
                      </a:r>
                      <a:endParaRPr lang="en-US" sz="1800" b="1" dirty="0">
                        <a:solidFill>
                          <a:srgbClr val="622046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10*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9*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23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30*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32</a:t>
                      </a:r>
                      <a:endParaRPr lang="en-US" sz="1800" b="1" dirty="0">
                        <a:solidFill>
                          <a:srgbClr val="622046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- จังหวัดติดตามการดำเนินงานขององค์กรที่เข้าร่วมโครงการฯ</a:t>
                      </a:r>
                      <a:endParaRPr lang="en-US" sz="1800" b="1" dirty="0" smtClean="0">
                        <a:solidFill>
                          <a:srgbClr val="622046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- จังหวัดร่วมกับศูนย์อนามัยประเมินรับรององค์กรที่เข้าร่วมโครงการฯ ตาม</a:t>
                      </a:r>
                      <a:endParaRPr lang="en-US" sz="1800" b="1" dirty="0" smtClean="0">
                        <a:solidFill>
                          <a:srgbClr val="622046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“เกณฑ์องค์กรต้นแบบไร้พุง และ</a:t>
                      </a:r>
                      <a:endParaRPr lang="en-US" sz="1800" b="1" dirty="0" smtClean="0">
                        <a:solidFill>
                          <a:srgbClr val="622046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622046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ศูนย์การเรียนรู้องค์กรต้นแบบไร้พุง” </a:t>
                      </a:r>
                      <a:endParaRPr lang="en-US" sz="1800" b="1" dirty="0" smtClean="0">
                        <a:solidFill>
                          <a:srgbClr val="622046"/>
                        </a:solidFill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622046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00166" y="42204"/>
            <a:ext cx="6768752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700" b="1" dirty="0" smtClean="0">
                <a:latin typeface="TH SarabunIT๙" pitchFamily="34" charset="-34"/>
                <a:cs typeface="TH SarabunIT๙" pitchFamily="34" charset="-34"/>
              </a:rPr>
              <a:t>การดำเนินงานส่งเสริมสุขภาพวัยทำงาน</a:t>
            </a:r>
            <a:endParaRPr lang="th-TH" sz="27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40680" y="415634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โครงการโภชนาการเพื่อการปรับเปลี่ยนพฤติกรรมลดหวาน มัน เค็ม เพิ่มการบริโภคผักและผลไม้</a:t>
            </a:r>
            <a:endParaRPr lang="th-TH" sz="2600" b="1" dirty="0"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26612" y="1125858"/>
          <a:ext cx="8892480" cy="847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2314"/>
                <a:gridCol w="1643074"/>
                <a:gridCol w="1785950"/>
                <a:gridCol w="2661142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สถานการณ์</a:t>
                      </a:r>
                      <a:endParaRPr lang="th-TH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</a:t>
                      </a:r>
                      <a:endParaRPr lang="th-TH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การดำเนินงานของจังหวัด</a:t>
                      </a:r>
                    </a:p>
                    <a:p>
                      <a:pPr algn="ctr"/>
                      <a:r>
                        <a:rPr lang="th-TH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(สิ่งที่ต้องการให้จังหวัดดำเนินการเร่งด่วน)</a:t>
                      </a:r>
                      <a:endParaRPr lang="th-TH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endParaRPr lang="th-TH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ผลการดำเนินงาน</a:t>
                      </a:r>
                      <a:endParaRPr lang="th-TH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บริโภค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ไขมันเฉลี่ย </a:t>
                      </a: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45.6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กรัมต่อคนต่อวัน ซึ่งสูงกว่าปริมาณที่แนะนำคือไม่เกินร้อยละ 30 ของพลังงานทั้งหมด บริโภคโซเดียมสูงกว่าสองเท่าจากปริมาณที่องค์การอนามัยโลกแนะนำคือไม่เกิน 2,000 มิลลิกรัมต่อคนต่อวัน บริโภคน้ำตาลเฉลี่ยเพิ่มขึ้นจาก 12.7 เป็น 29.6 กิโลกรัมต่อคนต่อปี จากปี 2526 และ 2556 ตามลำดับ บริโภคผักและผลไม้ต่ำเพียงวันละ 3 ส่วนจากมาตรฐานที่แนะนำวันละ 5 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ส่วน</a:t>
                      </a:r>
                      <a:endParaRPr kumimoji="0" lang="en-US" sz="20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1. 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โรงพยาบาลส่งเสริม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สุขภาพด้านอาหารและโภชนาการ ร้อยละ </a:t>
                      </a: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70</a:t>
                      </a: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2. 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รพ.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สต. ลด หวาน มัน เค็ม ร้อยละ 80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3.ร้านอาหารเมนูชูสุขภาพ เพิ่มขึ้นร้อยละ 25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algn="l"/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4. 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สัปดาห์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รณรงค์ลดการกินเค็ม 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1.โรงพยาบาลดำเนินการตามเกณฑ์ โรงพยาบาลส่งเสริมสุขภาพด้านอาหารและ โภชนาการ </a:t>
                      </a: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498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แห่ง คิดเป็นร้อยละ 60 ของโรงพยาบาลทั้งหมด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2. รพ.สต. เป้าหมาย เข้าร่วมโครงการ รพ.สต. ลด หวาน มัน เค็ม ร้อยละ 80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3. ร้านอาหารเมนูชูสุขภาพ เข้าร่วมโครงการ 10</a:t>
                      </a: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850 ร้าน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4. สถานบริการสาธารณสุขเข้าร่วมสัปดาห์รณรงค์ลดการกินเค็ม 7</a:t>
                      </a: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 แห่ง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</a:t>
                      </a: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</a:t>
                      </a:r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ประเมินโรงพยาบาลดำเนินการตามเกณฑ์ โรงพยาบาลส่งเสริมสุขภาพด้านอาหารและโภชนาการ ปี 2558 ตามเกณฑ์ ภายในเดือนมิถุนายน 2558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2.ประเมิน รพ.สต. ลด หวาน มัน เค็มตามเกณฑ์ ภายในเดือนมิถุนายน 2558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3.เข้าร่วมสัปดาห์รณรงค์ลดการกินเค็มตลอดเดือนมีนาคม 2558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4.ดำเนินการให้การรับรองร้านอาหารเมนูชูสุขภาพ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kumimoji="0" lang="en-US" sz="20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57290" y="14068"/>
            <a:ext cx="6768752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700" b="1" dirty="0" smtClean="0">
                <a:latin typeface="TH SarabunIT๙" pitchFamily="34" charset="-34"/>
                <a:cs typeface="TH SarabunIT๙" pitchFamily="34" charset="-34"/>
              </a:rPr>
              <a:t>การดำเนินงานส่งเสริมสุขภาพวัยทำงาน</a:t>
            </a:r>
            <a:endParaRPr lang="th-TH" sz="27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51520" y="597964"/>
            <a:ext cx="84249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โครงการ</a:t>
            </a:r>
            <a:r>
              <a:rPr lang="th-TH" sz="2600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th-TH" sz="2600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ป้องกันมะเร็งปากมดลูกด้วยวิธี </a:t>
            </a:r>
            <a:r>
              <a:rPr lang="en-US" sz="2600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VIA </a:t>
            </a:r>
            <a:r>
              <a:rPr lang="th-TH" sz="2600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และรักษาด้วยวิธีจี้เย็น</a:t>
            </a:r>
            <a:endParaRPr lang="th-TH" sz="2600" b="1" dirty="0"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26612" y="1044670"/>
          <a:ext cx="8892480" cy="847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223"/>
                <a:gridCol w="1386537"/>
                <a:gridCol w="2652600"/>
                <a:gridCol w="222312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สถานการณ์</a:t>
                      </a:r>
                      <a:endParaRPr lang="th-TH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</a:t>
                      </a:r>
                      <a:endParaRPr lang="th-TH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การดำเนินงานของจังหวัด</a:t>
                      </a:r>
                    </a:p>
                    <a:p>
                      <a:pPr algn="ctr"/>
                      <a:r>
                        <a:rPr lang="th-TH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(สิ่งที่ต้องการให้จังหวัดดำเนินการเร่งด่วน)</a:t>
                      </a:r>
                      <a:endParaRPr lang="th-TH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endParaRPr lang="th-TH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ผลการดำเนินงาน</a:t>
                      </a:r>
                      <a:endParaRPr lang="th-TH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ประเทศไทยพบอุบัติการณ์การเกิดโรคมะเร็งปากมดลูกเป็นอันดับสองรองจากมะเร็งเต้านม การคัดกรองมะเร็งปากมดลูกด้วยวิธี </a:t>
                      </a:r>
                      <a:r>
                        <a:rPr kumimoji="0" lang="en-US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VIA (visual inspection with acetic acid) 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็นทางเลือกหนึ่งในการคัดกรองมะเร็งปากมดลูกเมื่อตรวจพบรอยโรคก่อนเป็นมะเร็งก็สามารถให้การรักษาด้วยวิธีจี้เย็น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ได้</a:t>
                      </a:r>
                      <a:endParaRPr kumimoji="0" lang="en-US" sz="1800" b="1" kern="1200" dirty="0" smtClean="0">
                        <a:solidFill>
                          <a:srgbClr val="24381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kumimoji="0" lang="en-US" sz="1800" b="1" kern="1200" dirty="0" smtClean="0">
                        <a:solidFill>
                          <a:srgbClr val="24381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สตรีอายุ 30-45 ปี ในพื้นที่ 33 จังหวัดที่เข้าร่วมโครงการ</a:t>
                      </a:r>
                      <a:endParaRPr lang="th-TH" sz="1800" b="1" dirty="0">
                        <a:solidFill>
                          <a:srgbClr val="24381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ปี </a:t>
                      </a:r>
                      <a:r>
                        <a:rPr kumimoji="0" lang="en-US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2556 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และในปี </a:t>
                      </a:r>
                      <a:r>
                        <a:rPr kumimoji="0" lang="en-US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2557 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จังหวัดพระนครศรีอยุธยา และจังหวัดกำแพงเพชร 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ในปี พ.ศ. 2558 มีการอบรมเพิ่มอีก       1 รุ่น ในจังหวัดกำแพงเพชร</a:t>
                      </a:r>
                      <a:endParaRPr kumimoji="0" lang="en-US" sz="1800" b="1" kern="1200" dirty="0" smtClean="0">
                        <a:solidFill>
                          <a:srgbClr val="24381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 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พัฒนาศักยภาพพยาบาลวิชาชีพผู้ให้บริการตรวจคัดกรองมะเร็งปากมดลูกด้วยวิธี </a:t>
                      </a:r>
                      <a:r>
                        <a:rPr kumimoji="0" lang="en-US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VIA 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ในสถานบริการสาธารณสุขระดับต่างๆ ในจังหวัดที่ร่วมโครงการ จำนวน </a:t>
                      </a:r>
                      <a:r>
                        <a:rPr kumimoji="0" lang="en-US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1,410 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คน และเป็นวิทยากร จำนวน 149 คน</a:t>
                      </a:r>
                      <a:endParaRPr kumimoji="0" lang="en-US" sz="1800" b="1" kern="1200" dirty="0" smtClean="0">
                        <a:solidFill>
                          <a:srgbClr val="24381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การดำเนินงานตั้งแต่ปี 2543-2557 มีผู้รับบริการวีเอ จำนวน 705,023 ราย ได้รับการจี้เย็นจำนวน 14,241 ราย และส่งต่อเพื่อการรักษาอีก จำนวน  9,925  ราย</a:t>
                      </a:r>
                      <a:r>
                        <a:rPr kumimoji="0" lang="en-US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(ครอบคลุม 33 จังหวัด)</a:t>
                      </a:r>
                      <a:endParaRPr kumimoji="0" lang="en-US" sz="1800" b="1" kern="1200" dirty="0" smtClean="0">
                        <a:solidFill>
                          <a:srgbClr val="24381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จังหวัด หรือ พื้นที่ใดต้องการให้มีการอบรม พยาบาลวิชาชีพเพื่อให้บริการตรวจคัดกรองมะเร็งปากมดลูกด้วยวิธี </a:t>
                      </a:r>
                      <a:r>
                        <a:rPr kumimoji="0" lang="en-US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VIA </a:t>
                      </a:r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ขอให้แจ้งความประสงค์มายังสำนักอนามัยการเจริญพันธุ์ </a:t>
                      </a:r>
                    </a:p>
                    <a:p>
                      <a:r>
                        <a:rPr kumimoji="0" lang="th-TH" sz="1800" b="1" kern="1200" dirty="0" smtClean="0">
                          <a:solidFill>
                            <a:srgbClr val="24381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กรมอนามัย โดย สำนักฯ จะเป็นผู้ประสานงานกับทีมวิทยากร ตลอดจนจัดเตรียมวัสดุอุปกรณ์ในการดำเนินการจัดอบรมให้  โดยใช้งบประมาณจังหวัด</a:t>
                      </a:r>
                      <a:endParaRPr kumimoji="0" lang="en-US" sz="1800" b="1" kern="1200" dirty="0" smtClean="0">
                        <a:solidFill>
                          <a:srgbClr val="24381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8728" y="58444"/>
            <a:ext cx="6768752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700" b="1" dirty="0" smtClean="0">
                <a:latin typeface="TH SarabunIT๙" pitchFamily="34" charset="-34"/>
                <a:cs typeface="TH SarabunIT๙" pitchFamily="34" charset="-34"/>
              </a:rPr>
              <a:t>การดำเนินงานส่งเสริมสุขภาพวัยทำงาน</a:t>
            </a:r>
            <a:endParaRPr lang="th-TH" sz="27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บริหารยุทธศาสตร์</a:t>
            </a:r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51520" y="833340"/>
            <a:ext cx="87496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โครงการอบรมฟื้นฟูความรู้เรื่องเทคโนโลยีการวางแผนครอบครัว สำหรับเจ้าหน้าที่สาธารณสุข</a:t>
            </a:r>
            <a:endParaRPr lang="th-TH" sz="2600" b="1" dirty="0"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26612" y="1488126"/>
          <a:ext cx="8892480" cy="710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223"/>
                <a:gridCol w="1705110"/>
                <a:gridCol w="2334027"/>
                <a:gridCol w="222312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24381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สถานการณ์</a:t>
                      </a:r>
                      <a:endParaRPr lang="th-TH" sz="2000" b="1" dirty="0">
                        <a:solidFill>
                          <a:srgbClr val="24381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24381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</a:t>
                      </a:r>
                      <a:endParaRPr lang="th-TH" sz="2000" b="1" dirty="0">
                        <a:solidFill>
                          <a:srgbClr val="24381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24381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การดำเนินงานของจังหวัด</a:t>
                      </a:r>
                    </a:p>
                    <a:p>
                      <a:pPr algn="ctr"/>
                      <a:r>
                        <a:rPr lang="th-TH" sz="1800" b="1" dirty="0" smtClean="0">
                          <a:solidFill>
                            <a:srgbClr val="24381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(สิ่งที่ต้องการให้จังหวัดดำเนินการเร่งด่วน)</a:t>
                      </a:r>
                      <a:endParaRPr lang="th-TH" sz="1800" b="1" dirty="0">
                        <a:solidFill>
                          <a:srgbClr val="24381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24381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endParaRPr lang="th-TH" sz="2000" b="1" dirty="0">
                        <a:solidFill>
                          <a:srgbClr val="24381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24381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ผลการดำเนินงาน</a:t>
                      </a:r>
                      <a:endParaRPr lang="th-TH" sz="2000" b="1" dirty="0">
                        <a:solidFill>
                          <a:srgbClr val="24381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kern="1200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kern="1200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จากการเฝ้าระวังการแท้ง พบว่ากลุ่มสตรีวัยเจริญพันธุ์อายุ 24 ปีขึ้นไปมีการทำแท้งที่ไม่ปลอดภัยเนื่องจากไม่มีการคุมกำเนิดสูงถึงร้อยละ 64.2 ดังนั้นการให้บริการปรึกษาที่ดี รวมทั้งการเผยแพร่ความรู้เรื่องเทคโนโลยีการวางแผนครอบครัวและอนามัยการเจริญพันธุ์ จึงเป็นวิธีการหนึ่งที่จะช่วยลดปัญหาการตั้งครรภ์ไม่พึงประสงค์ ตลอดจนปัญหาอันเนื่องมาจากการทำแท้งได้ </a:t>
                      </a:r>
                      <a:endParaRPr kumimoji="0" lang="en-US" sz="1800" b="1" kern="1200" dirty="0" smtClean="0">
                        <a:solidFill>
                          <a:srgbClr val="622046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kumimoji="0" lang="en-US" sz="2000" b="1" kern="1200" dirty="0" smtClean="0">
                        <a:solidFill>
                          <a:srgbClr val="622046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h-TH" sz="1800" b="1" kern="1200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พยาบาลวิชาชีพ/นักวิชาการสาธารณสุขผู้ให้บริการวางแผนครอบครัว ให้แก่ประชากรชายหญิง ในวัยเจริญพันธุ์ ในสถานบริการสาธารณสุขทุกระดับจำนวน 8 จังหวัด คือ สิงห์บุรี สระบุรี อุทัยธานี กาญจนบุรี สุโขทัย อุตรดิตถ์ แพร่ และเพชรบูรณ์</a:t>
                      </a:r>
                      <a:endParaRPr lang="th-TH" sz="2000" b="1" dirty="0">
                        <a:solidFill>
                          <a:srgbClr val="622046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ได้ดำเนินการประสานงานไปยังวิทยากรและจัดเตรียมการอบรมแล้ว โดยจะจัดการอบรมในเดือน เมษายน 2558 เป็นต้นไป</a:t>
                      </a:r>
                      <a:endParaRPr lang="th-TH" sz="2000" b="1" dirty="0">
                        <a:solidFill>
                          <a:srgbClr val="622046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rgbClr val="622046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จังหวัดส่งเจ้าหน้าที่เข้ารับการอบรมตามจำนวนที่ได้รับการแจ้งประสานงาน และดำเนินงานพัฒนาคุณภาพการให้บริการวางแผนครอบครัวให้ดียิ่งขึ้น</a:t>
                      </a:r>
                      <a:endParaRPr kumimoji="0" lang="en-US" sz="2000" b="1" kern="1200" dirty="0" smtClean="0">
                        <a:solidFill>
                          <a:srgbClr val="622046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8728" y="142852"/>
            <a:ext cx="6768752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700" b="1" dirty="0" smtClean="0">
                <a:latin typeface="TH SarabunIT๙" pitchFamily="34" charset="-34"/>
                <a:cs typeface="TH SarabunIT๙" pitchFamily="34" charset="-34"/>
              </a:rPr>
              <a:t>การดำเนินงานส่งเสริมสุขภาพวัยทำงาน</a:t>
            </a:r>
            <a:endParaRPr lang="th-TH" sz="27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1785926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7200" b="1" i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ขอบคุณและสวัสดี</a:t>
            </a:r>
            <a:endParaRPr lang="th-TH" sz="7200" b="1" i="1" dirty="0"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6" name="Footer Placeholder 10"/>
          <p:cNvSpPr txBox="1">
            <a:spLocks/>
          </p:cNvSpPr>
          <p:nvPr/>
        </p:nvSpPr>
        <p:spPr>
          <a:xfrm>
            <a:off x="6732240" y="6489496"/>
            <a:ext cx="1758752" cy="365125"/>
          </a:xfrm>
          <a:prstGeom prst="rect">
            <a:avLst/>
          </a:prstGeom>
        </p:spPr>
        <p:txBody>
          <a:bodyPr vert="horz" tIns="0" bIns="0" anchor="b"/>
          <a:lstStyle>
            <a:defPPr>
              <a:defRPr lang="th-TH"/>
            </a:defPPr>
            <a:lvl1pPr marL="0" algn="r" defTabSz="914400" rtl="0" eaLnBrk="1" latinLnBrk="0" hangingPunct="1">
              <a:defRPr kumimoji="0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 smtClean="0">
                <a:latin typeface="TH K2D July8" pitchFamily="2" charset="-34"/>
                <a:cs typeface="TH K2D July8" pitchFamily="2" charset="-34"/>
              </a:rPr>
              <a:t>บริหารยุทธศาสตร์</a:t>
            </a:r>
            <a:r>
              <a:rPr lang="en-US" sz="1800" b="1" dirty="0" smtClean="0">
                <a:latin typeface="TH K2D July8" pitchFamily="2" charset="-34"/>
                <a:cs typeface="TH K2D July8" pitchFamily="2" charset="-34"/>
              </a:rPr>
              <a:t>.ex</a:t>
            </a:r>
            <a:endParaRPr lang="th-TH" sz="1800" b="1" dirty="0">
              <a:latin typeface="TH K2D July8" pitchFamily="2" charset="-34"/>
              <a:cs typeface="TH K2D July8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467544" y="260648"/>
            <a:ext cx="8208912" cy="6228848"/>
          </a:xfrm>
          <a:prstGeom prst="round2Diag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4000" b="1" dirty="0">
                <a:solidFill>
                  <a:schemeClr val="bg1"/>
                </a:solidFill>
                <a:latin typeface="TH K2D July8" pitchFamily="2" charset="-34"/>
                <a:cs typeface="TH K2D July8" pitchFamily="2" charset="-34"/>
              </a:rPr>
              <a:t> </a:t>
            </a:r>
            <a:endParaRPr kumimoji="0" lang="th-TH" sz="2400" b="1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K2D July8" pitchFamily="2" charset="-34"/>
              <a:cs typeface="TH K2D July8" pitchFamily="2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uLnTx/>
                <a:uFillTx/>
                <a:latin typeface="TH K2D July8" pitchFamily="2" charset="-34"/>
                <a:cs typeface="TH K2D July8" pitchFamily="2" charset="-34"/>
              </a:rPr>
              <a:t>คน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uLnTx/>
                <a:uFillTx/>
                <a:latin typeface="TH K2D July8" pitchFamily="2" charset="-34"/>
                <a:cs typeface="TH K2D July8" pitchFamily="2" charset="-34"/>
              </a:rPr>
              <a:t>ไทยวัย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uLnTx/>
                <a:uFillTx/>
                <a:latin typeface="TH K2D July8" pitchFamily="2" charset="-34"/>
                <a:cs typeface="TH K2D July8" pitchFamily="2" charset="-34"/>
              </a:rPr>
              <a:t>ทำงาน</a:t>
            </a:r>
            <a:r>
              <a:rPr lang="en-US" sz="2400" b="1" dirty="0" smtClean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   </a:t>
            </a:r>
            <a:r>
              <a:rPr lang="en-US" sz="2400" b="1" noProof="0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(</a:t>
            </a: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ปี 2555</a:t>
            </a: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)</a:t>
            </a: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  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uLnTx/>
              <a:uFillTx/>
              <a:latin typeface="TH K2D July8" pitchFamily="2" charset="-34"/>
              <a:cs typeface="TH K2D July8" pitchFamily="2" charset="-34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ความดันโลหิตสูง  602,548 ราย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4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เบาหวาน 336,265 ราย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400" b="1" baseline="0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หัวใจขาดเลือด 24,587 ราย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หลอดเลือดสมอง จำนวน 20,675 </a:t>
            </a: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ราย</a:t>
            </a:r>
            <a:endParaRPr lang="th-TH" sz="2400" b="1" dirty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400" b="1" dirty="0" smtClean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400" b="1" dirty="0" smtClean="0">
                <a:solidFill>
                  <a:srgbClr val="C00000"/>
                </a:solidFill>
                <a:latin typeface="TH K2D July8" pitchFamily="2" charset="-34"/>
                <a:cs typeface="TH K2D July8" pitchFamily="2" charset="-34"/>
              </a:rPr>
              <a:t>มะเร็ง 24,927 ราย</a:t>
            </a:r>
            <a:endParaRPr lang="th-TH" sz="2400" b="1" dirty="0">
              <a:solidFill>
                <a:srgbClr val="C00000"/>
              </a:solidFill>
              <a:latin typeface="TH K2D July8" pitchFamily="2" charset="-34"/>
              <a:cs typeface="TH K2D July8" pitchFamily="2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2400" b="1" dirty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400" b="1" u="sng" dirty="0" smtClean="0">
                <a:solidFill>
                  <a:schemeClr val="tx2"/>
                </a:solidFill>
                <a:latin typeface="TH K2D July8" pitchFamily="2" charset="-34"/>
                <a:cs typeface="TH K2D July8" pitchFamily="2" charset="-34"/>
              </a:rPr>
              <a:t>ภาวะน้ำหนักเกิน</a:t>
            </a:r>
          </a:p>
          <a:p>
            <a:pPr lvl="1">
              <a:spcBef>
                <a:spcPct val="20000"/>
              </a:spcBef>
            </a:pP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ภาวะอ้วน/อ้วนลงพุง </a:t>
            </a: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BM</a:t>
            </a: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25 กก/</a:t>
            </a:r>
            <a:r>
              <a:rPr lang="th-TH" sz="2400" b="1" dirty="0" err="1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ตร.</a:t>
            </a: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ม. ขึ้นไป </a:t>
            </a:r>
          </a:p>
          <a:p>
            <a:pPr lvl="1">
              <a:spcBef>
                <a:spcPct val="20000"/>
              </a:spcBef>
            </a:pP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เพิ่มจากร้อยละ 26.0 เป็น 32.1 (ปี 2551และ 2552)</a:t>
            </a:r>
          </a:p>
          <a:p>
            <a:pPr lvl="1">
              <a:spcBef>
                <a:spcPct val="20000"/>
              </a:spcBef>
            </a:pPr>
            <a:r>
              <a:rPr kumimoji="0" lang="th-TH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H K2D July8" pitchFamily="2" charset="-34"/>
                <a:cs typeface="TH K2D July8" pitchFamily="2" charset="-34"/>
              </a:rPr>
              <a:t> 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H K2D July8" pitchFamily="2" charset="-34"/>
              <a:cs typeface="TH K2D July8" pitchFamily="2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7" name="Round Diagonal Corner Rectangle 10"/>
          <p:cNvSpPr/>
          <p:nvPr/>
        </p:nvSpPr>
        <p:spPr>
          <a:xfrm>
            <a:off x="470800" y="271660"/>
            <a:ext cx="3744416" cy="942762"/>
          </a:xfrm>
          <a:prstGeom prst="round2DiagRect">
            <a:avLst/>
          </a:prstGeom>
          <a:gradFill>
            <a:gsLst>
              <a:gs pos="0">
                <a:schemeClr val="accent1">
                  <a:tint val="60000"/>
                  <a:satMod val="160000"/>
                </a:schemeClr>
              </a:gs>
              <a:gs pos="74000">
                <a:schemeClr val="accent1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สถานการณ์ </a:t>
            </a:r>
            <a:endParaRPr lang="th-TH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84168" y="5949280"/>
            <a:ext cx="1758752" cy="365125"/>
          </a:xfrm>
        </p:spPr>
        <p:txBody>
          <a:bodyPr/>
          <a:lstStyle/>
          <a:p>
            <a:r>
              <a:rPr lang="th-TH" sz="2400" dirty="0"/>
              <a:t>บริหาร</a:t>
            </a:r>
            <a:r>
              <a:rPr lang="th-TH" sz="2400" dirty="0" smtClean="0"/>
              <a:t>ยุทธศาสตร์</a:t>
            </a:r>
            <a:endParaRPr lang="th-TH" sz="2400" dirty="0"/>
          </a:p>
        </p:txBody>
      </p:sp>
      <p:sp>
        <p:nvSpPr>
          <p:cNvPr id="10" name="ชื่อเรื่องรอง 2"/>
          <p:cNvSpPr txBox="1">
            <a:spLocks/>
          </p:cNvSpPr>
          <p:nvPr/>
        </p:nvSpPr>
        <p:spPr>
          <a:xfrm>
            <a:off x="467544" y="260648"/>
            <a:ext cx="8208912" cy="6228848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K2D July8" pitchFamily="2" charset="-34"/>
              <a:cs typeface="TH K2D July8" pitchFamily="2" charset="-34"/>
            </a:endParaRPr>
          </a:p>
          <a:p>
            <a:pPr lvl="0" algn="thaiDist">
              <a:spcBef>
                <a:spcPct val="20000"/>
              </a:spcBef>
              <a:defRPr/>
            </a:pP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  </a:t>
            </a:r>
          </a:p>
          <a:p>
            <a:pPr lvl="0" algn="thaiDist">
              <a:spcBef>
                <a:spcPct val="20000"/>
              </a:spcBef>
              <a:defRPr/>
            </a:pPr>
            <a:r>
              <a:rPr lang="th-TH" b="1" u="sng" dirty="0" smtClean="0">
                <a:solidFill>
                  <a:schemeClr val="bg1"/>
                </a:solidFill>
                <a:latin typeface="TH K2D July8" pitchFamily="2" charset="-34"/>
                <a:cs typeface="TH K2D July8" pitchFamily="2" charset="-34"/>
              </a:rPr>
              <a:t>พฤติกรรม</a:t>
            </a:r>
            <a:r>
              <a:rPr lang="th-TH" b="1" u="sng" dirty="0">
                <a:solidFill>
                  <a:schemeClr val="bg1"/>
                </a:solidFill>
                <a:latin typeface="TH K2D July8" pitchFamily="2" charset="-34"/>
                <a:cs typeface="TH K2D July8" pitchFamily="2" charset="-34"/>
              </a:rPr>
              <a:t>การบริโภค</a:t>
            </a:r>
            <a:r>
              <a:rPr lang="th-TH" b="1" u="sng" dirty="0" smtClean="0">
                <a:solidFill>
                  <a:schemeClr val="bg1"/>
                </a:solidFill>
                <a:latin typeface="TH K2D July8" pitchFamily="2" charset="-34"/>
                <a:cs typeface="TH K2D July8" pitchFamily="2" charset="-34"/>
              </a:rPr>
              <a:t>อาหาร</a:t>
            </a:r>
            <a:endParaRPr lang="en-US" b="1" u="sng" dirty="0" smtClean="0">
              <a:solidFill>
                <a:schemeClr val="bg1"/>
              </a:solidFill>
              <a:latin typeface="TH K2D July8" pitchFamily="2" charset="-34"/>
              <a:cs typeface="TH K2D July8" pitchFamily="2" charset="-34"/>
            </a:endParaRPr>
          </a:p>
          <a:p>
            <a:pPr lvl="0" algn="thaiDist">
              <a:spcBef>
                <a:spcPct val="20000"/>
              </a:spcBef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º</a:t>
            </a:r>
            <a:r>
              <a:rPr lang="th-TH" sz="2200" b="1" dirty="0" smtClean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200" b="1" dirty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บริโภคผัก/ผลไม้</a:t>
            </a:r>
            <a:r>
              <a:rPr lang="th-TH" sz="22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ลดลง จากร้อยละ 21.7 ในปี 2546 เป็น 17.7 ปี 2547 หรือเฉลี่ยเพียงวันละ </a:t>
            </a:r>
            <a:r>
              <a:rPr lang="th-TH" sz="22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3 </a:t>
            </a:r>
            <a:r>
              <a:rPr lang="th-TH" sz="22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ส่วนมาตรฐาน (ข้อแนะนำ </a:t>
            </a:r>
            <a:r>
              <a:rPr lang="en-US" sz="22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WHO 5 </a:t>
            </a:r>
            <a:r>
              <a:rPr lang="th-TH" sz="22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ส่วนขึ้นไป) (ปี </a:t>
            </a:r>
            <a:r>
              <a:rPr lang="th-TH" sz="22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2551-2552)</a:t>
            </a:r>
            <a:endParaRPr lang="en-US" sz="2200" b="1" dirty="0" smtClean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0" algn="thaiDist">
              <a:spcBef>
                <a:spcPct val="20000"/>
              </a:spcBef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º</a:t>
            </a:r>
            <a:r>
              <a:rPr lang="th-TH" sz="2200" b="1" dirty="0" smtClean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200" b="1" dirty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กินอาหารนอกบ้าน </a:t>
            </a:r>
            <a:r>
              <a:rPr lang="th-TH" sz="22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(แผงลอย/รถเข็น ภาชนะใส่อาหารไม่สะอาด มีสิ่งแปลกปลอม อาหารไม่</a:t>
            </a:r>
            <a:r>
              <a:rPr lang="th-TH" sz="22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สด ร้อย</a:t>
            </a:r>
            <a:r>
              <a:rPr lang="th-TH" sz="22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ละ 80.1 (2552) </a:t>
            </a:r>
            <a:endParaRPr lang="en-US" sz="2200" b="1" dirty="0" smtClean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0" algn="thaiDist">
              <a:spcBef>
                <a:spcPct val="20000"/>
              </a:spcBef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º</a:t>
            </a:r>
            <a:r>
              <a:rPr lang="th-TH" sz="2200" b="1" dirty="0" smtClean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200" b="1" dirty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บริโภคน้ำตาลสูงว่าเกณฑ์มาตรฐาน </a:t>
            </a:r>
            <a:r>
              <a:rPr lang="en-US" sz="2200" b="1" dirty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WHO 3 </a:t>
            </a:r>
            <a:r>
              <a:rPr lang="th-TH" sz="2200" b="1" dirty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เท่า จาก </a:t>
            </a:r>
            <a:r>
              <a:rPr lang="en-US" sz="2200" b="1" dirty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12.7 </a:t>
            </a:r>
            <a:r>
              <a:rPr lang="th-TH" sz="2200" b="1" dirty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กก. เป็น 36.4 </a:t>
            </a:r>
            <a:r>
              <a:rPr lang="th-TH" sz="2200" b="1" dirty="0" smtClean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กก.</a:t>
            </a:r>
          </a:p>
          <a:p>
            <a:pPr lvl="0" algn="thaiDist">
              <a:spcBef>
                <a:spcPct val="20000"/>
              </a:spcBef>
              <a:defRPr/>
            </a:pPr>
            <a:r>
              <a:rPr lang="th-TH" sz="22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(</a:t>
            </a:r>
            <a:r>
              <a:rPr lang="th-TH" sz="22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เกณฑ์ 15-20 กก./ปี/คน) ร้อยละ 31.3 ดื่มน้ำอัดลม/น้ำหวาน </a:t>
            </a:r>
            <a:endParaRPr lang="th-TH" sz="2200" b="1" dirty="0" smtClean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0" algn="thaiDist">
              <a:spcBef>
                <a:spcPct val="20000"/>
              </a:spcBef>
              <a:defRPr/>
            </a:pPr>
            <a:r>
              <a:rPr lang="th-TH" sz="22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ร้อย</a:t>
            </a:r>
            <a:r>
              <a:rPr lang="th-TH" sz="22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ละ 25.3 ดื่มทุกวัน (</a:t>
            </a:r>
            <a:r>
              <a:rPr lang="th-TH" sz="22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2552)</a:t>
            </a:r>
            <a:endParaRPr lang="en-US" sz="2200" b="1" dirty="0" smtClean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0" algn="thaiDist">
              <a:spcBef>
                <a:spcPct val="20000"/>
              </a:spcBef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º</a:t>
            </a:r>
            <a:r>
              <a:rPr lang="th-TH" sz="2200" b="1" dirty="0" smtClean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200" b="1" dirty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รับเกลือ/โซเดียมคลอ</a:t>
            </a:r>
            <a:r>
              <a:rPr lang="th-TH" sz="2200" b="1" dirty="0" err="1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ไรด์</a:t>
            </a:r>
            <a:r>
              <a:rPr lang="th-TH" sz="2200" b="1" dirty="0">
                <a:solidFill>
                  <a:srgbClr val="FF0000"/>
                </a:solidFill>
                <a:latin typeface="TH K2D July8" pitchFamily="2" charset="-34"/>
                <a:cs typeface="TH K2D July8" pitchFamily="2" charset="-34"/>
              </a:rPr>
              <a:t>จากแหล่งอาหารต่างๆ </a:t>
            </a:r>
            <a:endParaRPr lang="th-TH" sz="2200" b="1" dirty="0" smtClean="0">
              <a:solidFill>
                <a:srgbClr val="FF0000"/>
              </a:solidFill>
              <a:latin typeface="TH K2D July8" pitchFamily="2" charset="-34"/>
              <a:cs typeface="TH K2D July8" pitchFamily="2" charset="-34"/>
            </a:endParaRPr>
          </a:p>
          <a:p>
            <a:pPr lvl="0" algn="thaiDist">
              <a:spcBef>
                <a:spcPct val="20000"/>
              </a:spcBef>
              <a:defRPr/>
            </a:pPr>
            <a:r>
              <a:rPr lang="th-TH" sz="22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เฉลี่ย </a:t>
            </a:r>
            <a:r>
              <a:rPr lang="th-TH" sz="22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8275-13483 มก./คน/วัน (ข้อแนะนำไม่ควรเกิน 2400 มก.</a:t>
            </a:r>
            <a:r>
              <a:rPr lang="th-TH" sz="22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)</a:t>
            </a:r>
            <a:endParaRPr lang="th-TH" sz="2200" b="1" dirty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467544" y="242426"/>
            <a:ext cx="3744416" cy="918821"/>
          </a:xfrm>
          <a:prstGeom prst="round2DiagRect">
            <a:avLst/>
          </a:prstGeom>
          <a:gradFill>
            <a:gsLst>
              <a:gs pos="0">
                <a:schemeClr val="accent1">
                  <a:tint val="60000"/>
                  <a:satMod val="160000"/>
                </a:schemeClr>
              </a:gs>
              <a:gs pos="74000">
                <a:schemeClr val="accent1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สถานการณ์ (ต่อ)</a:t>
            </a:r>
            <a:endParaRPr lang="th-TH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097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84168" y="5949280"/>
            <a:ext cx="1758752" cy="365125"/>
          </a:xfrm>
        </p:spPr>
        <p:txBody>
          <a:bodyPr/>
          <a:lstStyle/>
          <a:p>
            <a:r>
              <a:rPr lang="th-TH" sz="2400" dirty="0"/>
              <a:t>บริหาร</a:t>
            </a:r>
            <a:r>
              <a:rPr lang="th-TH" sz="2400" dirty="0" smtClean="0"/>
              <a:t>ยุทธศาสตร์</a:t>
            </a:r>
            <a:endParaRPr lang="th-TH" sz="2400" dirty="0"/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467544" y="260648"/>
            <a:ext cx="8208912" cy="6228848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thaiDist">
              <a:spcBef>
                <a:spcPct val="20000"/>
              </a:spcBef>
              <a:defRPr/>
            </a:pP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 </a:t>
            </a:r>
          </a:p>
          <a:p>
            <a:pPr lvl="0" algn="thaiDist">
              <a:spcBef>
                <a:spcPct val="20000"/>
              </a:spcBef>
              <a:defRPr/>
            </a:pPr>
            <a:endParaRPr lang="th-T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  <a:p>
            <a:pPr lvl="0" algn="thaiDist">
              <a:spcBef>
                <a:spcPct val="20000"/>
              </a:spcBef>
              <a:defRPr/>
            </a:pP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   </a:t>
            </a:r>
            <a:r>
              <a:rPr lang="th-TH" sz="3600" b="1" u="sng" dirty="0">
                <a:solidFill>
                  <a:schemeClr val="bg1"/>
                </a:solidFill>
                <a:latin typeface="TH K2D July8" pitchFamily="2" charset="-34"/>
                <a:cs typeface="TH K2D July8" pitchFamily="2" charset="-34"/>
              </a:rPr>
              <a:t>พฤติกรรมการมีกิจกรรม</a:t>
            </a:r>
            <a:r>
              <a:rPr lang="th-TH" sz="3600" b="1" u="sng" dirty="0" smtClean="0">
                <a:solidFill>
                  <a:schemeClr val="bg1"/>
                </a:solidFill>
                <a:latin typeface="TH K2D July8" pitchFamily="2" charset="-34"/>
                <a:cs typeface="TH K2D July8" pitchFamily="2" charset="-34"/>
              </a:rPr>
              <a:t>ทางกาย</a:t>
            </a:r>
          </a:p>
          <a:p>
            <a:pPr lvl="1">
              <a:spcBef>
                <a:spcPct val="20000"/>
              </a:spcBef>
            </a:pPr>
            <a:endParaRPr lang="th-TH" b="1" dirty="0" smtClean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	พฤติกรรม</a:t>
            </a:r>
            <a:r>
              <a:rPr lang="th-TH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การออกกำลังกาย/เล่นกีฬา </a:t>
            </a:r>
            <a:endParaRPr lang="th-TH" b="1" dirty="0" smtClean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1">
              <a:spcBef>
                <a:spcPct val="20000"/>
              </a:spcBef>
            </a:pPr>
            <a:r>
              <a:rPr lang="th-TH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	</a:t>
            </a:r>
            <a:r>
              <a:rPr lang="th-TH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ร้อย</a:t>
            </a:r>
            <a:r>
              <a:rPr lang="th-TH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ละ 34.8 และ 35.9 (ปี 2550 และ 2554)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	การ</a:t>
            </a:r>
            <a:r>
              <a:rPr lang="th-TH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มีกิจกรรมทางกายทุกช่วงเวลา </a:t>
            </a:r>
            <a:endParaRPr lang="th-TH" b="1" dirty="0" smtClean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1">
              <a:spcBef>
                <a:spcPct val="20000"/>
              </a:spcBef>
            </a:pPr>
            <a:r>
              <a:rPr lang="th-TH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	</a:t>
            </a:r>
            <a:r>
              <a:rPr lang="th-TH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ร้อย</a:t>
            </a:r>
            <a:r>
              <a:rPr lang="th-TH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ละ 81.5 และ 74.9 (ปี 2551 และ 2552)</a:t>
            </a:r>
          </a:p>
          <a:p>
            <a:pPr lvl="1">
              <a:spcBef>
                <a:spcPct val="20000"/>
              </a:spcBef>
            </a:pPr>
            <a:endParaRPr lang="th-TH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  <a:p>
            <a:pPr lvl="1">
              <a:spcBef>
                <a:spcPct val="20000"/>
              </a:spcBef>
            </a:pPr>
            <a:r>
              <a: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 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467544" y="238231"/>
            <a:ext cx="3604390" cy="918821"/>
          </a:xfrm>
          <a:prstGeom prst="round2DiagRect">
            <a:avLst/>
          </a:prstGeom>
          <a:gradFill>
            <a:gsLst>
              <a:gs pos="0">
                <a:schemeClr val="accent1">
                  <a:tint val="60000"/>
                  <a:satMod val="160000"/>
                </a:schemeClr>
              </a:gs>
              <a:gs pos="74000">
                <a:schemeClr val="accent1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สถานการณ์ (ต่อ)</a:t>
            </a:r>
            <a:endParaRPr lang="th-TH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05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467544" y="260648"/>
            <a:ext cx="8208912" cy="6228848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thaiDist">
              <a:spcBef>
                <a:spcPct val="20000"/>
              </a:spcBef>
              <a:defRPr/>
            </a:pPr>
            <a:endParaRPr lang="th-TH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  <a:p>
            <a:pPr lvl="0" algn="thaiDist">
              <a:spcBef>
                <a:spcPct val="20000"/>
              </a:spcBef>
              <a:defRPr/>
            </a:pPr>
            <a:endParaRPr lang="th-TH" sz="2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  <a:p>
            <a:pPr lvl="0" algn="thaiDist">
              <a:spcBef>
                <a:spcPct val="20000"/>
              </a:spcBef>
              <a:defRPr/>
            </a:pPr>
            <a:r>
              <a:rPr lang="th-TH" sz="2400" b="1" u="sng" dirty="0" smtClean="0">
                <a:solidFill>
                  <a:schemeClr val="bg1"/>
                </a:solidFill>
                <a:latin typeface="TH K2D July8" pitchFamily="2" charset="-34"/>
                <a:cs typeface="TH K2D July8" pitchFamily="2" charset="-34"/>
              </a:rPr>
              <a:t>สุขภาพ</a:t>
            </a:r>
            <a:r>
              <a:rPr lang="th-TH" sz="2400" b="1" u="sng" dirty="0">
                <a:solidFill>
                  <a:schemeClr val="bg1"/>
                </a:solidFill>
                <a:latin typeface="TH K2D July8" pitchFamily="2" charset="-34"/>
                <a:cs typeface="TH K2D July8" pitchFamily="2" charset="-34"/>
              </a:rPr>
              <a:t>ช่องปาก (2555)</a:t>
            </a:r>
            <a:endParaRPr lang="th-TH" sz="2400" b="1" u="sng" dirty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1" algn="thaiDist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3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ร้อยละ 86.7  มีโรคฟันผุ </a:t>
            </a:r>
            <a:endParaRPr lang="th-TH" sz="2300" b="1" dirty="0" smtClean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1" algn="thaiDist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3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3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ร้อยละ 39.3 โรคปริทันต์อักเสบ (ฟันโยก)</a:t>
            </a:r>
          </a:p>
          <a:p>
            <a:pPr lvl="1" algn="thaiDist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3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ร้อยละ 15.6 ปัญหาสุขภาพช่องปาก</a:t>
            </a:r>
          </a:p>
          <a:p>
            <a:pPr lvl="2" algn="thaiDist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3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3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สัมพันธ์</a:t>
            </a:r>
            <a:r>
              <a:rPr lang="th-TH" sz="23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กับโรคเบาหวาน เสี่ยงต่อโรคปริทันต์อักเสบรุนแรง</a:t>
            </a:r>
          </a:p>
          <a:p>
            <a:pPr lvl="1" algn="thaiDist">
              <a:spcBef>
                <a:spcPct val="20000"/>
              </a:spcBef>
            </a:pPr>
            <a:r>
              <a:rPr lang="th-TH" sz="23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น้ำตาลของผู้ป่วย</a:t>
            </a:r>
          </a:p>
          <a:p>
            <a:pPr lvl="2" algn="thaiDist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3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 </a:t>
            </a:r>
            <a:r>
              <a:rPr lang="th-TH" sz="23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สัมพันธ์</a:t>
            </a:r>
            <a:r>
              <a:rPr lang="th-TH" sz="23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กับผู้ป่วยความดันโลหิต</a:t>
            </a:r>
            <a:r>
              <a:rPr lang="th-TH" sz="23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สูง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  <a:p>
            <a:pPr lvl="0" algn="thaiDi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  <a:p>
            <a:pPr lvl="1">
              <a:spcBef>
                <a:spcPct val="20000"/>
              </a:spcBef>
            </a:pPr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 </a:t>
            </a:r>
          </a:p>
          <a:p>
            <a:pPr lvl="0" algn="thaiDist">
              <a:spcBef>
                <a:spcPct val="20000"/>
              </a:spcBef>
              <a:defRPr/>
            </a:pP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467544" y="238231"/>
            <a:ext cx="3384376" cy="976191"/>
          </a:xfrm>
          <a:prstGeom prst="round2DiagRect">
            <a:avLst/>
          </a:prstGeom>
          <a:gradFill>
            <a:gsLst>
              <a:gs pos="0">
                <a:schemeClr val="accent1">
                  <a:tint val="60000"/>
                  <a:satMod val="160000"/>
                </a:schemeClr>
              </a:gs>
              <a:gs pos="74000">
                <a:schemeClr val="accent1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สถานการณ์ (ต่อ)</a:t>
            </a:r>
            <a:endParaRPr lang="th-TH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Footer Placeholder 10"/>
          <p:cNvSpPr txBox="1">
            <a:spLocks/>
          </p:cNvSpPr>
          <p:nvPr/>
        </p:nvSpPr>
        <p:spPr>
          <a:xfrm>
            <a:off x="6588224" y="6309320"/>
            <a:ext cx="2016224" cy="365125"/>
          </a:xfrm>
          <a:prstGeom prst="rect">
            <a:avLst/>
          </a:prstGeom>
        </p:spPr>
        <p:txBody>
          <a:bodyPr vert="horz" tIns="0" bIns="0" anchor="b"/>
          <a:lstStyle>
            <a:defPPr>
              <a:defRPr lang="th-TH"/>
            </a:defPPr>
            <a:lvl1pPr marL="0" algn="r" defTabSz="914400" rtl="0" eaLnBrk="1" latinLnBrk="0" hangingPunct="1">
              <a:defRPr kumimoji="0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dirty="0" smtClean="0">
                <a:latin typeface="TH K2D July8" pitchFamily="2" charset="-34"/>
                <a:cs typeface="TH K2D July8" pitchFamily="2" charset="-34"/>
              </a:rPr>
              <a:t>บริหารยุทธศาสตร์.</a:t>
            </a:r>
            <a:r>
              <a:rPr lang="en-US" sz="1800" dirty="0" smtClean="0">
                <a:latin typeface="TH K2D July8" pitchFamily="2" charset="-34"/>
                <a:cs typeface="TH K2D July8" pitchFamily="2" charset="-34"/>
              </a:rPr>
              <a:t>ex</a:t>
            </a:r>
            <a:endParaRPr lang="th-TH" sz="2400" dirty="0"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5" name="Footer Placeholder 10"/>
          <p:cNvSpPr txBox="1">
            <a:spLocks/>
          </p:cNvSpPr>
          <p:nvPr/>
        </p:nvSpPr>
        <p:spPr>
          <a:xfrm>
            <a:off x="6740624" y="6461720"/>
            <a:ext cx="2016224" cy="365125"/>
          </a:xfrm>
          <a:prstGeom prst="rect">
            <a:avLst/>
          </a:prstGeom>
        </p:spPr>
        <p:txBody>
          <a:bodyPr vert="horz" tIns="0" bIns="0" anchor="b"/>
          <a:lstStyle>
            <a:defPPr>
              <a:defRPr lang="th-TH"/>
            </a:defPPr>
            <a:lvl1pPr marL="0" algn="r" defTabSz="914400" rtl="0" eaLnBrk="1" latinLnBrk="0" hangingPunct="1">
              <a:defRPr kumimoji="0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2400" dirty="0">
              <a:latin typeface="TH K2D July8" pitchFamily="2" charset="-34"/>
              <a:cs typeface="TH K2D July8" pitchFamily="2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94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6712" y="116632"/>
            <a:ext cx="8064896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เป้าหมายการให้บริการ </a:t>
            </a:r>
            <a:endParaRPr lang="th-TH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1070768" y="836712"/>
            <a:ext cx="7056784" cy="648072"/>
          </a:xfrm>
          <a:prstGeom prst="cube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b"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>
                    <a:lumMod val="50000"/>
                  </a:schemeClr>
                </a:solidFill>
                <a:uLnTx/>
                <a:uFillTx/>
                <a:latin typeface="TH K2D July8" pitchFamily="2" charset="-34"/>
                <a:ea typeface="+mn-ea"/>
                <a:cs typeface="TH K2D July8" pitchFamily="2" charset="-34"/>
              </a:rPr>
              <a:t>วัยทำงาน </a:t>
            </a:r>
            <a:r>
              <a:rPr kumimoji="0" lang="en-US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>
                    <a:lumMod val="50000"/>
                  </a:schemeClr>
                </a:solidFill>
                <a:uLnTx/>
                <a:uFillTx/>
                <a:latin typeface="TH K2D July8" pitchFamily="2" charset="-34"/>
                <a:ea typeface="+mn-ea"/>
                <a:cs typeface="TH K2D July8" pitchFamily="2" charset="-34"/>
              </a:rPr>
              <a:t>: </a:t>
            </a:r>
            <a:r>
              <a:rPr kumimoji="0" lang="th-TH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>
                    <a:lumMod val="50000"/>
                  </a:schemeClr>
                </a:solidFill>
                <a:uLnTx/>
                <a:uFillTx/>
                <a:latin typeface="TH K2D July8" pitchFamily="2" charset="-34"/>
                <a:ea typeface="+mn-ea"/>
                <a:cs typeface="TH K2D July8" pitchFamily="2" charset="-34"/>
              </a:rPr>
              <a:t>พฤติกรรมดี</a:t>
            </a:r>
            <a:r>
              <a:rPr kumimoji="0" lang="th-TH" b="1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>
                    <a:lumMod val="50000"/>
                  </a:schemeClr>
                </a:solidFill>
                <a:uLnTx/>
                <a:uFillTx/>
                <a:latin typeface="TH K2D July8" pitchFamily="2" charset="-34"/>
                <a:ea typeface="+mn-ea"/>
                <a:cs typeface="TH K2D July8" pitchFamily="2" charset="-34"/>
              </a:rPr>
              <a:t> สุขภาพดี ปลอดโรควิถีชีวิต</a:t>
            </a:r>
            <a:endParaRPr kumimoji="0" lang="th-TH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>
                  <a:lumMod val="50000"/>
                </a:schemeClr>
              </a:solidFill>
              <a:uLnTx/>
              <a:uFillTx/>
              <a:latin typeface="TH K2D July8" pitchFamily="2" charset="-34"/>
              <a:ea typeface="+mn-ea"/>
              <a:cs typeface="TH K2D July8" pitchFamily="2" charset="-34"/>
            </a:endParaRP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395536" y="2276872"/>
            <a:ext cx="8424937" cy="435664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1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รพ.สังกัด </a:t>
            </a:r>
            <a:r>
              <a:rPr lang="th-TH" sz="2100" b="1" dirty="0" err="1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สธ</a:t>
            </a:r>
            <a:r>
              <a:rPr lang="th-TH" sz="21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. ผ่านเกณฑ์ รพ.ส่งเสริมสุขภาพด้านอาหารและโภชนาการ ร้อยละ </a:t>
            </a:r>
            <a:r>
              <a:rPr lang="th-TH" sz="21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70</a:t>
            </a:r>
            <a:endParaRPr lang="th-TH" sz="2100" b="1" dirty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1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รพ.ดำเนินการด้าน</a:t>
            </a:r>
            <a:r>
              <a:rPr lang="th-TH" sz="2100" b="1" dirty="0" err="1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โภฃน</a:t>
            </a:r>
            <a:r>
              <a:rPr lang="th-TH" sz="21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บำบัด</a:t>
            </a:r>
            <a:r>
              <a:rPr lang="th-TH" sz="21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ทางการแพทย์ (เบาหวาน ความดันฯ) ร้อยละ 60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1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รพ.สต. ลดหวาน มัน เค็ม ร้อยละ </a:t>
            </a:r>
            <a:r>
              <a:rPr lang="th-TH" sz="21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80</a:t>
            </a:r>
            <a:endParaRPr lang="th-TH" sz="2100" b="1" dirty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1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ร้านอาหารเมนูชูสุขภาพเพิ่มขึ้นร้อยละ </a:t>
            </a:r>
            <a:r>
              <a:rPr lang="th-TH" sz="21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25</a:t>
            </a:r>
            <a:endParaRPr lang="th-TH" sz="2100" b="1" dirty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1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องค์กรเป็นศูนย์เรียนรู้องค์กรต้นแบบไร้พุง มากกว่า 152 แห่ง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1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100" b="1" dirty="0" err="1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บูรณา</a:t>
            </a:r>
            <a:r>
              <a:rPr lang="th-TH" sz="21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การคลินิก </a:t>
            </a:r>
            <a:r>
              <a:rPr lang="en-US" sz="21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DPAC </a:t>
            </a:r>
            <a:r>
              <a:rPr lang="th-TH" sz="21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เข้าสู่ คลินิก </a:t>
            </a:r>
            <a:r>
              <a:rPr lang="en-US" sz="21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NCD </a:t>
            </a:r>
            <a:r>
              <a:rPr lang="th-TH" sz="21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คุณภาพ</a:t>
            </a:r>
            <a:endParaRPr lang="th-TH" sz="2100" b="1" dirty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1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สตรีอายุ 30-70 ปี ตรวจเต้านมด้วยตนเองไม่น้อยกว่าร้อยละ </a:t>
            </a:r>
            <a:r>
              <a:rPr lang="th-TH" sz="21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80</a:t>
            </a:r>
            <a:endParaRPr lang="th-TH" sz="2100" b="1" dirty="0">
              <a:solidFill>
                <a:schemeClr val="tx1">
                  <a:lumMod val="50000"/>
                </a:schemeClr>
              </a:solidFill>
              <a:latin typeface="TH K2D July8" pitchFamily="2" charset="-34"/>
              <a:cs typeface="TH K2D July8" pitchFamily="2" charset="-34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1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อัตราการคงใช้วิธีคุมกำเนิดสูงขึ้น</a:t>
            </a:r>
          </a:p>
          <a:p>
            <a:pPr lvl="0">
              <a:spcBef>
                <a:spcPct val="20000"/>
              </a:spcBef>
              <a:defRPr/>
            </a:pPr>
            <a:endParaRPr lang="th-TH" sz="2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2699792" y="1556792"/>
            <a:ext cx="3816424" cy="720080"/>
          </a:xfrm>
          <a:prstGeom prst="downArrowCallout">
            <a:avLst/>
          </a:prstGeom>
          <a:gradFill>
            <a:gsLst>
              <a:gs pos="0">
                <a:schemeClr val="accent5">
                  <a:tint val="60000"/>
                  <a:satMod val="160000"/>
                </a:schemeClr>
              </a:gs>
              <a:gs pos="0">
                <a:schemeClr val="accent5">
                  <a:tint val="86000"/>
                  <a:satMod val="160000"/>
                </a:schemeClr>
              </a:gs>
              <a:gs pos="84000">
                <a:schemeClr val="accent5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Process Indicator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K2D July8" pitchFamily="2" charset="-34"/>
              <a:ea typeface="+mn-ea"/>
              <a:cs typeface="TH K2D July8" pitchFamily="2" charset="-34"/>
            </a:endParaRPr>
          </a:p>
        </p:txBody>
      </p:sp>
      <p:sp>
        <p:nvSpPr>
          <p:cNvPr id="10" name="Footer Placeholder 10"/>
          <p:cNvSpPr txBox="1">
            <a:spLocks/>
          </p:cNvSpPr>
          <p:nvPr/>
        </p:nvSpPr>
        <p:spPr>
          <a:xfrm>
            <a:off x="6732240" y="6489496"/>
            <a:ext cx="1758752" cy="365125"/>
          </a:xfrm>
          <a:prstGeom prst="rect">
            <a:avLst/>
          </a:prstGeom>
        </p:spPr>
        <p:txBody>
          <a:bodyPr vert="horz" tIns="0" bIns="0" anchor="b"/>
          <a:lstStyle>
            <a:defPPr>
              <a:defRPr lang="th-TH"/>
            </a:defPPr>
            <a:lvl1pPr marL="0" algn="r" defTabSz="914400" rtl="0" eaLnBrk="1" latinLnBrk="0" hangingPunct="1">
              <a:defRPr kumimoji="0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K2D July8" pitchFamily="2" charset="-34"/>
                <a:cs typeface="TH K2D July8" pitchFamily="2" charset="-34"/>
              </a:rPr>
              <a:t>บริหารยุทธศาสตร์</a:t>
            </a:r>
            <a:r>
              <a:rPr lang="en-US" sz="2000" dirty="0" smtClean="0">
                <a:latin typeface="TH K2D July8" pitchFamily="2" charset="-34"/>
                <a:cs typeface="TH K2D July8" pitchFamily="2" charset="-34"/>
              </a:rPr>
              <a:t>.ex</a:t>
            </a:r>
            <a:endParaRPr lang="th-TH" sz="2000" dirty="0">
              <a:latin typeface="TH K2D July8" pitchFamily="2" charset="-34"/>
              <a:cs typeface="TH K2D July8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รอง 2"/>
          <p:cNvSpPr txBox="1">
            <a:spLocks/>
          </p:cNvSpPr>
          <p:nvPr/>
        </p:nvSpPr>
        <p:spPr>
          <a:xfrm>
            <a:off x="357158" y="1214422"/>
            <a:ext cx="8424937" cy="4230548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4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วัย</a:t>
            </a:r>
            <a:r>
              <a:rPr lang="th-TH" sz="24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ทำงานมีพฤติกรรมสุขภาพพึงประสงค์ 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พฤติกรรมการบริโภคหวาน มัน เค็ม ลดลง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4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พฤติกรรมการมีกิจกรรมทางกาย เพิ่มขึ้น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พฤติกรรมการดูแลสุขภาพช่องปาก เพิ่มขึ้น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พฤติกรรมการตรวจเต้านมด้วยตนเอง เพิ่มขึ้น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4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สัดส่วนคนวัยทำงานมีภาวะอ้วน อ้วนลงพุงลดลง 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400" b="1" dirty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</a:t>
            </a: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ร้อยละของผู้ป่วยโรควิถีชีวิต (</a:t>
            </a: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NCD</a:t>
            </a: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) ลดลง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h-TH" sz="2400" b="1" dirty="0" smtClean="0">
                <a:solidFill>
                  <a:schemeClr val="tx1">
                    <a:lumMod val="50000"/>
                  </a:schemeClr>
                </a:solidFill>
                <a:latin typeface="TH K2D July8" pitchFamily="2" charset="-34"/>
                <a:cs typeface="TH K2D July8" pitchFamily="2" charset="-34"/>
              </a:rPr>
              <a:t> ความดันโลหิตสูง/เบาหวาน/หลอดเลือดหัวใจ/หลอดเลือดสมอง/มะเร็งเต้านม/มะเร็งปากมดลูก </a:t>
            </a:r>
          </a:p>
          <a:p>
            <a:pPr lvl="0">
              <a:spcBef>
                <a:spcPct val="20000"/>
              </a:spcBef>
              <a:defRPr/>
            </a:pP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467544" y="224163"/>
            <a:ext cx="4032448" cy="612549"/>
          </a:xfrm>
          <a:prstGeom prst="round2DiagRect">
            <a:avLst/>
          </a:prstGeom>
          <a:gradFill>
            <a:gsLst>
              <a:gs pos="0">
                <a:schemeClr val="accent1">
                  <a:tint val="60000"/>
                  <a:satMod val="160000"/>
                </a:schemeClr>
              </a:gs>
              <a:gs pos="74000">
                <a:schemeClr val="accent1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Outcome Indicator</a:t>
            </a:r>
            <a:endParaRPr lang="th-TH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332656"/>
            <a:ext cx="6696744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การดำเนินงานส่งเสริมสุขภาพ “วัยทำงาน” ปีงบประมาณ พ.ศ.2558</a:t>
            </a:r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583260"/>
            <a:ext cx="8424936" cy="458587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51435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. พัฒนาคลินิกไร้พุง คุณภาพ (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DPAC Quality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171450" indent="-514350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2. โครงการดูแลและเฝ้าระวังสตรีไทยจากมะเร็งเต้านม</a:t>
            </a: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3. โครงการโรงพยาบาลส่งเสริมสุขภาพ</a:t>
            </a:r>
          </a:p>
          <a:p>
            <a:pPr indent="-342900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4. โครงการส่งเสริมสุขภาพประชากรวัยทอง</a:t>
            </a:r>
          </a:p>
          <a:p>
            <a:pPr indent="-342900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5. โครงการ</a:t>
            </a:r>
            <a:r>
              <a:rPr lang="th-TH" sz="24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ศูนย์การเรียนรู้องค์กรต้นแบบไร้พุง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indent="-342900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6. โครงการโภชนาการเพื่อการปรับเปลี่ยนพฤติกรรมลดหวาน มัน เค็ม </a:t>
            </a:r>
          </a:p>
          <a:p>
            <a:pPr indent="-342900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เพิ่มการบริโภคผักและผลไม้</a:t>
            </a:r>
          </a:p>
          <a:p>
            <a:pPr indent="-342900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7. โครงการป้องกันมะเร็งปากมดลูกด้วยวิธี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VIA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และรักษาด้วยวิธีจี้เย็น</a:t>
            </a:r>
          </a:p>
          <a:p>
            <a:pPr indent="-342900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8. โครงการอบรมฟื้นฟูความรู้เรื่องเทคโนโลยีการวางแผนครอบครัว </a:t>
            </a:r>
          </a:p>
          <a:p>
            <a:pPr indent="-342900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สำหรับเจ้าหน้าที่สาธารณสุข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46734"/>
            <a:ext cx="6768752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การดำเนินงานส่งเสริมสุขภาพวัยทำงาน</a:t>
            </a:r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5870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โครงการพัฒนาคลินิกไร้พุง คุณภาพ </a:t>
            </a:r>
            <a:r>
              <a:rPr lang="en-US" b="1" dirty="0" smtClean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(DPAC Quality)</a:t>
            </a:r>
            <a:endParaRPr lang="th-TH" b="1" dirty="0"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126612" y="1017374"/>
          <a:ext cx="8892480" cy="765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223"/>
                <a:gridCol w="1705110"/>
                <a:gridCol w="2334027"/>
                <a:gridCol w="222312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สถานการณ์</a:t>
                      </a:r>
                      <a:endParaRPr lang="th-TH" sz="22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</a:t>
                      </a:r>
                      <a:endParaRPr lang="th-TH" sz="22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การดำเนินงานของจังหวัด</a:t>
                      </a:r>
                    </a:p>
                    <a:p>
                      <a:pPr algn="ctr"/>
                      <a:r>
                        <a:rPr lang="th-TH" sz="22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(สิ่งที่ต้องการให้จังหวัดดำเนินการเร่งด่วน)</a:t>
                      </a:r>
                      <a:endParaRPr lang="th-TH" sz="22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endParaRPr lang="th-TH" sz="22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ผลการดำเนินงาน</a:t>
                      </a:r>
                      <a:endParaRPr lang="th-TH" sz="22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</a:t>
                      </a:r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การดำเนินงาน</a:t>
                      </a:r>
                      <a:r>
                        <a:rPr kumimoji="0" lang="th-TH" sz="19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ปี 2557 </a:t>
                      </a:r>
                    </a:p>
                    <a:p>
                      <a:r>
                        <a:rPr kumimoji="0" lang="th-TH" sz="19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รพศ., </a:t>
                      </a:r>
                      <a:r>
                        <a:rPr kumimoji="0" lang="th-TH" sz="1900" b="1" kern="12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รพท.</a:t>
                      </a:r>
                      <a:r>
                        <a:rPr kumimoji="0" lang="th-TH" sz="19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kumimoji="0" lang="th-TH" sz="1900" b="1" kern="12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รพช.</a:t>
                      </a:r>
                      <a:r>
                        <a:rPr kumimoji="0" lang="th-TH" sz="19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ร้อยละ 98.33 (782 แห่ง) รพ.สต. ร้อยละ 75.07 (7,224 แห่ง)</a:t>
                      </a:r>
                      <a:endParaRPr kumimoji="0" lang="en-US" sz="19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9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19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พัฒนากระบวนการดำเนินงานและการขยายผลการจัดตั้งคลินิกไร้พุง </a:t>
                      </a:r>
                      <a:r>
                        <a:rPr lang="en-US" sz="19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(DPAC)</a:t>
                      </a:r>
                      <a:r>
                        <a:rPr lang="th-TH" sz="19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ให้ครอบคลุม</a:t>
                      </a:r>
                    </a:p>
                    <a:p>
                      <a:pPr algn="l"/>
                      <a:r>
                        <a:rPr lang="th-TH" sz="19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 พัฒนาและยกระดับคุณภาพการดำเนินงานคลินิกไร้พุงสู่ระดับคุณภาพ</a:t>
                      </a:r>
                      <a:r>
                        <a:rPr lang="th-TH" sz="19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(DPAC Quality)</a:t>
                      </a:r>
                      <a:endParaRPr lang="th-TH" sz="19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</a:t>
                      </a:r>
                      <a:r>
                        <a:rPr kumimoji="0" lang="th-TH" sz="19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ประชุมเชิงปฏิบัติการ เรื่อง“เพิ่มพูนทักษะผู้ให้บริการในคลินิกไร้พุง (</a:t>
                      </a:r>
                      <a:r>
                        <a:rPr kumimoji="0" lang="en-US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DPAC</a:t>
                      </a:r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)”</a:t>
                      </a:r>
                      <a:endParaRPr kumimoji="0" lang="en-US" sz="19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สนับสนุนงบประมาณศูนย์</a:t>
                      </a:r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อนามัยในการติดตามประเมินและจัดการความรู้</a:t>
                      </a:r>
                      <a:endParaRPr kumimoji="0" lang="en-US" sz="19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ประชุมเชิงปฏิบัติการเรื่อง“การใช้โปรแกรมสำเร็จรูปในการประเมินผลลัพธ์สุขภาพ</a:t>
                      </a:r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”</a:t>
                      </a:r>
                      <a:endParaRPr kumimoji="0" lang="en-US" sz="19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4.จัดทำสื่อวีดีทัศน์รูปแบบการออกกำลังกายสำหรับผู้รับบริการคลินิกไร้พุง (</a:t>
                      </a:r>
                      <a:r>
                        <a:rPr kumimoji="0" lang="en-US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DPAC</a:t>
                      </a:r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endParaRPr lang="th-TH" sz="19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บูรณการกับ </a:t>
                      </a:r>
                      <a:r>
                        <a:rPr kumimoji="0" lang="en-US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NCD Clinic </a:t>
                      </a:r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ร่วมลงพื้นที่พัฒนากระบวน การให้บริการในคลินิกไร้พุง (</a:t>
                      </a:r>
                      <a:r>
                        <a:rPr kumimoji="0" lang="en-US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DPAC</a:t>
                      </a:r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ระดับ รพ.ศ./</a:t>
                      </a:r>
                      <a:r>
                        <a:rPr kumimoji="0" lang="th-TH" sz="1900" b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รพ.ท.</a:t>
                      </a:r>
                      <a:r>
                        <a:rPr kumimoji="0" lang="en-US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,</a:t>
                      </a:r>
                      <a:r>
                        <a:rPr kumimoji="0" lang="th-TH" sz="1900" b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รพ.ช.</a:t>
                      </a:r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ผ่านเกณฑ์ประเมินคุณภาพ (</a:t>
                      </a:r>
                      <a:r>
                        <a:rPr kumimoji="0" lang="en-US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DPAC Quality</a:t>
                      </a:r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</a:t>
                      </a:r>
                    </a:p>
                    <a:p>
                      <a:r>
                        <a:rPr kumimoji="0" lang="th-TH" sz="19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</a:t>
                      </a:r>
                      <a:endParaRPr kumimoji="0" lang="en-US" sz="19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กำหนดเอง 6">
      <a:dk1>
        <a:sysClr val="windowText" lastClr="000000"/>
      </a:dk1>
      <a:lt1>
        <a:srgbClr val="2015F7"/>
      </a:lt1>
      <a:dk2>
        <a:srgbClr val="BDE296"/>
      </a:dk2>
      <a:lt2>
        <a:srgbClr val="002060"/>
      </a:lt2>
      <a:accent1>
        <a:srgbClr val="B83D68"/>
      </a:accent1>
      <a:accent2>
        <a:srgbClr val="AC66BB"/>
      </a:accent2>
      <a:accent3>
        <a:srgbClr val="EBA68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แบบคลาสสิก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1368</TotalTime>
  <Words>2322</Words>
  <Application>Microsoft Office PowerPoint</Application>
  <PresentationFormat>นำเสนอทางหน้าจอ (4:3)</PresentationFormat>
  <Paragraphs>271</Paragraphs>
  <Slides>17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ชีวิตชีวา</vt:lpstr>
      <vt:lpstr>การส่งเสริมสุขภาพประชาชน วัยทำงาน</vt:lpstr>
      <vt:lpstr>ภาพนิ่ง 2</vt:lpstr>
      <vt:lpstr>ภาพนิ่ง 3</vt:lpstr>
      <vt:lpstr>ภาพนิ่ง 4</vt:lpstr>
      <vt:lpstr>ภาพนิ่ง 5</vt:lpstr>
      <vt:lpstr>เป้าหมายการให้บริการ 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ยุทธศาสตร์พัฒนาสุขภาพวัยทำงาน                 (กรมอนามัย)</dc:title>
  <dc:creator>good</dc:creator>
  <cp:lastModifiedBy>Corporate Edition</cp:lastModifiedBy>
  <cp:revision>208</cp:revision>
  <dcterms:created xsi:type="dcterms:W3CDTF">2014-12-15T01:39:14Z</dcterms:created>
  <dcterms:modified xsi:type="dcterms:W3CDTF">2015-03-24T22:39:46Z</dcterms:modified>
</cp:coreProperties>
</file>