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57" r:id="rId3"/>
    <p:sldId id="258" r:id="rId4"/>
    <p:sldId id="259" r:id="rId5"/>
    <p:sldId id="265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938FE2-778F-4370-89C0-3B447A163B27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h-TH"/>
        </a:p>
      </dgm:t>
    </dgm:pt>
    <dgm:pt modelId="{CA629FE4-391C-4821-8E5C-B18D59385F26}">
      <dgm:prSet phldrT="[Text]" custT="1"/>
      <dgm:spPr/>
      <dgm:t>
        <a:bodyPr/>
        <a:lstStyle/>
        <a:p>
          <a:r>
            <a:rPr lang="en-US" sz="2400" b="1" dirty="0" smtClean="0"/>
            <a:t>Self assessment</a:t>
          </a:r>
        </a:p>
        <a:p>
          <a:r>
            <a:rPr lang="th-TH" sz="2400" b="1" dirty="0" smtClean="0"/>
            <a:t>การประเมินตนเอง</a:t>
          </a:r>
          <a:endParaRPr lang="th-TH" sz="2400" b="1" dirty="0"/>
        </a:p>
      </dgm:t>
    </dgm:pt>
    <dgm:pt modelId="{D8C234B2-D1EE-4385-920D-FBC54760A3BC}" type="parTrans" cxnId="{AEF92A73-3371-4A47-97A5-C33250CCC9F4}">
      <dgm:prSet/>
      <dgm:spPr/>
      <dgm:t>
        <a:bodyPr/>
        <a:lstStyle/>
        <a:p>
          <a:endParaRPr lang="th-TH"/>
        </a:p>
      </dgm:t>
    </dgm:pt>
    <dgm:pt modelId="{AE4D1AE0-E825-4BAC-A816-A955BD857FA2}" type="sibTrans" cxnId="{AEF92A73-3371-4A47-97A5-C33250CCC9F4}">
      <dgm:prSet/>
      <dgm:spPr/>
      <dgm:t>
        <a:bodyPr/>
        <a:lstStyle/>
        <a:p>
          <a:endParaRPr lang="th-TH"/>
        </a:p>
      </dgm:t>
    </dgm:pt>
    <dgm:pt modelId="{039803FA-DC1E-45E9-8FAF-6361C53111FB}">
      <dgm:prSet phldrT="[Text]" custT="1"/>
      <dgm:spPr/>
      <dgm:t>
        <a:bodyPr/>
        <a:lstStyle/>
        <a:p>
          <a:r>
            <a:rPr lang="en-US" sz="2400" b="1" dirty="0" smtClean="0"/>
            <a:t>Goal setting</a:t>
          </a:r>
        </a:p>
        <a:p>
          <a:r>
            <a:rPr lang="th-TH" sz="2400" b="1" dirty="0" smtClean="0"/>
            <a:t>การวางแผน/เป้าหมาย</a:t>
          </a:r>
          <a:endParaRPr lang="th-TH" sz="2400" b="1" dirty="0"/>
        </a:p>
      </dgm:t>
    </dgm:pt>
    <dgm:pt modelId="{124717AB-D831-494D-B8B5-3052FB2762FB}" type="parTrans" cxnId="{05AB912C-BE9B-4853-8C8E-857F41BEF728}">
      <dgm:prSet/>
      <dgm:spPr/>
      <dgm:t>
        <a:bodyPr/>
        <a:lstStyle/>
        <a:p>
          <a:endParaRPr lang="th-TH"/>
        </a:p>
      </dgm:t>
    </dgm:pt>
    <dgm:pt modelId="{68520C33-4906-432C-87B0-D3B901D4F499}" type="sibTrans" cxnId="{05AB912C-BE9B-4853-8C8E-857F41BEF728}">
      <dgm:prSet/>
      <dgm:spPr/>
      <dgm:t>
        <a:bodyPr/>
        <a:lstStyle/>
        <a:p>
          <a:endParaRPr lang="th-TH"/>
        </a:p>
      </dgm:t>
    </dgm:pt>
    <dgm:pt modelId="{77E15F2D-8170-4FD3-9C7A-A2E2B5530E74}">
      <dgm:prSet phldrT="[Text]" custT="1"/>
      <dgm:spPr/>
      <dgm:t>
        <a:bodyPr/>
        <a:lstStyle/>
        <a:p>
          <a:r>
            <a:rPr lang="en-US" sz="2100" b="1" dirty="0" smtClean="0"/>
            <a:t>Self monitoring</a:t>
          </a:r>
        </a:p>
        <a:p>
          <a:r>
            <a:rPr lang="th-TH" sz="2100" b="1" dirty="0" smtClean="0"/>
            <a:t>การเฝ้าระวัง / ตรวจสอบต่อเนื่อง</a:t>
          </a:r>
          <a:endParaRPr lang="th-TH" sz="2100" b="1" dirty="0"/>
        </a:p>
      </dgm:t>
    </dgm:pt>
    <dgm:pt modelId="{8BE7D82C-355A-46E6-9AB6-07422498B85A}" type="parTrans" cxnId="{7A796D18-8DA0-4F89-B508-BC8B749F9699}">
      <dgm:prSet/>
      <dgm:spPr/>
      <dgm:t>
        <a:bodyPr/>
        <a:lstStyle/>
        <a:p>
          <a:endParaRPr lang="th-TH"/>
        </a:p>
      </dgm:t>
    </dgm:pt>
    <dgm:pt modelId="{E7A605A4-9E1F-4556-B9B5-50DEEE4FF61C}" type="sibTrans" cxnId="{7A796D18-8DA0-4F89-B508-BC8B749F9699}">
      <dgm:prSet/>
      <dgm:spPr/>
      <dgm:t>
        <a:bodyPr/>
        <a:lstStyle/>
        <a:p>
          <a:endParaRPr lang="th-TH"/>
        </a:p>
      </dgm:t>
    </dgm:pt>
    <dgm:pt modelId="{852C0552-4A54-4DB8-AF29-556E1D4FBB8B}">
      <dgm:prSet phldrT="[Text]" custT="1"/>
      <dgm:spPr/>
      <dgm:t>
        <a:bodyPr/>
        <a:lstStyle/>
        <a:p>
          <a:r>
            <a:rPr lang="en-US" sz="2400" b="1" dirty="0" smtClean="0"/>
            <a:t>Self evaluation</a:t>
          </a:r>
        </a:p>
        <a:p>
          <a:r>
            <a:rPr lang="th-TH" sz="2400" b="1" dirty="0" smtClean="0"/>
            <a:t>การประเมินตนเอง</a:t>
          </a:r>
          <a:endParaRPr lang="th-TH" sz="2400" b="1" dirty="0"/>
        </a:p>
      </dgm:t>
    </dgm:pt>
    <dgm:pt modelId="{E8571D0A-670F-4D37-83A6-C99ABA74E041}" type="parTrans" cxnId="{FFE451AA-114E-4083-9B75-C29F8F5E9B74}">
      <dgm:prSet/>
      <dgm:spPr/>
      <dgm:t>
        <a:bodyPr/>
        <a:lstStyle/>
        <a:p>
          <a:endParaRPr lang="th-TH"/>
        </a:p>
      </dgm:t>
    </dgm:pt>
    <dgm:pt modelId="{970A3F15-4FED-4131-A0A4-D039D1BE9E0B}" type="sibTrans" cxnId="{FFE451AA-114E-4083-9B75-C29F8F5E9B74}">
      <dgm:prSet/>
      <dgm:spPr/>
      <dgm:t>
        <a:bodyPr/>
        <a:lstStyle/>
        <a:p>
          <a:endParaRPr lang="th-TH"/>
        </a:p>
      </dgm:t>
    </dgm:pt>
    <dgm:pt modelId="{3A3DAE1A-E409-42B4-974F-EAC2E87D4E95}">
      <dgm:prSet phldrT="[Text]" custT="1"/>
      <dgm:spPr/>
      <dgm:t>
        <a:bodyPr/>
        <a:lstStyle/>
        <a:p>
          <a:r>
            <a:rPr lang="en-US" sz="2400" b="1" dirty="0" smtClean="0"/>
            <a:t>Self reinforce </a:t>
          </a:r>
          <a:r>
            <a:rPr lang="en-US" sz="2400" b="1" dirty="0" err="1" smtClean="0"/>
            <a:t>ment</a:t>
          </a:r>
          <a:endParaRPr lang="en-US" sz="2400" b="1" dirty="0" smtClean="0"/>
        </a:p>
        <a:p>
          <a:r>
            <a:rPr lang="th-TH" sz="2400" b="1" dirty="0" smtClean="0"/>
            <a:t>การให้รางวัลตนเอง</a:t>
          </a:r>
          <a:endParaRPr lang="th-TH" sz="2400" b="1" dirty="0"/>
        </a:p>
      </dgm:t>
    </dgm:pt>
    <dgm:pt modelId="{4E1CFB34-27B0-4376-A406-6FA1E95B7356}" type="parTrans" cxnId="{B5CDBEC4-5782-4806-A326-106E1CA9BCBE}">
      <dgm:prSet/>
      <dgm:spPr/>
      <dgm:t>
        <a:bodyPr/>
        <a:lstStyle/>
        <a:p>
          <a:endParaRPr lang="th-TH"/>
        </a:p>
      </dgm:t>
    </dgm:pt>
    <dgm:pt modelId="{17CF0223-3E45-4EAC-83B6-D1CB8F94538B}" type="sibTrans" cxnId="{B5CDBEC4-5782-4806-A326-106E1CA9BCBE}">
      <dgm:prSet/>
      <dgm:spPr/>
      <dgm:t>
        <a:bodyPr/>
        <a:lstStyle/>
        <a:p>
          <a:endParaRPr lang="th-TH"/>
        </a:p>
      </dgm:t>
    </dgm:pt>
    <dgm:pt modelId="{DDFF5AF0-8D9E-42FE-B093-330649A6010D}" type="pres">
      <dgm:prSet presAssocID="{45938FE2-778F-4370-89C0-3B447A163B2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5A9B276-FDB3-45C2-B2CC-AA33EA62089B}" type="pres">
      <dgm:prSet presAssocID="{CA629FE4-391C-4821-8E5C-B18D59385F26}" presName="node" presStyleLbl="node1" presStyleIdx="0" presStyleCnt="5" custScaleX="10844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4513587-3C1A-4D85-8DD4-465896FFB84E}" type="pres">
      <dgm:prSet presAssocID="{AE4D1AE0-E825-4BAC-A816-A955BD857FA2}" presName="sibTrans" presStyleLbl="sibTrans2D1" presStyleIdx="0" presStyleCnt="5"/>
      <dgm:spPr/>
      <dgm:t>
        <a:bodyPr/>
        <a:lstStyle/>
        <a:p>
          <a:endParaRPr lang="th-TH"/>
        </a:p>
      </dgm:t>
    </dgm:pt>
    <dgm:pt modelId="{61289E00-5EAF-4471-8A0A-AE79C4B6EACB}" type="pres">
      <dgm:prSet presAssocID="{AE4D1AE0-E825-4BAC-A816-A955BD857FA2}" presName="connectorText" presStyleLbl="sibTrans2D1" presStyleIdx="0" presStyleCnt="5"/>
      <dgm:spPr/>
      <dgm:t>
        <a:bodyPr/>
        <a:lstStyle/>
        <a:p>
          <a:endParaRPr lang="th-TH"/>
        </a:p>
      </dgm:t>
    </dgm:pt>
    <dgm:pt modelId="{E9113707-DAC9-4DAC-A5EB-78DA1300C945}" type="pres">
      <dgm:prSet presAssocID="{039803FA-DC1E-45E9-8FAF-6361C53111F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2A5A32-79D0-4AFF-AF4E-63CF3CC50C5E}" type="pres">
      <dgm:prSet presAssocID="{68520C33-4906-432C-87B0-D3B901D4F499}" presName="sibTrans" presStyleLbl="sibTrans2D1" presStyleIdx="1" presStyleCnt="5"/>
      <dgm:spPr/>
      <dgm:t>
        <a:bodyPr/>
        <a:lstStyle/>
        <a:p>
          <a:endParaRPr lang="th-TH"/>
        </a:p>
      </dgm:t>
    </dgm:pt>
    <dgm:pt modelId="{E459FF45-F21C-49AB-B0B1-38EC1A0CF3FB}" type="pres">
      <dgm:prSet presAssocID="{68520C33-4906-432C-87B0-D3B901D4F499}" presName="connectorText" presStyleLbl="sibTrans2D1" presStyleIdx="1" presStyleCnt="5"/>
      <dgm:spPr/>
      <dgm:t>
        <a:bodyPr/>
        <a:lstStyle/>
        <a:p>
          <a:endParaRPr lang="th-TH"/>
        </a:p>
      </dgm:t>
    </dgm:pt>
    <dgm:pt modelId="{77D171F9-AB5B-40FB-AF6F-C030EDC05403}" type="pres">
      <dgm:prSet presAssocID="{77E15F2D-8170-4FD3-9C7A-A2E2B5530E7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11B14EC-6E21-4C86-A773-44ECC86CD413}" type="pres">
      <dgm:prSet presAssocID="{E7A605A4-9E1F-4556-B9B5-50DEEE4FF61C}" presName="sibTrans" presStyleLbl="sibTrans2D1" presStyleIdx="2" presStyleCnt="5"/>
      <dgm:spPr/>
      <dgm:t>
        <a:bodyPr/>
        <a:lstStyle/>
        <a:p>
          <a:endParaRPr lang="th-TH"/>
        </a:p>
      </dgm:t>
    </dgm:pt>
    <dgm:pt modelId="{ED2FC6A8-7BAD-4F9E-93D9-3126394499EA}" type="pres">
      <dgm:prSet presAssocID="{E7A605A4-9E1F-4556-B9B5-50DEEE4FF61C}" presName="connectorText" presStyleLbl="sibTrans2D1" presStyleIdx="2" presStyleCnt="5"/>
      <dgm:spPr/>
      <dgm:t>
        <a:bodyPr/>
        <a:lstStyle/>
        <a:p>
          <a:endParaRPr lang="th-TH"/>
        </a:p>
      </dgm:t>
    </dgm:pt>
    <dgm:pt modelId="{EC1A79F5-4D85-4BB9-8568-678FDA33E156}" type="pres">
      <dgm:prSet presAssocID="{852C0552-4A54-4DB8-AF29-556E1D4FBB8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3CEA773-0F1C-4B65-B4DD-069D18E1ED0A}" type="pres">
      <dgm:prSet presAssocID="{970A3F15-4FED-4131-A0A4-D039D1BE9E0B}" presName="sibTrans" presStyleLbl="sibTrans2D1" presStyleIdx="3" presStyleCnt="5"/>
      <dgm:spPr/>
      <dgm:t>
        <a:bodyPr/>
        <a:lstStyle/>
        <a:p>
          <a:endParaRPr lang="th-TH"/>
        </a:p>
      </dgm:t>
    </dgm:pt>
    <dgm:pt modelId="{D35A1894-A60E-4001-A8C0-313683878149}" type="pres">
      <dgm:prSet presAssocID="{970A3F15-4FED-4131-A0A4-D039D1BE9E0B}" presName="connectorText" presStyleLbl="sibTrans2D1" presStyleIdx="3" presStyleCnt="5"/>
      <dgm:spPr/>
      <dgm:t>
        <a:bodyPr/>
        <a:lstStyle/>
        <a:p>
          <a:endParaRPr lang="th-TH"/>
        </a:p>
      </dgm:t>
    </dgm:pt>
    <dgm:pt modelId="{7FF5CDB3-1CDC-4898-BB79-F6A408C44FAD}" type="pres">
      <dgm:prSet presAssocID="{3A3DAE1A-E409-42B4-974F-EAC2E87D4E9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403B418-51D5-4DE0-9FBA-25CFEF3049A9}" type="pres">
      <dgm:prSet presAssocID="{17CF0223-3E45-4EAC-83B6-D1CB8F94538B}" presName="sibTrans" presStyleLbl="sibTrans2D1" presStyleIdx="4" presStyleCnt="5"/>
      <dgm:spPr/>
      <dgm:t>
        <a:bodyPr/>
        <a:lstStyle/>
        <a:p>
          <a:endParaRPr lang="th-TH"/>
        </a:p>
      </dgm:t>
    </dgm:pt>
    <dgm:pt modelId="{51986382-7611-4DAD-9E06-AA4AA7C80AEB}" type="pres">
      <dgm:prSet presAssocID="{17CF0223-3E45-4EAC-83B6-D1CB8F94538B}" presName="connectorText" presStyleLbl="sibTrans2D1" presStyleIdx="4" presStyleCnt="5"/>
      <dgm:spPr/>
      <dgm:t>
        <a:bodyPr/>
        <a:lstStyle/>
        <a:p>
          <a:endParaRPr lang="th-TH"/>
        </a:p>
      </dgm:t>
    </dgm:pt>
  </dgm:ptLst>
  <dgm:cxnLst>
    <dgm:cxn modelId="{AE1A736D-75D6-4A76-8AF5-120989B5A25E}" type="presOf" srcId="{970A3F15-4FED-4131-A0A4-D039D1BE9E0B}" destId="{73CEA773-0F1C-4B65-B4DD-069D18E1ED0A}" srcOrd="0" destOrd="0" presId="urn:microsoft.com/office/officeart/2005/8/layout/cycle2"/>
    <dgm:cxn modelId="{8C326216-D4B7-40B4-AB35-BE544D695F20}" type="presOf" srcId="{77E15F2D-8170-4FD3-9C7A-A2E2B5530E74}" destId="{77D171F9-AB5B-40FB-AF6F-C030EDC05403}" srcOrd="0" destOrd="0" presId="urn:microsoft.com/office/officeart/2005/8/layout/cycle2"/>
    <dgm:cxn modelId="{AEF92A73-3371-4A47-97A5-C33250CCC9F4}" srcId="{45938FE2-778F-4370-89C0-3B447A163B27}" destId="{CA629FE4-391C-4821-8E5C-B18D59385F26}" srcOrd="0" destOrd="0" parTransId="{D8C234B2-D1EE-4385-920D-FBC54760A3BC}" sibTransId="{AE4D1AE0-E825-4BAC-A816-A955BD857FA2}"/>
    <dgm:cxn modelId="{208C76C0-CD60-4544-9D9B-7711C1ADD7DE}" type="presOf" srcId="{68520C33-4906-432C-87B0-D3B901D4F499}" destId="{9E2A5A32-79D0-4AFF-AF4E-63CF3CC50C5E}" srcOrd="0" destOrd="0" presId="urn:microsoft.com/office/officeart/2005/8/layout/cycle2"/>
    <dgm:cxn modelId="{118F7F7C-255A-4852-A5EA-032F9CEDA7D3}" type="presOf" srcId="{45938FE2-778F-4370-89C0-3B447A163B27}" destId="{DDFF5AF0-8D9E-42FE-B093-330649A6010D}" srcOrd="0" destOrd="0" presId="urn:microsoft.com/office/officeart/2005/8/layout/cycle2"/>
    <dgm:cxn modelId="{CDBD0B9A-8F4A-4F16-BDCB-5E87E1426DA1}" type="presOf" srcId="{17CF0223-3E45-4EAC-83B6-D1CB8F94538B}" destId="{B403B418-51D5-4DE0-9FBA-25CFEF3049A9}" srcOrd="0" destOrd="0" presId="urn:microsoft.com/office/officeart/2005/8/layout/cycle2"/>
    <dgm:cxn modelId="{0963C8C0-4366-4403-A5BB-AE0B118AA0DC}" type="presOf" srcId="{AE4D1AE0-E825-4BAC-A816-A955BD857FA2}" destId="{61289E00-5EAF-4471-8A0A-AE79C4B6EACB}" srcOrd="1" destOrd="0" presId="urn:microsoft.com/office/officeart/2005/8/layout/cycle2"/>
    <dgm:cxn modelId="{05AB912C-BE9B-4853-8C8E-857F41BEF728}" srcId="{45938FE2-778F-4370-89C0-3B447A163B27}" destId="{039803FA-DC1E-45E9-8FAF-6361C53111FB}" srcOrd="1" destOrd="0" parTransId="{124717AB-D831-494D-B8B5-3052FB2762FB}" sibTransId="{68520C33-4906-432C-87B0-D3B901D4F499}"/>
    <dgm:cxn modelId="{FFE451AA-114E-4083-9B75-C29F8F5E9B74}" srcId="{45938FE2-778F-4370-89C0-3B447A163B27}" destId="{852C0552-4A54-4DB8-AF29-556E1D4FBB8B}" srcOrd="3" destOrd="0" parTransId="{E8571D0A-670F-4D37-83A6-C99ABA74E041}" sibTransId="{970A3F15-4FED-4131-A0A4-D039D1BE9E0B}"/>
    <dgm:cxn modelId="{98F3836A-1D9B-4F76-8867-A20ADA324246}" type="presOf" srcId="{E7A605A4-9E1F-4556-B9B5-50DEEE4FF61C}" destId="{ED2FC6A8-7BAD-4F9E-93D9-3126394499EA}" srcOrd="1" destOrd="0" presId="urn:microsoft.com/office/officeart/2005/8/layout/cycle2"/>
    <dgm:cxn modelId="{8E22B554-A17F-4C56-8CBC-9DA12DFE1CC6}" type="presOf" srcId="{68520C33-4906-432C-87B0-D3B901D4F499}" destId="{E459FF45-F21C-49AB-B0B1-38EC1A0CF3FB}" srcOrd="1" destOrd="0" presId="urn:microsoft.com/office/officeart/2005/8/layout/cycle2"/>
    <dgm:cxn modelId="{69B444F6-2E02-4174-BB2A-7173AD4FAE92}" type="presOf" srcId="{AE4D1AE0-E825-4BAC-A816-A955BD857FA2}" destId="{A4513587-3C1A-4D85-8DD4-465896FFB84E}" srcOrd="0" destOrd="0" presId="urn:microsoft.com/office/officeart/2005/8/layout/cycle2"/>
    <dgm:cxn modelId="{727C7105-A270-418B-8821-257261BAD784}" type="presOf" srcId="{E7A605A4-9E1F-4556-B9B5-50DEEE4FF61C}" destId="{C11B14EC-6E21-4C86-A773-44ECC86CD413}" srcOrd="0" destOrd="0" presId="urn:microsoft.com/office/officeart/2005/8/layout/cycle2"/>
    <dgm:cxn modelId="{B5CDBEC4-5782-4806-A326-106E1CA9BCBE}" srcId="{45938FE2-778F-4370-89C0-3B447A163B27}" destId="{3A3DAE1A-E409-42B4-974F-EAC2E87D4E95}" srcOrd="4" destOrd="0" parTransId="{4E1CFB34-27B0-4376-A406-6FA1E95B7356}" sibTransId="{17CF0223-3E45-4EAC-83B6-D1CB8F94538B}"/>
    <dgm:cxn modelId="{0BD1B8C8-94BD-4CD6-89C5-2F4BA2896A14}" type="presOf" srcId="{17CF0223-3E45-4EAC-83B6-D1CB8F94538B}" destId="{51986382-7611-4DAD-9E06-AA4AA7C80AEB}" srcOrd="1" destOrd="0" presId="urn:microsoft.com/office/officeart/2005/8/layout/cycle2"/>
    <dgm:cxn modelId="{D710CF3C-6DB3-447E-9DAE-4CE1167A0B7E}" type="presOf" srcId="{970A3F15-4FED-4131-A0A4-D039D1BE9E0B}" destId="{D35A1894-A60E-4001-A8C0-313683878149}" srcOrd="1" destOrd="0" presId="urn:microsoft.com/office/officeart/2005/8/layout/cycle2"/>
    <dgm:cxn modelId="{E8276780-2645-4F91-8748-D5FE7C814583}" type="presOf" srcId="{CA629FE4-391C-4821-8E5C-B18D59385F26}" destId="{C5A9B276-FDB3-45C2-B2CC-AA33EA62089B}" srcOrd="0" destOrd="0" presId="urn:microsoft.com/office/officeart/2005/8/layout/cycle2"/>
    <dgm:cxn modelId="{7A796D18-8DA0-4F89-B508-BC8B749F9699}" srcId="{45938FE2-778F-4370-89C0-3B447A163B27}" destId="{77E15F2D-8170-4FD3-9C7A-A2E2B5530E74}" srcOrd="2" destOrd="0" parTransId="{8BE7D82C-355A-46E6-9AB6-07422498B85A}" sibTransId="{E7A605A4-9E1F-4556-B9B5-50DEEE4FF61C}"/>
    <dgm:cxn modelId="{25385BC1-4E3C-47A6-9F9E-6B29298634A3}" type="presOf" srcId="{3A3DAE1A-E409-42B4-974F-EAC2E87D4E95}" destId="{7FF5CDB3-1CDC-4898-BB79-F6A408C44FAD}" srcOrd="0" destOrd="0" presId="urn:microsoft.com/office/officeart/2005/8/layout/cycle2"/>
    <dgm:cxn modelId="{4CD0CAEA-DCE4-4856-B2B2-3E8483B7E5CC}" type="presOf" srcId="{852C0552-4A54-4DB8-AF29-556E1D4FBB8B}" destId="{EC1A79F5-4D85-4BB9-8568-678FDA33E156}" srcOrd="0" destOrd="0" presId="urn:microsoft.com/office/officeart/2005/8/layout/cycle2"/>
    <dgm:cxn modelId="{C39CEC73-9CAB-422E-A20C-2B43179C1A3B}" type="presOf" srcId="{039803FA-DC1E-45E9-8FAF-6361C53111FB}" destId="{E9113707-DAC9-4DAC-A5EB-78DA1300C945}" srcOrd="0" destOrd="0" presId="urn:microsoft.com/office/officeart/2005/8/layout/cycle2"/>
    <dgm:cxn modelId="{DCC08A72-4F30-4758-AC46-04845D3A5765}" type="presParOf" srcId="{DDFF5AF0-8D9E-42FE-B093-330649A6010D}" destId="{C5A9B276-FDB3-45C2-B2CC-AA33EA62089B}" srcOrd="0" destOrd="0" presId="urn:microsoft.com/office/officeart/2005/8/layout/cycle2"/>
    <dgm:cxn modelId="{CCCDA1C2-D639-4026-8041-C45BF81CCD54}" type="presParOf" srcId="{DDFF5AF0-8D9E-42FE-B093-330649A6010D}" destId="{A4513587-3C1A-4D85-8DD4-465896FFB84E}" srcOrd="1" destOrd="0" presId="urn:microsoft.com/office/officeart/2005/8/layout/cycle2"/>
    <dgm:cxn modelId="{C94EA329-8CB5-41BC-986E-49B8162AD722}" type="presParOf" srcId="{A4513587-3C1A-4D85-8DD4-465896FFB84E}" destId="{61289E00-5EAF-4471-8A0A-AE79C4B6EACB}" srcOrd="0" destOrd="0" presId="urn:microsoft.com/office/officeart/2005/8/layout/cycle2"/>
    <dgm:cxn modelId="{5A8DCA77-AAED-4057-9C5C-F6D4DA4A919C}" type="presParOf" srcId="{DDFF5AF0-8D9E-42FE-B093-330649A6010D}" destId="{E9113707-DAC9-4DAC-A5EB-78DA1300C945}" srcOrd="2" destOrd="0" presId="urn:microsoft.com/office/officeart/2005/8/layout/cycle2"/>
    <dgm:cxn modelId="{37DC6DAD-A6D9-49CD-8051-D80FC5FEFDEC}" type="presParOf" srcId="{DDFF5AF0-8D9E-42FE-B093-330649A6010D}" destId="{9E2A5A32-79D0-4AFF-AF4E-63CF3CC50C5E}" srcOrd="3" destOrd="0" presId="urn:microsoft.com/office/officeart/2005/8/layout/cycle2"/>
    <dgm:cxn modelId="{E4D39BED-46DC-4904-8CF2-9455C67CA0C0}" type="presParOf" srcId="{9E2A5A32-79D0-4AFF-AF4E-63CF3CC50C5E}" destId="{E459FF45-F21C-49AB-B0B1-38EC1A0CF3FB}" srcOrd="0" destOrd="0" presId="urn:microsoft.com/office/officeart/2005/8/layout/cycle2"/>
    <dgm:cxn modelId="{01C9B585-CF7D-4109-B3F8-7C3FC691557C}" type="presParOf" srcId="{DDFF5AF0-8D9E-42FE-B093-330649A6010D}" destId="{77D171F9-AB5B-40FB-AF6F-C030EDC05403}" srcOrd="4" destOrd="0" presId="urn:microsoft.com/office/officeart/2005/8/layout/cycle2"/>
    <dgm:cxn modelId="{A85F8267-679C-446A-B55E-2130AA12FE12}" type="presParOf" srcId="{DDFF5AF0-8D9E-42FE-B093-330649A6010D}" destId="{C11B14EC-6E21-4C86-A773-44ECC86CD413}" srcOrd="5" destOrd="0" presId="urn:microsoft.com/office/officeart/2005/8/layout/cycle2"/>
    <dgm:cxn modelId="{2E61A574-FE8F-4222-BB08-A8946CAD8B90}" type="presParOf" srcId="{C11B14EC-6E21-4C86-A773-44ECC86CD413}" destId="{ED2FC6A8-7BAD-4F9E-93D9-3126394499EA}" srcOrd="0" destOrd="0" presId="urn:microsoft.com/office/officeart/2005/8/layout/cycle2"/>
    <dgm:cxn modelId="{5CD324D6-70C2-477F-954C-F84EB7A47C0B}" type="presParOf" srcId="{DDFF5AF0-8D9E-42FE-B093-330649A6010D}" destId="{EC1A79F5-4D85-4BB9-8568-678FDA33E156}" srcOrd="6" destOrd="0" presId="urn:microsoft.com/office/officeart/2005/8/layout/cycle2"/>
    <dgm:cxn modelId="{4FC3071A-833E-436D-B294-546F2BDB3E46}" type="presParOf" srcId="{DDFF5AF0-8D9E-42FE-B093-330649A6010D}" destId="{73CEA773-0F1C-4B65-B4DD-069D18E1ED0A}" srcOrd="7" destOrd="0" presId="urn:microsoft.com/office/officeart/2005/8/layout/cycle2"/>
    <dgm:cxn modelId="{B5CEB17C-38AC-4EC4-8B92-A08CBF78BAB4}" type="presParOf" srcId="{73CEA773-0F1C-4B65-B4DD-069D18E1ED0A}" destId="{D35A1894-A60E-4001-A8C0-313683878149}" srcOrd="0" destOrd="0" presId="urn:microsoft.com/office/officeart/2005/8/layout/cycle2"/>
    <dgm:cxn modelId="{18FCA35D-79E5-4A46-A78B-446E2F330C4C}" type="presParOf" srcId="{DDFF5AF0-8D9E-42FE-B093-330649A6010D}" destId="{7FF5CDB3-1CDC-4898-BB79-F6A408C44FAD}" srcOrd="8" destOrd="0" presId="urn:microsoft.com/office/officeart/2005/8/layout/cycle2"/>
    <dgm:cxn modelId="{D0D39497-6490-4FC2-9A12-B332C5934B52}" type="presParOf" srcId="{DDFF5AF0-8D9E-42FE-B093-330649A6010D}" destId="{B403B418-51D5-4DE0-9FBA-25CFEF3049A9}" srcOrd="9" destOrd="0" presId="urn:microsoft.com/office/officeart/2005/8/layout/cycle2"/>
    <dgm:cxn modelId="{A047547F-3AF5-41EA-9FA4-D0CB12F2D946}" type="presParOf" srcId="{B403B418-51D5-4DE0-9FBA-25CFEF3049A9}" destId="{51986382-7611-4DAD-9E06-AA4AA7C80AE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9B276-FDB3-45C2-B2CC-AA33EA62089B}">
      <dsp:nvSpPr>
        <dsp:cNvPr id="0" name=""/>
        <dsp:cNvSpPr/>
      </dsp:nvSpPr>
      <dsp:spPr>
        <a:xfrm>
          <a:off x="3465482" y="1332"/>
          <a:ext cx="2244788" cy="20699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Self assessment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การประเมินตนเอง</a:t>
          </a:r>
          <a:endParaRPr lang="th-TH" sz="2400" b="1" kern="1200" dirty="0"/>
        </a:p>
      </dsp:txBody>
      <dsp:txXfrm>
        <a:off x="3794224" y="304465"/>
        <a:ext cx="1587304" cy="1463655"/>
      </dsp:txXfrm>
    </dsp:sp>
    <dsp:sp modelId="{A4513587-3C1A-4D85-8DD4-465896FFB84E}">
      <dsp:nvSpPr>
        <dsp:cNvPr id="0" name=""/>
        <dsp:cNvSpPr/>
      </dsp:nvSpPr>
      <dsp:spPr>
        <a:xfrm rot="2160000">
          <a:off x="5594959" y="1608339"/>
          <a:ext cx="522079" cy="698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500" kern="1200"/>
        </a:p>
      </dsp:txBody>
      <dsp:txXfrm>
        <a:off x="5609915" y="1702028"/>
        <a:ext cx="365455" cy="419158"/>
      </dsp:txXfrm>
    </dsp:sp>
    <dsp:sp modelId="{E9113707-DAC9-4DAC-A5EB-78DA1300C945}">
      <dsp:nvSpPr>
        <dsp:cNvPr id="0" name=""/>
        <dsp:cNvSpPr/>
      </dsp:nvSpPr>
      <dsp:spPr>
        <a:xfrm>
          <a:off x="6068756" y="1829198"/>
          <a:ext cx="2069921" cy="206992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Goal setting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การวางแผน/เป้าหมาย</a:t>
          </a:r>
          <a:endParaRPr lang="th-TH" sz="2400" b="1" kern="1200" dirty="0"/>
        </a:p>
      </dsp:txBody>
      <dsp:txXfrm>
        <a:off x="6371889" y="2132331"/>
        <a:ext cx="1463655" cy="1463655"/>
      </dsp:txXfrm>
    </dsp:sp>
    <dsp:sp modelId="{9E2A5A32-79D0-4AFF-AF4E-63CF3CC50C5E}">
      <dsp:nvSpPr>
        <dsp:cNvPr id="0" name=""/>
        <dsp:cNvSpPr/>
      </dsp:nvSpPr>
      <dsp:spPr>
        <a:xfrm rot="6480000">
          <a:off x="6352499" y="3978799"/>
          <a:ext cx="551109" cy="698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500" kern="1200"/>
        </a:p>
      </dsp:txBody>
      <dsp:txXfrm rot="10800000">
        <a:off x="6460711" y="4039898"/>
        <a:ext cx="385776" cy="419158"/>
      </dsp:txXfrm>
    </dsp:sp>
    <dsp:sp modelId="{77D171F9-AB5B-40FB-AF6F-C030EDC05403}">
      <dsp:nvSpPr>
        <dsp:cNvPr id="0" name=""/>
        <dsp:cNvSpPr/>
      </dsp:nvSpPr>
      <dsp:spPr>
        <a:xfrm>
          <a:off x="5107791" y="4786745"/>
          <a:ext cx="2069921" cy="20699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Self monitoring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100" b="1" kern="1200" dirty="0" smtClean="0"/>
            <a:t>การเฝ้าระวัง / ตรวจสอบต่อเนื่อง</a:t>
          </a:r>
          <a:endParaRPr lang="th-TH" sz="2100" b="1" kern="1200" dirty="0"/>
        </a:p>
      </dsp:txBody>
      <dsp:txXfrm>
        <a:off x="5410924" y="5089878"/>
        <a:ext cx="1463655" cy="1463655"/>
      </dsp:txXfrm>
    </dsp:sp>
    <dsp:sp modelId="{C11B14EC-6E21-4C86-A773-44ECC86CD413}">
      <dsp:nvSpPr>
        <dsp:cNvPr id="0" name=""/>
        <dsp:cNvSpPr/>
      </dsp:nvSpPr>
      <dsp:spPr>
        <a:xfrm rot="10800000">
          <a:off x="4327919" y="5472407"/>
          <a:ext cx="551109" cy="698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500" kern="1200"/>
        </a:p>
      </dsp:txBody>
      <dsp:txXfrm rot="10800000">
        <a:off x="4493252" y="5612127"/>
        <a:ext cx="385776" cy="419158"/>
      </dsp:txXfrm>
    </dsp:sp>
    <dsp:sp modelId="{EC1A79F5-4D85-4BB9-8568-678FDA33E156}">
      <dsp:nvSpPr>
        <dsp:cNvPr id="0" name=""/>
        <dsp:cNvSpPr/>
      </dsp:nvSpPr>
      <dsp:spPr>
        <a:xfrm>
          <a:off x="1998041" y="4786745"/>
          <a:ext cx="2069921" cy="206992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Self evaluation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การประเมินตนเอง</a:t>
          </a:r>
          <a:endParaRPr lang="th-TH" sz="2400" b="1" kern="1200" dirty="0"/>
        </a:p>
      </dsp:txBody>
      <dsp:txXfrm>
        <a:off x="2301174" y="5089878"/>
        <a:ext cx="1463655" cy="1463655"/>
      </dsp:txXfrm>
    </dsp:sp>
    <dsp:sp modelId="{73CEA773-0F1C-4B65-B4DD-069D18E1ED0A}">
      <dsp:nvSpPr>
        <dsp:cNvPr id="0" name=""/>
        <dsp:cNvSpPr/>
      </dsp:nvSpPr>
      <dsp:spPr>
        <a:xfrm rot="15120000">
          <a:off x="2281784" y="4008467"/>
          <a:ext cx="551109" cy="698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500" kern="1200"/>
        </a:p>
      </dsp:txBody>
      <dsp:txXfrm rot="10800000">
        <a:off x="2389996" y="4226808"/>
        <a:ext cx="385776" cy="419158"/>
      </dsp:txXfrm>
    </dsp:sp>
    <dsp:sp modelId="{7FF5CDB3-1CDC-4898-BB79-F6A408C44FAD}">
      <dsp:nvSpPr>
        <dsp:cNvPr id="0" name=""/>
        <dsp:cNvSpPr/>
      </dsp:nvSpPr>
      <dsp:spPr>
        <a:xfrm>
          <a:off x="1037075" y="1829198"/>
          <a:ext cx="2069921" cy="206992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Self reinforce </a:t>
          </a:r>
          <a:r>
            <a:rPr lang="en-US" sz="2400" b="1" kern="1200" dirty="0" err="1" smtClean="0"/>
            <a:t>ment</a:t>
          </a:r>
          <a:endParaRPr lang="en-U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การให้รางวัลตนเอง</a:t>
          </a:r>
          <a:endParaRPr lang="th-TH" sz="2400" b="1" kern="1200" dirty="0"/>
        </a:p>
      </dsp:txBody>
      <dsp:txXfrm>
        <a:off x="1340208" y="2132331"/>
        <a:ext cx="1463655" cy="1463655"/>
      </dsp:txXfrm>
    </dsp:sp>
    <dsp:sp modelId="{B403B418-51D5-4DE0-9FBA-25CFEF3049A9}">
      <dsp:nvSpPr>
        <dsp:cNvPr id="0" name=""/>
        <dsp:cNvSpPr/>
      </dsp:nvSpPr>
      <dsp:spPr>
        <a:xfrm rot="19440000">
          <a:off x="3034806" y="1625709"/>
          <a:ext cx="522079" cy="698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500" kern="1200"/>
        </a:p>
      </dsp:txBody>
      <dsp:txXfrm>
        <a:off x="3049762" y="1811460"/>
        <a:ext cx="365455" cy="419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84399-EA20-48FE-ADB5-71AEFB5E8358}" type="datetimeFigureOut">
              <a:rPr lang="th-TH" smtClean="0"/>
              <a:t>18/01/59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D4E7D-A771-48B1-BD67-A38E860E2D4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DA292-C2AA-48F5-8685-DC86B1F36992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FF502-E48E-4904-802B-CB27CB94D55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5756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>
            <a:solidFill>
              <a:schemeClr val="tx1"/>
            </a:solidFill>
          </a:ln>
        </p:spPr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7613" cy="41132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4442" rIns="92059" bIns="44442"/>
          <a:lstStyle/>
          <a:p>
            <a:pPr>
              <a:spcBef>
                <a:spcPct val="0"/>
              </a:spcBef>
            </a:pPr>
            <a:endParaRPr lang="en-CA" sz="3600" dirty="0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FreesiaUPC" pitchFamily="34" charset="-34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FreesiaUPC" pitchFamily="34" charset="-34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9pPr>
          </a:lstStyle>
          <a:p>
            <a:fld id="{3EDDED1C-1E3F-4D93-81BD-6DFB4C42E468}" type="slidenum">
              <a:rPr lang="en-US" sz="1200" b="0">
                <a:latin typeface="Angsana New" pitchFamily="18" charset="-34"/>
              </a:rPr>
              <a:pPr/>
              <a:t>6</a:t>
            </a:fld>
            <a:endParaRPr lang="th-TH" sz="1200" b="0">
              <a:latin typeface="Angsana New" pitchFamily="18" charset="-34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5465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1676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3822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EA34246F-B263-4C1A-B2C6-8347560FCAF9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857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5716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1448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9782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601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2386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4382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7779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6223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2B2DE-FE07-417E-93B4-C456D1D6BF8E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AFC60-B676-4CA1-A31E-E6D60EDD126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616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5868143" y="4247728"/>
            <a:ext cx="3282725" cy="17735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" name="Oval 1"/>
          <p:cNvSpPr/>
          <p:nvPr/>
        </p:nvSpPr>
        <p:spPr>
          <a:xfrm>
            <a:off x="76200" y="4293096"/>
            <a:ext cx="3127648" cy="17735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th-TH" dirty="0"/>
          </a:p>
        </p:txBody>
      </p:sp>
      <p:graphicFrame>
        <p:nvGraphicFramePr>
          <p:cNvPr id="73731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88897269"/>
              </p:ext>
            </p:extLst>
          </p:nvPr>
        </p:nvGraphicFramePr>
        <p:xfrm>
          <a:off x="2411760" y="4267200"/>
          <a:ext cx="4343400" cy="1981200"/>
        </p:xfrm>
        <a:graphic>
          <a:graphicData uri="http://schemas.openxmlformats.org/presentationml/2006/ole">
            <p:oleObj spid="_x0000_s1041" name="Clip" r:id="rId4" imgW="5461000" imgH="2476500" progId="">
              <p:embed/>
            </p:oleObj>
          </a:graphicData>
        </a:graphic>
      </p:graphicFrame>
      <p:sp>
        <p:nvSpPr>
          <p:cNvPr id="73732" name="Oval 3"/>
          <p:cNvSpPr>
            <a:spLocks noChangeArrowheads="1"/>
          </p:cNvSpPr>
          <p:nvPr/>
        </p:nvSpPr>
        <p:spPr bwMode="auto">
          <a:xfrm>
            <a:off x="5902548" y="4526756"/>
            <a:ext cx="1909812" cy="1206500"/>
          </a:xfrm>
          <a:prstGeom prst="ellipse">
            <a:avLst/>
          </a:prstGeom>
          <a:gradFill rotWithShape="0">
            <a:gsLst>
              <a:gs pos="0">
                <a:srgbClr val="A5A10B"/>
              </a:gs>
              <a:gs pos="50000">
                <a:srgbClr val="EFEA1B"/>
              </a:gs>
              <a:gs pos="100000">
                <a:srgbClr val="A5A10B"/>
              </a:gs>
            </a:gsLst>
            <a:lin ang="27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3733" name="Oval 4"/>
          <p:cNvSpPr>
            <a:spLocks noChangeArrowheads="1"/>
          </p:cNvSpPr>
          <p:nvPr/>
        </p:nvSpPr>
        <p:spPr bwMode="auto">
          <a:xfrm>
            <a:off x="1257300" y="4522788"/>
            <a:ext cx="1898650" cy="1266825"/>
          </a:xfrm>
          <a:prstGeom prst="ellipse">
            <a:avLst/>
          </a:prstGeom>
          <a:gradFill rotWithShape="0">
            <a:gsLst>
              <a:gs pos="0">
                <a:srgbClr val="C29D00"/>
              </a:gs>
              <a:gs pos="50000">
                <a:srgbClr val="EFEA1B"/>
              </a:gs>
              <a:gs pos="100000">
                <a:srgbClr val="C29D00"/>
              </a:gs>
            </a:gsLst>
            <a:lin ang="27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3734" name="Rectangle 5"/>
          <p:cNvSpPr>
            <a:spLocks noChangeArrowheads="1"/>
          </p:cNvSpPr>
          <p:nvPr/>
        </p:nvSpPr>
        <p:spPr bwMode="auto">
          <a:xfrm>
            <a:off x="3498065" y="4437112"/>
            <a:ext cx="1938031" cy="101309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 dirty="0">
                <a:solidFill>
                  <a:srgbClr val="00FF00"/>
                </a:solidFill>
              </a:rPr>
              <a:t>Productive</a:t>
            </a:r>
          </a:p>
          <a:p>
            <a:pPr algn="ctr" eaLnBrk="0" hangingPunct="0"/>
            <a:r>
              <a:rPr lang="en-US" sz="2000" b="1" dirty="0" smtClean="0">
                <a:solidFill>
                  <a:srgbClr val="00FF00"/>
                </a:solidFill>
              </a:rPr>
              <a:t>Interactions </a:t>
            </a:r>
          </a:p>
          <a:p>
            <a:pPr algn="ctr" eaLnBrk="0" hangingPunct="0"/>
            <a:r>
              <a:rPr lang="en-US" sz="2000" b="1" dirty="0" smtClean="0">
                <a:solidFill>
                  <a:srgbClr val="00FF00"/>
                </a:solidFill>
              </a:rPr>
              <a:t>and relationship</a:t>
            </a:r>
            <a:endParaRPr lang="en-US" sz="2000" b="1" dirty="0">
              <a:solidFill>
                <a:srgbClr val="00FF00"/>
              </a:solidFill>
            </a:endParaRPr>
          </a:p>
        </p:txBody>
      </p:sp>
      <p:sp>
        <p:nvSpPr>
          <p:cNvPr id="73735" name="Line 6"/>
          <p:cNvSpPr>
            <a:spLocks noChangeShapeType="1"/>
          </p:cNvSpPr>
          <p:nvPr/>
        </p:nvSpPr>
        <p:spPr bwMode="auto">
          <a:xfrm>
            <a:off x="3354388" y="4800600"/>
            <a:ext cx="22971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3736" name="Line 7"/>
          <p:cNvSpPr>
            <a:spLocks noChangeShapeType="1"/>
          </p:cNvSpPr>
          <p:nvPr/>
        </p:nvSpPr>
        <p:spPr bwMode="auto">
          <a:xfrm>
            <a:off x="3354388" y="5638800"/>
            <a:ext cx="22971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3737" name="Rectangle 8"/>
          <p:cNvSpPr>
            <a:spLocks noChangeArrowheads="1"/>
          </p:cNvSpPr>
          <p:nvPr/>
        </p:nvSpPr>
        <p:spPr bwMode="auto">
          <a:xfrm>
            <a:off x="5876156" y="4797152"/>
            <a:ext cx="2080220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th-TH" sz="2000" b="1" dirty="0" smtClean="0">
                <a:solidFill>
                  <a:srgbClr val="1C1C6E"/>
                </a:solidFill>
              </a:rPr>
              <a:t>เตรียมพัฒนา</a:t>
            </a:r>
            <a:r>
              <a:rPr lang="en-US" sz="2000" b="1" dirty="0" smtClean="0">
                <a:solidFill>
                  <a:srgbClr val="1C1C6E"/>
                </a:solidFill>
              </a:rPr>
              <a:t>,</a:t>
            </a:r>
            <a:r>
              <a:rPr lang="th-TH" sz="2000" b="1" dirty="0" smtClean="0">
                <a:solidFill>
                  <a:srgbClr val="1C1C6E"/>
                </a:solidFill>
              </a:rPr>
              <a:t>สนับสนุน</a:t>
            </a:r>
            <a:r>
              <a:rPr lang="en-US" sz="2000" b="1" dirty="0" smtClean="0">
                <a:solidFill>
                  <a:srgbClr val="1C1C6E"/>
                </a:solidFill>
              </a:rPr>
              <a:t> </a:t>
            </a:r>
            <a:endParaRPr lang="th-TH" sz="2000" b="1" dirty="0" smtClean="0">
              <a:solidFill>
                <a:srgbClr val="1C1C6E"/>
              </a:solidFill>
            </a:endParaRPr>
          </a:p>
          <a:p>
            <a:pPr algn="ctr" eaLnBrk="0" hangingPunct="0"/>
            <a:r>
              <a:rPr lang="th-TH" sz="2000" b="1" dirty="0" smtClean="0">
                <a:solidFill>
                  <a:srgbClr val="1C1C6E"/>
                </a:solidFill>
              </a:rPr>
              <a:t>ทีมที่ได้รับการฝึกฝนเพื่อควบคุมโรค</a:t>
            </a:r>
            <a:endParaRPr lang="en-US" sz="2000" b="1" dirty="0">
              <a:solidFill>
                <a:srgbClr val="1C1C6E"/>
              </a:solidFill>
            </a:endParaRPr>
          </a:p>
        </p:txBody>
      </p:sp>
      <p:sp>
        <p:nvSpPr>
          <p:cNvPr id="73738" name="Rectangle 9"/>
          <p:cNvSpPr>
            <a:spLocks noChangeArrowheads="1"/>
          </p:cNvSpPr>
          <p:nvPr/>
        </p:nvSpPr>
        <p:spPr bwMode="auto">
          <a:xfrm>
            <a:off x="2225881" y="5949280"/>
            <a:ext cx="4794391" cy="88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600" b="1" dirty="0" smtClean="0"/>
              <a:t>Population health outcomes /</a:t>
            </a:r>
          </a:p>
          <a:p>
            <a:pPr algn="ctr" eaLnBrk="0" hangingPunct="0"/>
            <a:r>
              <a:rPr lang="en-US" sz="2600" b="1" dirty="0" smtClean="0"/>
              <a:t>Functional and clinical outcomes</a:t>
            </a:r>
            <a:endParaRPr lang="en-US" sz="2600" b="1" dirty="0"/>
          </a:p>
        </p:txBody>
      </p:sp>
      <p:grpSp>
        <p:nvGrpSpPr>
          <p:cNvPr id="73739" name="Group 10"/>
          <p:cNvGrpSpPr>
            <a:grpSpLocks/>
          </p:cNvGrpSpPr>
          <p:nvPr/>
        </p:nvGrpSpPr>
        <p:grpSpPr bwMode="auto">
          <a:xfrm>
            <a:off x="76200" y="914400"/>
            <a:ext cx="8915400" cy="3276600"/>
            <a:chOff x="48" y="576"/>
            <a:chExt cx="5616" cy="2064"/>
          </a:xfrm>
        </p:grpSpPr>
        <p:sp>
          <p:nvSpPr>
            <p:cNvPr id="73751" name="Oval 11"/>
            <p:cNvSpPr>
              <a:spLocks noChangeArrowheads="1"/>
            </p:cNvSpPr>
            <p:nvPr/>
          </p:nvSpPr>
          <p:spPr bwMode="auto">
            <a:xfrm>
              <a:off x="48" y="576"/>
              <a:ext cx="5616" cy="2064"/>
            </a:xfrm>
            <a:prstGeom prst="ellipse">
              <a:avLst/>
            </a:prstGeom>
            <a:solidFill>
              <a:srgbClr val="EFEA1B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3752" name="Oval 12"/>
            <p:cNvSpPr>
              <a:spLocks noChangeArrowheads="1"/>
            </p:cNvSpPr>
            <p:nvPr/>
          </p:nvSpPr>
          <p:spPr bwMode="auto">
            <a:xfrm>
              <a:off x="1248" y="768"/>
              <a:ext cx="4128" cy="1728"/>
            </a:xfrm>
            <a:prstGeom prst="ellipse">
              <a:avLst/>
            </a:prstGeom>
            <a:gradFill rotWithShape="0">
              <a:gsLst>
                <a:gs pos="0">
                  <a:srgbClr val="C1BD0D"/>
                </a:gs>
                <a:gs pos="50000">
                  <a:srgbClr val="EFEA1B"/>
                </a:gs>
                <a:gs pos="100000">
                  <a:srgbClr val="C1BD0D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73740" name="Rectangle 13"/>
          <p:cNvSpPr>
            <a:spLocks noChangeArrowheads="1"/>
          </p:cNvSpPr>
          <p:nvPr/>
        </p:nvSpPr>
        <p:spPr bwMode="auto">
          <a:xfrm>
            <a:off x="4238972" y="2348880"/>
            <a:ext cx="1557164" cy="162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th-TH" sz="2000" b="1" dirty="0" smtClean="0">
                <a:solidFill>
                  <a:srgbClr val="1C1C6E"/>
                </a:solidFill>
              </a:rPr>
              <a:t>การออกแบบระบบการให้บริการ</a:t>
            </a:r>
            <a:r>
              <a:rPr lang="en-US" sz="2000" b="1" dirty="0" smtClean="0">
                <a:solidFill>
                  <a:srgbClr val="1C1C6E"/>
                </a:solidFill>
              </a:rPr>
              <a:t>/ </a:t>
            </a:r>
            <a:r>
              <a:rPr lang="th-TH" sz="2000" b="1" dirty="0" smtClean="0">
                <a:solidFill>
                  <a:srgbClr val="1C1C6E"/>
                </a:solidFill>
              </a:rPr>
              <a:t>การปรับระบบบริการการใหม่</a:t>
            </a:r>
            <a:endParaRPr lang="en-US" sz="2000" b="1" dirty="0">
              <a:solidFill>
                <a:srgbClr val="1C1C6E"/>
              </a:solidFill>
            </a:endParaRPr>
          </a:p>
        </p:txBody>
      </p:sp>
      <p:sp>
        <p:nvSpPr>
          <p:cNvPr id="73741" name="Rectangle 14"/>
          <p:cNvSpPr>
            <a:spLocks noChangeArrowheads="1"/>
          </p:cNvSpPr>
          <p:nvPr/>
        </p:nvSpPr>
        <p:spPr bwMode="auto">
          <a:xfrm>
            <a:off x="6008712" y="3120702"/>
            <a:ext cx="1371600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th-TH" sz="1800" b="1" dirty="0" smtClean="0">
                <a:solidFill>
                  <a:srgbClr val="1C1C6E"/>
                </a:solidFill>
              </a:rPr>
              <a:t>ระบบสนับสนุน</a:t>
            </a:r>
          </a:p>
          <a:p>
            <a:pPr algn="ctr" eaLnBrk="0" hangingPunct="0"/>
            <a:r>
              <a:rPr lang="th-TH" sz="1800" b="1" dirty="0" smtClean="0">
                <a:solidFill>
                  <a:srgbClr val="1C1C6E"/>
                </a:solidFill>
              </a:rPr>
              <a:t>การตัดสินใจ</a:t>
            </a:r>
            <a:endParaRPr lang="en-US" sz="2000" b="1" dirty="0"/>
          </a:p>
        </p:txBody>
      </p:sp>
      <p:sp>
        <p:nvSpPr>
          <p:cNvPr id="73742" name="Rectangle 15"/>
          <p:cNvSpPr>
            <a:spLocks noChangeArrowheads="1"/>
          </p:cNvSpPr>
          <p:nvPr/>
        </p:nvSpPr>
        <p:spPr bwMode="auto">
          <a:xfrm>
            <a:off x="6932240" y="2132856"/>
            <a:ext cx="160020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000" b="1" dirty="0"/>
              <a:t> </a:t>
            </a:r>
            <a:r>
              <a:rPr lang="th-TH" sz="2000" b="1" dirty="0" smtClean="0">
                <a:solidFill>
                  <a:srgbClr val="1C1C6E"/>
                </a:solidFill>
              </a:rPr>
              <a:t>ระบบการจัดการข้อมูลทางคลินิก</a:t>
            </a:r>
            <a:endParaRPr lang="en-US" sz="2000" b="1" dirty="0">
              <a:solidFill>
                <a:srgbClr val="1C1C6E"/>
              </a:solidFill>
            </a:endParaRPr>
          </a:p>
        </p:txBody>
      </p:sp>
      <p:sp>
        <p:nvSpPr>
          <p:cNvPr id="73743" name="Rectangle 16"/>
          <p:cNvSpPr>
            <a:spLocks noChangeArrowheads="1"/>
          </p:cNvSpPr>
          <p:nvPr/>
        </p:nvSpPr>
        <p:spPr bwMode="auto">
          <a:xfrm>
            <a:off x="2123728" y="1988840"/>
            <a:ext cx="1828800" cy="162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th-TH" sz="2000" b="1" dirty="0" smtClean="0">
                <a:solidFill>
                  <a:srgbClr val="1C1C6E"/>
                </a:solidFill>
              </a:rPr>
              <a:t>การสนับสนุนการจัดการตนเอง / พัฒนาทักษะส่วนบุคคลในการดูแลตนเอง</a:t>
            </a:r>
            <a:endParaRPr lang="en-US" sz="2000" b="1" dirty="0">
              <a:solidFill>
                <a:srgbClr val="1C1C6E"/>
              </a:solidFill>
            </a:endParaRPr>
          </a:p>
        </p:txBody>
      </p:sp>
      <p:sp>
        <p:nvSpPr>
          <p:cNvPr id="73744" name="Rectangle 17"/>
          <p:cNvSpPr>
            <a:spLocks noChangeArrowheads="1"/>
          </p:cNvSpPr>
          <p:nvPr/>
        </p:nvSpPr>
        <p:spPr bwMode="auto">
          <a:xfrm>
            <a:off x="251520" y="2939703"/>
            <a:ext cx="182880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th-TH" sz="2000" b="1" dirty="0" smtClean="0">
                <a:solidFill>
                  <a:srgbClr val="1C1C6E"/>
                </a:solidFill>
              </a:rPr>
              <a:t>เสริมพลังการจัดการตนเองของชุมชน</a:t>
            </a:r>
            <a:endParaRPr lang="en-US" sz="2000" b="1" dirty="0">
              <a:solidFill>
                <a:srgbClr val="1C1C6E"/>
              </a:solidFill>
            </a:endParaRPr>
          </a:p>
        </p:txBody>
      </p:sp>
      <p:sp>
        <p:nvSpPr>
          <p:cNvPr id="73745" name="Rectangle 18"/>
          <p:cNvSpPr>
            <a:spLocks noChangeArrowheads="1"/>
          </p:cNvSpPr>
          <p:nvPr/>
        </p:nvSpPr>
        <p:spPr bwMode="auto">
          <a:xfrm>
            <a:off x="251520" y="1695822"/>
            <a:ext cx="1805880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th-TH" sz="2000" b="1" dirty="0" smtClean="0">
                <a:solidFill>
                  <a:srgbClr val="1C1C6E"/>
                </a:solidFill>
              </a:rPr>
              <a:t>สร้างสรร สิ่งแวดล้อมที่เอื้อต่อ การมีสุขภาวะที่ดี</a:t>
            </a:r>
            <a:endParaRPr lang="en-US" sz="2000" b="1" dirty="0" smtClean="0">
              <a:solidFill>
                <a:srgbClr val="1C1C6E"/>
              </a:solidFill>
            </a:endParaRPr>
          </a:p>
        </p:txBody>
      </p:sp>
      <p:sp>
        <p:nvSpPr>
          <p:cNvPr id="73746" name="Rectangle 19"/>
          <p:cNvSpPr>
            <a:spLocks noChangeArrowheads="1"/>
          </p:cNvSpPr>
          <p:nvPr/>
        </p:nvSpPr>
        <p:spPr bwMode="auto">
          <a:xfrm>
            <a:off x="3810000" y="1844824"/>
            <a:ext cx="304800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th-TH" sz="2000" b="1" dirty="0" smtClean="0">
                <a:solidFill>
                  <a:srgbClr val="1C1C6E"/>
                </a:solidFill>
              </a:rPr>
              <a:t>การจัดการระบบบริการสุขภาพ</a:t>
            </a:r>
            <a:endParaRPr lang="en-US" sz="2000" b="1" dirty="0">
              <a:solidFill>
                <a:srgbClr val="1C1C6E"/>
              </a:solidFill>
            </a:endParaRPr>
          </a:p>
        </p:txBody>
      </p:sp>
      <p:sp>
        <p:nvSpPr>
          <p:cNvPr id="73747" name="Text Box 20"/>
          <p:cNvSpPr txBox="1">
            <a:spLocks noChangeArrowheads="1"/>
          </p:cNvSpPr>
          <p:nvPr/>
        </p:nvSpPr>
        <p:spPr bwMode="auto">
          <a:xfrm>
            <a:off x="5053" y="152400"/>
            <a:ext cx="9144000" cy="70788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0000CC"/>
                </a:solidFill>
                <a:latin typeface="Humanst521 BT"/>
              </a:rPr>
              <a:t>The expanded Chronic </a:t>
            </a:r>
            <a:r>
              <a:rPr lang="en-US" sz="4000" b="1" dirty="0">
                <a:solidFill>
                  <a:srgbClr val="0000CC"/>
                </a:solidFill>
                <a:latin typeface="Humanst521 BT"/>
              </a:rPr>
              <a:t>Care Model</a:t>
            </a:r>
            <a:endParaRPr lang="en-US" sz="4000" dirty="0">
              <a:solidFill>
                <a:srgbClr val="0000CC"/>
              </a:solidFill>
              <a:latin typeface="Humanst521 BT"/>
            </a:endParaRPr>
          </a:p>
        </p:txBody>
      </p:sp>
      <p:sp>
        <p:nvSpPr>
          <p:cNvPr id="73748" name="Rectangle 21"/>
          <p:cNvSpPr>
            <a:spLocks noChangeArrowheads="1"/>
          </p:cNvSpPr>
          <p:nvPr/>
        </p:nvSpPr>
        <p:spPr bwMode="auto">
          <a:xfrm>
            <a:off x="1451490" y="4676428"/>
            <a:ext cx="1668728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ให้ข้อมูล ,</a:t>
            </a:r>
          </a:p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เสริมกำลังผู้ป่วย</a:t>
            </a:r>
            <a:endParaRPr lang="en-US" sz="2400" b="1" dirty="0">
              <a:solidFill>
                <a:srgbClr val="1C1C6E"/>
              </a:solidFill>
            </a:endParaRPr>
          </a:p>
        </p:txBody>
      </p:sp>
      <p:sp>
        <p:nvSpPr>
          <p:cNvPr id="73749" name="Rectangle 22"/>
          <p:cNvSpPr>
            <a:spLocks noChangeArrowheads="1"/>
          </p:cNvSpPr>
          <p:nvPr/>
        </p:nvSpPr>
        <p:spPr bwMode="auto">
          <a:xfrm>
            <a:off x="4281264" y="1340768"/>
            <a:ext cx="26670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ระบบ สุขภาพ </a:t>
            </a:r>
            <a:endParaRPr lang="en-US" sz="2400" b="1" dirty="0">
              <a:solidFill>
                <a:srgbClr val="1C1C6E"/>
              </a:solidFill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023120" y="980728"/>
            <a:ext cx="1828800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th-TH" sz="2000" b="1" dirty="0" smtClean="0">
                <a:solidFill>
                  <a:srgbClr val="1C1C6E"/>
                </a:solidFill>
              </a:rPr>
              <a:t>สร้างนโยบายสาธารณะที่เอื้อต่อสุขภาวะที่ดี</a:t>
            </a:r>
            <a:endParaRPr lang="en-US" sz="2000" b="1" dirty="0">
              <a:solidFill>
                <a:srgbClr val="1C1C6E"/>
              </a:solidFill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51521" y="4365104"/>
            <a:ext cx="1340264" cy="156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กระตุ้น </a:t>
            </a:r>
          </a:p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ชุมชน</a:t>
            </a:r>
          </a:p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ให้ใส่ใจ </a:t>
            </a:r>
          </a:p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โรคเรื้อรัง</a:t>
            </a:r>
            <a:endParaRPr lang="en-US" sz="2400" b="1" dirty="0">
              <a:solidFill>
                <a:srgbClr val="1C1C6E"/>
              </a:solidFill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7293102" y="4149080"/>
            <a:ext cx="1965283" cy="19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เตรียมพัฒนา</a:t>
            </a:r>
          </a:p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สนับสนุน</a:t>
            </a:r>
          </a:p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หุ้นส่วน</a:t>
            </a:r>
          </a:p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ในชุมชน</a:t>
            </a:r>
          </a:p>
          <a:p>
            <a:pPr algn="ctr" eaLnBrk="0" hangingPunct="0"/>
            <a:r>
              <a:rPr lang="th-TH" sz="2400" b="1" dirty="0" smtClean="0">
                <a:solidFill>
                  <a:srgbClr val="1C1C6E"/>
                </a:solidFill>
              </a:rPr>
              <a:t>เพื่อช่วยควบคุมโรค</a:t>
            </a:r>
            <a:endParaRPr lang="en-US" sz="2400" b="1" dirty="0" smtClean="0">
              <a:solidFill>
                <a:srgbClr val="1C1C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114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79511" y="116632"/>
            <a:ext cx="8811481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Self management </a:t>
            </a:r>
            <a:r>
              <a:rPr lang="th-TH" sz="4000" b="1" dirty="0" smtClean="0"/>
              <a:t>ความสามารถในการจัดการตนเอง </a:t>
            </a:r>
            <a:endParaRPr lang="th-TH" b="1" dirty="0"/>
          </a:p>
        </p:txBody>
      </p:sp>
      <p:sp>
        <p:nvSpPr>
          <p:cNvPr id="14" name="ตัวยึดข้อความ 3"/>
          <p:cNvSpPr txBox="1">
            <a:spLocks/>
          </p:cNvSpPr>
          <p:nvPr/>
        </p:nvSpPr>
        <p:spPr>
          <a:xfrm>
            <a:off x="1260053" y="764704"/>
            <a:ext cx="7704435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thaiDist">
              <a:defRPr/>
            </a:pPr>
            <a:endParaRPr lang="en-US" sz="800" dirty="0" smtClean="0"/>
          </a:p>
          <a:p>
            <a:pPr algn="thaiDist">
              <a:defRPr/>
            </a:pPr>
            <a:r>
              <a:rPr lang="en-US" sz="3200" dirty="0" smtClean="0"/>
              <a:t>Medical Management      </a:t>
            </a:r>
            <a:r>
              <a:rPr lang="th-TH" sz="3200" dirty="0"/>
              <a:t>การจัดการด้านการแพทย์</a:t>
            </a:r>
            <a:endParaRPr lang="th-TH" sz="3200" dirty="0" smtClean="0"/>
          </a:p>
        </p:txBody>
      </p:sp>
      <p:sp>
        <p:nvSpPr>
          <p:cNvPr id="15" name="ตัวยึดข้อความ 5"/>
          <p:cNvSpPr txBox="1">
            <a:spLocks/>
          </p:cNvSpPr>
          <p:nvPr/>
        </p:nvSpPr>
        <p:spPr>
          <a:xfrm>
            <a:off x="2838938" y="1814275"/>
            <a:ext cx="6125550" cy="822637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defRPr/>
            </a:pPr>
            <a:endParaRPr lang="th-TH" sz="500" dirty="0" smtClean="0"/>
          </a:p>
          <a:p>
            <a:pPr algn="ctr">
              <a:defRPr/>
            </a:pPr>
            <a:r>
              <a:rPr lang="en-US" sz="3200" dirty="0" smtClean="0"/>
              <a:t>Role management </a:t>
            </a:r>
            <a:r>
              <a:rPr lang="th-TH" sz="3200" dirty="0"/>
              <a:t>การจัดการด้านบทบาท</a:t>
            </a:r>
            <a:endParaRPr lang="th-TH" sz="3600" dirty="0"/>
          </a:p>
        </p:txBody>
      </p:sp>
      <p:sp>
        <p:nvSpPr>
          <p:cNvPr id="16" name="ตัวยึดข้อความ 3"/>
          <p:cNvSpPr txBox="1">
            <a:spLocks/>
          </p:cNvSpPr>
          <p:nvPr/>
        </p:nvSpPr>
        <p:spPr bwMode="auto">
          <a:xfrm>
            <a:off x="4579292" y="2852936"/>
            <a:ext cx="4387618" cy="12241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5720" tIns="0" rIns="45720" bIns="0" anchor="ctr"/>
          <a:lstStyle/>
          <a:p>
            <a:pPr algn="ctr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Emotional Management </a:t>
            </a:r>
            <a:endParaRPr lang="th-TH" sz="3200" b="1" dirty="0" smtClean="0">
              <a:solidFill>
                <a:schemeClr val="tx2"/>
              </a:solidFill>
            </a:endParaRPr>
          </a:p>
          <a:p>
            <a:pPr algn="ctr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th-TH" sz="3200" b="1" dirty="0" smtClean="0">
                <a:solidFill>
                  <a:schemeClr val="tx2"/>
                </a:solidFill>
              </a:rPr>
              <a:t>การ</a:t>
            </a:r>
            <a:r>
              <a:rPr lang="th-TH" sz="3200" b="1" dirty="0">
                <a:solidFill>
                  <a:schemeClr val="tx2"/>
                </a:solidFill>
              </a:rPr>
              <a:t>จัดการด้านอารมณ์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11960" y="4293096"/>
            <a:ext cx="493204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/>
              <a:t>Self-management relates to the tasks that an individual must undertake to live well with </a:t>
            </a:r>
            <a:r>
              <a:rPr lang="en-US" i="1" dirty="0" smtClean="0"/>
              <a:t>one </a:t>
            </a:r>
            <a:r>
              <a:rPr lang="en-US" i="1" dirty="0"/>
              <a:t>or </a:t>
            </a:r>
            <a:r>
              <a:rPr lang="en-US" i="1" dirty="0" smtClean="0"/>
              <a:t>more chronic </a:t>
            </a:r>
            <a:r>
              <a:rPr lang="en-US" i="1" dirty="0"/>
              <a:t>conditions. 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23486" y="3000435"/>
            <a:ext cx="3888431" cy="3108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US" b="1" i="1" dirty="0"/>
              <a:t>Patients as Partners</a:t>
            </a:r>
            <a:r>
              <a:rPr lang="en-US" b="1" dirty="0" smtClean="0"/>
              <a:t>:</a:t>
            </a:r>
          </a:p>
          <a:p>
            <a:pPr algn="ctr"/>
            <a:r>
              <a:rPr lang="en-US" dirty="0" smtClean="0"/>
              <a:t>1. patients as partners in individual healthcare</a:t>
            </a:r>
            <a:br>
              <a:rPr lang="en-US" dirty="0" smtClean="0"/>
            </a:br>
            <a:r>
              <a:rPr lang="en-US" dirty="0" smtClean="0"/>
              <a:t>2. patients as partners in redesign</a:t>
            </a:r>
            <a:br>
              <a:rPr lang="en-US" dirty="0" smtClean="0"/>
            </a:br>
            <a:r>
              <a:rPr lang="en-US" dirty="0" smtClean="0"/>
              <a:t>3. bringing in the community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2922522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z="6000" b="1" dirty="0" smtClean="0">
                <a:cs typeface="+mn-cs"/>
              </a:rPr>
              <a:t>ทักษะที่ใช้ในการจัดการตนเอง</a:t>
            </a:r>
            <a:endParaRPr lang="th-TH" sz="6000" b="1" dirty="0">
              <a:cs typeface="+mn-cs"/>
            </a:endParaRPr>
          </a:p>
        </p:txBody>
      </p:sp>
      <p:sp>
        <p:nvSpPr>
          <p:cNvPr id="78851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395288" y="1700213"/>
            <a:ext cx="8388350" cy="439261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r>
              <a:rPr lang="th-TH" sz="4400" b="1" dirty="0" smtClean="0"/>
              <a:t>ทักษะการแก้ปัญหา (</a:t>
            </a:r>
            <a:r>
              <a:rPr lang="en-US" sz="4400" b="1" dirty="0" smtClean="0"/>
              <a:t>problem solving)</a:t>
            </a:r>
            <a:endParaRPr lang="th-TH" sz="4400" b="1" dirty="0" smtClean="0"/>
          </a:p>
          <a:p>
            <a:r>
              <a:rPr lang="th-TH" sz="4400" b="1" dirty="0" smtClean="0"/>
              <a:t>ทักษะการตัดสินใจ </a:t>
            </a:r>
            <a:r>
              <a:rPr lang="en-US" sz="4400" b="1" dirty="0" smtClean="0"/>
              <a:t>(decision making)</a:t>
            </a:r>
            <a:endParaRPr lang="th-TH" sz="4400" b="1" dirty="0" smtClean="0"/>
          </a:p>
          <a:p>
            <a:r>
              <a:rPr lang="th-TH" sz="4400" b="1" dirty="0" smtClean="0"/>
              <a:t>ทักษะการใช้ทรัพยากรที่มีอยู่ให้เป็นประโยชน์ </a:t>
            </a:r>
            <a:r>
              <a:rPr lang="en-US" sz="4400" b="1" dirty="0" smtClean="0"/>
              <a:t>(resource utilization)</a:t>
            </a:r>
            <a:endParaRPr lang="th-TH" sz="4400" b="1" dirty="0" smtClean="0"/>
          </a:p>
          <a:p>
            <a:r>
              <a:rPr lang="th-TH" sz="4400" b="1" dirty="0" smtClean="0"/>
              <a:t>ทักษะการสร้างสัมพันธภาพกับผู้ให้บริการ </a:t>
            </a:r>
          </a:p>
          <a:p>
            <a:pPr marL="0" indent="0">
              <a:buNone/>
            </a:pPr>
            <a:r>
              <a:rPr lang="th-TH" sz="4400" b="1" dirty="0"/>
              <a:t> </a:t>
            </a:r>
            <a:r>
              <a:rPr lang="th-TH" sz="4400" b="1" dirty="0" smtClean="0"/>
              <a:t>   </a:t>
            </a:r>
            <a:r>
              <a:rPr lang="en-US" sz="4400" b="1" dirty="0" smtClean="0"/>
              <a:t>(Patient-provider relationships)</a:t>
            </a:r>
            <a:endParaRPr lang="th-TH" sz="4400" b="1" dirty="0" smtClean="0"/>
          </a:p>
          <a:p>
            <a:r>
              <a:rPr lang="th-TH" sz="4400" b="1" dirty="0" smtClean="0"/>
              <a:t>ทักษะการลงมือปฏิบัติ </a:t>
            </a:r>
            <a:r>
              <a:rPr lang="en-US" sz="4400" b="1" dirty="0" smtClean="0"/>
              <a:t>(how to take action)</a:t>
            </a:r>
            <a:endParaRPr lang="th-TH" sz="4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072679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760043048"/>
              </p:ext>
            </p:extLst>
          </p:nvPr>
        </p:nvGraphicFramePr>
        <p:xfrm>
          <a:off x="13855" y="0"/>
          <a:ext cx="917575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83428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27"/>
          <p:cNvSpPr>
            <a:spLocks noChangeArrowheads="1"/>
          </p:cNvSpPr>
          <p:nvPr/>
        </p:nvSpPr>
        <p:spPr bwMode="auto">
          <a:xfrm>
            <a:off x="1403350" y="414338"/>
            <a:ext cx="5667375" cy="59959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67" name="Oval 11"/>
          <p:cNvSpPr>
            <a:spLocks noChangeArrowheads="1"/>
          </p:cNvSpPr>
          <p:nvPr/>
        </p:nvSpPr>
        <p:spPr bwMode="auto">
          <a:xfrm>
            <a:off x="2192338" y="1177925"/>
            <a:ext cx="4114800" cy="4457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68" name="Oval 7"/>
          <p:cNvSpPr>
            <a:spLocks noChangeArrowheads="1"/>
          </p:cNvSpPr>
          <p:nvPr/>
        </p:nvSpPr>
        <p:spPr bwMode="auto">
          <a:xfrm>
            <a:off x="2770188" y="1933575"/>
            <a:ext cx="2971800" cy="2971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69" name="Oval 9"/>
          <p:cNvSpPr>
            <a:spLocks noChangeArrowheads="1"/>
          </p:cNvSpPr>
          <p:nvPr/>
        </p:nvSpPr>
        <p:spPr bwMode="auto">
          <a:xfrm>
            <a:off x="3335338" y="2493963"/>
            <a:ext cx="1828800" cy="1828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0" name="Oval 10"/>
          <p:cNvSpPr>
            <a:spLocks noChangeArrowheads="1"/>
          </p:cNvSpPr>
          <p:nvPr/>
        </p:nvSpPr>
        <p:spPr bwMode="auto">
          <a:xfrm>
            <a:off x="3787775" y="2978150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1" name="Line 13"/>
          <p:cNvSpPr>
            <a:spLocks noChangeShapeType="1"/>
          </p:cNvSpPr>
          <p:nvPr/>
        </p:nvSpPr>
        <p:spPr bwMode="auto">
          <a:xfrm>
            <a:off x="4249738" y="158750"/>
            <a:ext cx="0" cy="6172200"/>
          </a:xfrm>
          <a:prstGeom prst="line">
            <a:avLst/>
          </a:prstGeom>
          <a:noFill/>
          <a:ln w="38100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1979613" y="-29368"/>
            <a:ext cx="5091112" cy="79407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th-TH" sz="1800" b="1" dirty="0">
                <a:solidFill>
                  <a:srgbClr val="0441BC"/>
                </a:solidFill>
                <a:latin typeface="Tahoma" pitchFamily="34" charset="0"/>
                <a:cs typeface="Times New Roman" pitchFamily="18" charset="0"/>
              </a:rPr>
              <a:t>Concrete Experience </a:t>
            </a:r>
            <a:r>
              <a:rPr lang="th-TH" sz="1800" b="1" dirty="0" smtClean="0">
                <a:solidFill>
                  <a:srgbClr val="0441BC"/>
                </a:solidFill>
                <a:latin typeface="Tahoma" pitchFamily="34" charset="0"/>
                <a:cs typeface="Times New Roman" pitchFamily="18" charset="0"/>
              </a:rPr>
              <a:t>(ประสบการณ์การเป็นจริง)</a:t>
            </a:r>
            <a:endParaRPr lang="en-US" sz="1000" b="1" dirty="0">
              <a:solidFill>
                <a:srgbClr val="0441BC"/>
              </a:solidFill>
            </a:endParaRPr>
          </a:p>
          <a:p>
            <a:pPr algn="ctr" eaLnBrk="0" hangingPunct="0"/>
            <a:r>
              <a:rPr lang="th-TH" sz="1800" b="1" dirty="0">
                <a:solidFill>
                  <a:srgbClr val="0441BC"/>
                </a:solidFill>
                <a:latin typeface="Tahoma" pitchFamily="34" charset="0"/>
                <a:cs typeface="Times New Roman" pitchFamily="18" charset="0"/>
              </a:rPr>
              <a:t>(</a:t>
            </a:r>
            <a:r>
              <a:rPr lang="th-TH" sz="1800" b="1" dirty="0" smtClean="0">
                <a:solidFill>
                  <a:srgbClr val="0441BC"/>
                </a:solidFill>
                <a:latin typeface="Tahoma" pitchFamily="34" charset="0"/>
                <a:cs typeface="Times New Roman" pitchFamily="18" charset="0"/>
              </a:rPr>
              <a:t>Feeling /อารมณ์ความรู้สึก)</a:t>
            </a:r>
            <a:endParaRPr lang="th-TH" sz="3600" b="1" dirty="0">
              <a:solidFill>
                <a:srgbClr val="0441BC"/>
              </a:solidFill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051050" y="6021388"/>
            <a:ext cx="4392613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000" b="1" dirty="0">
                <a:solidFill>
                  <a:srgbClr val="7030A0"/>
                </a:solidFill>
                <a:latin typeface="Tahoma" pitchFamily="34" charset="0"/>
                <a:cs typeface="Times New Roman" pitchFamily="18" charset="0"/>
              </a:rPr>
              <a:t>Abstract Conceptualization</a:t>
            </a:r>
            <a:endParaRPr lang="en-US" sz="1000" b="1" dirty="0">
              <a:solidFill>
                <a:srgbClr val="7030A0"/>
              </a:solidFill>
            </a:endParaRPr>
          </a:p>
          <a:p>
            <a:pPr algn="ctr" eaLnBrk="0" hangingPunct="0"/>
            <a:r>
              <a:rPr lang="en-US" sz="2000" b="1" dirty="0">
                <a:solidFill>
                  <a:srgbClr val="7030A0"/>
                </a:solidFill>
                <a:latin typeface="Tahoma" pitchFamily="34" charset="0"/>
                <a:cs typeface="Times New Roman" pitchFamily="18" charset="0"/>
              </a:rPr>
              <a:t>(Thinking)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cs typeface="Times New Roman" pitchFamily="18" charset="0"/>
              </a:rPr>
              <a:t>      </a:t>
            </a:r>
            <a:r>
              <a:rPr lang="th-TH" b="1" dirty="0">
                <a:solidFill>
                  <a:srgbClr val="7030A0"/>
                </a:solidFill>
                <a:latin typeface="Tahoma" pitchFamily="34" charset="0"/>
                <a:cs typeface="Times New Roman" pitchFamily="18" charset="0"/>
              </a:rPr>
              <a:t>(มีหลักการ)</a:t>
            </a:r>
            <a:endParaRPr lang="th-TH" sz="4400" b="1" dirty="0">
              <a:solidFill>
                <a:srgbClr val="7030A0"/>
              </a:solidFill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4925" y="3141663"/>
            <a:ext cx="3673475" cy="71913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th-TH" sz="18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Active  </a:t>
            </a:r>
            <a:r>
              <a:rPr lang="th-TH" sz="1800" b="1" dirty="0" smtClean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Experimentation</a:t>
            </a:r>
          </a:p>
          <a:p>
            <a:pPr algn="ctr" eaLnBrk="0" hangingPunct="0"/>
            <a:r>
              <a:rPr lang="th-TH" sz="1800" b="1" dirty="0" smtClean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ผ่านประสบการณ์ตรง (Doin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g</a:t>
            </a:r>
            <a:r>
              <a:rPr lang="th-TH" sz="18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)</a:t>
            </a:r>
            <a:endParaRPr lang="th-TH" sz="3600" b="1" dirty="0">
              <a:solidFill>
                <a:srgbClr val="FF0000"/>
              </a:solidFill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5436096" y="2780928"/>
            <a:ext cx="3743846" cy="107987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th-TH" sz="1800" b="1" dirty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Reflective </a:t>
            </a:r>
            <a:r>
              <a:rPr lang="th-TH" sz="1800" b="1" dirty="0" smtClean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observation</a:t>
            </a:r>
          </a:p>
          <a:p>
            <a:pPr algn="ctr" eaLnBrk="0" hangingPunct="0"/>
            <a:r>
              <a:rPr lang="th-TH" sz="2400" b="1" dirty="0" smtClean="0">
                <a:solidFill>
                  <a:srgbClr val="00B050"/>
                </a:solidFill>
                <a:latin typeface="Tahoma" pitchFamily="34" charset="0"/>
              </a:rPr>
              <a:t>เรียนรู้ จากการเฝ้าดู ,สังเกตการณ์</a:t>
            </a:r>
            <a:endParaRPr lang="en-US" sz="1100" b="1" dirty="0">
              <a:solidFill>
                <a:srgbClr val="00B050"/>
              </a:solidFill>
            </a:endParaRPr>
          </a:p>
          <a:p>
            <a:pPr algn="ctr" eaLnBrk="0" hangingPunct="0"/>
            <a:r>
              <a:rPr lang="th-TH" sz="1800" b="1" dirty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(Watching)</a:t>
            </a:r>
            <a:endParaRPr lang="th-TH" sz="3600" b="1" dirty="0">
              <a:solidFill>
                <a:srgbClr val="00B050"/>
              </a:solidFill>
            </a:endParaRPr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1042988" y="692150"/>
            <a:ext cx="7561262" cy="5254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th-TH" sz="1800" b="1" dirty="0">
                <a:solidFill>
                  <a:srgbClr val="0441BC"/>
                </a:solidFill>
                <a:latin typeface="Tahoma" pitchFamily="34" charset="0"/>
                <a:cs typeface="Times New Roman" pitchFamily="18" charset="0"/>
              </a:rPr>
              <a:t>Getting thin</a:t>
            </a:r>
            <a:r>
              <a:rPr lang="en-US" sz="1800" b="1" dirty="0">
                <a:solidFill>
                  <a:srgbClr val="0441BC"/>
                </a:solidFill>
                <a:latin typeface="Tahoma" pitchFamily="34" charset="0"/>
                <a:cs typeface="Times New Roman" pitchFamily="18" charset="0"/>
              </a:rPr>
              <a:t>g</a:t>
            </a:r>
            <a:r>
              <a:rPr lang="th-TH" sz="1800" b="1" dirty="0">
                <a:solidFill>
                  <a:srgbClr val="0441BC"/>
                </a:solidFill>
                <a:latin typeface="Tahoma" pitchFamily="34" charset="0"/>
                <a:cs typeface="Times New Roman" pitchFamily="18" charset="0"/>
              </a:rPr>
              <a:t> as they are in raw detail</a:t>
            </a:r>
            <a:r>
              <a:rPr lang="th-TH" sz="1000" b="1" dirty="0">
                <a:solidFill>
                  <a:srgbClr val="0441BC"/>
                </a:solidFill>
              </a:rPr>
              <a:t>    </a:t>
            </a:r>
            <a:r>
              <a:rPr lang="th-TH" sz="2000" b="1" dirty="0" smtClean="0">
                <a:solidFill>
                  <a:srgbClr val="0441BC"/>
                </a:solidFill>
                <a:latin typeface="Tahoma" pitchFamily="34" charset="0"/>
                <a:cs typeface="Times New Roman" pitchFamily="18" charset="0"/>
              </a:rPr>
              <a:t>(เรียนรู้จากเรื่องเล่าแบบที่เป็น)</a:t>
            </a:r>
            <a:endParaRPr lang="th-TH" sz="4000" b="1" dirty="0">
              <a:solidFill>
                <a:srgbClr val="0441BC"/>
              </a:solidFill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4901" y="1268760"/>
            <a:ext cx="4319587" cy="15208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th-TH" sz="2000" b="1" dirty="0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  <a:t>Feeling and watching </a:t>
            </a:r>
            <a:endParaRPr lang="en-US" sz="1100" b="1" dirty="0">
              <a:solidFill>
                <a:srgbClr val="00B0F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  <a:t>Discussion, visual , imagination</a:t>
            </a:r>
            <a:endParaRPr lang="en-US" sz="1100" b="1" dirty="0">
              <a:solidFill>
                <a:srgbClr val="00B0F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  <a:t>Motivation </a:t>
            </a:r>
            <a:endParaRPr lang="en-US" sz="1100" b="1" dirty="0">
              <a:solidFill>
                <a:srgbClr val="00B0F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00B0F0"/>
                </a:solidFill>
                <a:cs typeface="Times New Roman" pitchFamily="18" charset="0"/>
              </a:rPr>
              <a:t>“</a:t>
            </a:r>
            <a:r>
              <a:rPr lang="th-TH" sz="2000" b="1" dirty="0" smtClean="0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  <a:t>Why“ (ทำไม)</a:t>
            </a:r>
            <a:endParaRPr lang="th-TH" sz="4000" b="1" dirty="0">
              <a:solidFill>
                <a:srgbClr val="00B0F0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11188" y="1412875"/>
            <a:ext cx="3384550" cy="16557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th-TH" sz="20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Doing and feeling</a:t>
            </a:r>
            <a:endParaRPr lang="en-US" sz="1100" b="1" dirty="0">
              <a:solidFill>
                <a:srgbClr val="FF000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Self discovery, Role play, Design</a:t>
            </a:r>
            <a:endParaRPr lang="en-US" sz="1100" b="1" dirty="0">
              <a:solidFill>
                <a:srgbClr val="FF000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Colleague</a:t>
            </a:r>
            <a:endParaRPr lang="en-US" sz="1100" b="1" dirty="0">
              <a:solidFill>
                <a:srgbClr val="FF000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FF0000"/>
                </a:solidFill>
                <a:cs typeface="Times New Roman" pitchFamily="18" charset="0"/>
              </a:rPr>
              <a:t>“</a:t>
            </a:r>
            <a:r>
              <a:rPr lang="th-TH" sz="20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If</a:t>
            </a:r>
            <a:r>
              <a:rPr lang="th-TH" sz="2000" b="1" dirty="0" smtClean="0">
                <a:solidFill>
                  <a:srgbClr val="FF0000"/>
                </a:solidFill>
                <a:cs typeface="Times New Roman" pitchFamily="18" charset="0"/>
              </a:rPr>
              <a:t>” (ถ้า)</a:t>
            </a: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783138" y="4005263"/>
            <a:ext cx="3821112" cy="172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th-TH" sz="2000" b="1" dirty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Thinking and watching </a:t>
            </a:r>
            <a:endParaRPr lang="en-US" sz="1100" b="1" dirty="0">
              <a:solidFill>
                <a:srgbClr val="00B05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Information, give fact, auditory</a:t>
            </a:r>
            <a:endParaRPr lang="en-US" sz="1100" b="1" dirty="0">
              <a:solidFill>
                <a:srgbClr val="00B05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Teacher</a:t>
            </a:r>
            <a:endParaRPr lang="en-US" sz="1100" b="1" dirty="0">
              <a:solidFill>
                <a:srgbClr val="00B05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00B050"/>
                </a:solidFill>
                <a:cs typeface="Times New Roman" pitchFamily="18" charset="0"/>
              </a:rPr>
              <a:t>“</a:t>
            </a:r>
            <a:r>
              <a:rPr lang="th-TH" sz="2000" b="1" dirty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What</a:t>
            </a:r>
            <a:r>
              <a:rPr lang="th-TH" sz="2000" b="1" dirty="0" smtClean="0">
                <a:solidFill>
                  <a:srgbClr val="00B050"/>
                </a:solidFill>
                <a:cs typeface="Times New Roman" pitchFamily="18" charset="0"/>
              </a:rPr>
              <a:t>” (อะไร)</a:t>
            </a:r>
            <a:endParaRPr lang="th-TH" sz="4000" b="1" dirty="0">
              <a:solidFill>
                <a:srgbClr val="00B050"/>
              </a:solidFill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684213" y="4149725"/>
            <a:ext cx="2908300" cy="1231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th-TH" sz="2000" b="1" dirty="0">
                <a:solidFill>
                  <a:srgbClr val="7030A0"/>
                </a:solidFill>
                <a:latin typeface="Tahoma" pitchFamily="34" charset="0"/>
                <a:cs typeface="Times New Roman" pitchFamily="18" charset="0"/>
              </a:rPr>
              <a:t>Thinking and Doing </a:t>
            </a:r>
            <a:endParaRPr lang="en-US" sz="1100" b="1" dirty="0">
              <a:solidFill>
                <a:srgbClr val="7030A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cs typeface="Times New Roman" pitchFamily="18" charset="0"/>
              </a:rPr>
              <a:t>Puzzle, mystery, </a:t>
            </a:r>
            <a:endParaRPr lang="en-US" sz="1100" b="1" dirty="0">
              <a:solidFill>
                <a:srgbClr val="7030A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cs typeface="Times New Roman" pitchFamily="18" charset="0"/>
              </a:rPr>
              <a:t>Facilitator, Coaching</a:t>
            </a:r>
            <a:endParaRPr lang="en-US" sz="1100" b="1" dirty="0">
              <a:solidFill>
                <a:srgbClr val="7030A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2000" b="1" dirty="0">
                <a:solidFill>
                  <a:srgbClr val="7030A0"/>
                </a:solidFill>
                <a:cs typeface="Times New Roman" pitchFamily="18" charset="0"/>
              </a:rPr>
              <a:t>“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cs typeface="Times New Roman" pitchFamily="18" charset="0"/>
              </a:rPr>
              <a:t>How</a:t>
            </a:r>
            <a:r>
              <a:rPr lang="th-TH" sz="2000" b="1" dirty="0" smtClean="0">
                <a:solidFill>
                  <a:srgbClr val="7030A0"/>
                </a:solidFill>
                <a:cs typeface="Times New Roman" pitchFamily="18" charset="0"/>
              </a:rPr>
              <a:t>” (อย่างไร)</a:t>
            </a:r>
            <a:endParaRPr lang="th-TH" sz="4000" b="1" dirty="0">
              <a:solidFill>
                <a:srgbClr val="7030A0"/>
              </a:solidFill>
            </a:endParaRPr>
          </a:p>
        </p:txBody>
      </p:sp>
      <p:sp>
        <p:nvSpPr>
          <p:cNvPr id="36881" name="Rectangle 35"/>
          <p:cNvSpPr>
            <a:spLocks noChangeArrowheads="1"/>
          </p:cNvSpPr>
          <p:nvPr/>
        </p:nvSpPr>
        <p:spPr bwMode="auto">
          <a:xfrm>
            <a:off x="1620838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1082675" algn="l"/>
                <a:tab pos="1577975" algn="l"/>
                <a:tab pos="2332038" algn="l"/>
              </a:tabLst>
            </a:pPr>
            <a:r>
              <a:rPr lang="en-US" sz="900"/>
              <a:t/>
            </a:r>
            <a:br>
              <a:rPr lang="en-US" sz="900"/>
            </a:br>
            <a:endParaRPr lang="en-US"/>
          </a:p>
          <a:p>
            <a:pPr eaLnBrk="0" hangingPunct="0">
              <a:tabLst>
                <a:tab pos="1082675" algn="l"/>
                <a:tab pos="1577975" algn="l"/>
                <a:tab pos="2332038" algn="l"/>
              </a:tabLst>
            </a:pPr>
            <a:endParaRPr lang="en-US"/>
          </a:p>
        </p:txBody>
      </p:sp>
      <p:sp>
        <p:nvSpPr>
          <p:cNvPr id="36882" name="Rectangle 36"/>
          <p:cNvSpPr>
            <a:spLocks noChangeArrowheads="1"/>
          </p:cNvSpPr>
          <p:nvPr/>
        </p:nvSpPr>
        <p:spPr bwMode="auto">
          <a:xfrm>
            <a:off x="1620838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  <p:sp>
        <p:nvSpPr>
          <p:cNvPr id="36883" name="Rectangle 37"/>
          <p:cNvSpPr>
            <a:spLocks noChangeArrowheads="1"/>
          </p:cNvSpPr>
          <p:nvPr/>
        </p:nvSpPr>
        <p:spPr bwMode="auto">
          <a:xfrm>
            <a:off x="1620838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1082675" algn="l"/>
                <a:tab pos="1577975" algn="l"/>
                <a:tab pos="2332038" algn="l"/>
              </a:tabLst>
            </a:pPr>
            <a:endParaRPr lang="en-US" sz="900">
              <a:latin typeface="Tahoma" pitchFamily="34" charset="0"/>
            </a:endParaRPr>
          </a:p>
          <a:p>
            <a:pPr eaLnBrk="0" hangingPunct="0">
              <a:tabLst>
                <a:tab pos="1082675" algn="l"/>
                <a:tab pos="1577975" algn="l"/>
                <a:tab pos="2332038" algn="l"/>
              </a:tabLst>
            </a:pPr>
            <a:r>
              <a:rPr lang="en-US">
                <a:latin typeface="Tahoma" pitchFamily="34" charset="0"/>
              </a:rPr>
              <a:t>                    </a:t>
            </a:r>
            <a:endParaRPr lang="en-US"/>
          </a:p>
          <a:p>
            <a:pPr eaLnBrk="0" hangingPunct="0">
              <a:tabLst>
                <a:tab pos="1082675" algn="l"/>
                <a:tab pos="1577975" algn="l"/>
                <a:tab pos="2332038" algn="l"/>
              </a:tabLst>
            </a:pPr>
            <a:endParaRPr lang="en-US"/>
          </a:p>
        </p:txBody>
      </p:sp>
      <p:sp>
        <p:nvSpPr>
          <p:cNvPr id="36884" name="Rectangle 44"/>
          <p:cNvSpPr>
            <a:spLocks noChangeArrowheads="1"/>
          </p:cNvSpPr>
          <p:nvPr/>
        </p:nvSpPr>
        <p:spPr bwMode="auto">
          <a:xfrm>
            <a:off x="1620838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1082675" algn="l"/>
                <a:tab pos="1577975" algn="l"/>
                <a:tab pos="2332038" algn="l"/>
              </a:tabLst>
            </a:pPr>
            <a:endParaRPr lang="th-TH"/>
          </a:p>
        </p:txBody>
      </p:sp>
      <p:sp>
        <p:nvSpPr>
          <p:cNvPr id="36885" name="Line 12"/>
          <p:cNvSpPr>
            <a:spLocks noChangeShapeType="1"/>
          </p:cNvSpPr>
          <p:nvPr/>
        </p:nvSpPr>
        <p:spPr bwMode="auto">
          <a:xfrm>
            <a:off x="1392238" y="3429000"/>
            <a:ext cx="59436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63251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6" grpId="0" animBg="1"/>
      <p:bldP spid="50184" grpId="0" animBg="1"/>
      <p:bldP spid="50182" grpId="0" animBg="1"/>
      <p:bldP spid="50181" grpId="0" animBg="1"/>
      <p:bldP spid="50204" grpId="0" animBg="1"/>
      <p:bldP spid="50180" grpId="0" animBg="1"/>
      <p:bldP spid="50179" grpId="0" animBg="1"/>
      <p:bldP spid="50178" grpId="0" animBg="1"/>
      <p:bldP spid="501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6632"/>
            <a:ext cx="7772400" cy="1079500"/>
          </a:xfrm>
        </p:spPr>
        <p:txBody>
          <a:bodyPr/>
          <a:lstStyle/>
          <a:p>
            <a:r>
              <a:rPr lang="th-TH" sz="54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ฟังอย่างลึกซึ้ง</a:t>
            </a:r>
          </a:p>
        </p:txBody>
      </p:sp>
      <p:pic>
        <p:nvPicPr>
          <p:cNvPr id="35843" name="Picture 3" descr="ภูเขาน้ำแข็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25538"/>
            <a:ext cx="7775575" cy="549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1412" name="Text Box 4"/>
          <p:cNvSpPr txBox="1">
            <a:spLocks noChangeArrowheads="1"/>
          </p:cNvSpPr>
          <p:nvPr/>
        </p:nvSpPr>
        <p:spPr bwMode="auto">
          <a:xfrm>
            <a:off x="3708400" y="2060575"/>
            <a:ext cx="2447925" cy="523220"/>
          </a:xfrm>
          <a:prstGeom prst="rect">
            <a:avLst/>
          </a:prstGeom>
          <a:solidFill>
            <a:schemeClr val="tx2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FreesiaUPC" pitchFamily="34" charset="-34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FreesiaUPC" pitchFamily="34" charset="-34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ความรู้สึก</a:t>
            </a:r>
          </a:p>
        </p:txBody>
      </p:sp>
      <p:sp>
        <p:nvSpPr>
          <p:cNvPr id="401413" name="Text Box 5"/>
          <p:cNvSpPr txBox="1">
            <a:spLocks noChangeArrowheads="1"/>
          </p:cNvSpPr>
          <p:nvPr/>
        </p:nvSpPr>
        <p:spPr bwMode="auto">
          <a:xfrm>
            <a:off x="1042988" y="3284538"/>
            <a:ext cx="6840537" cy="954107"/>
          </a:xfrm>
          <a:prstGeom prst="rect">
            <a:avLst/>
          </a:prstGeom>
          <a:solidFill>
            <a:schemeClr val="tx2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FreesiaUPC" pitchFamily="34" charset="-34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FreesiaUPC" pitchFamily="34" charset="-34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800" dirty="0">
                <a:solidFill>
                  <a:srgbClr val="F1F618"/>
                </a:solidFill>
                <a:latin typeface="Tahoma" pitchFamily="34" charset="0"/>
                <a:cs typeface="Tahoma" pitchFamily="34" charset="0"/>
              </a:rPr>
              <a:t>ความคิด ความเชื่อ อคติ  ทัศนคติ                    แบบแผนความคิด คุณค่าในใจ</a:t>
            </a:r>
          </a:p>
        </p:txBody>
      </p:sp>
      <p:sp>
        <p:nvSpPr>
          <p:cNvPr id="401414" name="Text Box 6"/>
          <p:cNvSpPr txBox="1">
            <a:spLocks noChangeArrowheads="1"/>
          </p:cNvSpPr>
          <p:nvPr/>
        </p:nvSpPr>
        <p:spPr bwMode="auto">
          <a:xfrm>
            <a:off x="1042988" y="4530725"/>
            <a:ext cx="6842125" cy="698500"/>
          </a:xfrm>
          <a:prstGeom prst="rect">
            <a:avLst/>
          </a:prstGeom>
          <a:solidFill>
            <a:srgbClr val="F5F965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FreesiaUPC" pitchFamily="34" charset="-34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FreesiaUPC" pitchFamily="34" charset="-34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600" dirty="0">
                <a:latin typeface="Tahoma" pitchFamily="34" charset="0"/>
                <a:cs typeface="Tahoma" pitchFamily="34" charset="0"/>
              </a:rPr>
              <a:t>คามต้องการ ความคาดหวังลึกๆ</a:t>
            </a:r>
          </a:p>
        </p:txBody>
      </p:sp>
      <p:sp>
        <p:nvSpPr>
          <p:cNvPr id="401415" name="Text Box 7"/>
          <p:cNvSpPr txBox="1">
            <a:spLocks noChangeArrowheads="1"/>
          </p:cNvSpPr>
          <p:nvPr/>
        </p:nvSpPr>
        <p:spPr bwMode="auto">
          <a:xfrm>
            <a:off x="1042988" y="5467350"/>
            <a:ext cx="6985000" cy="6985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FreesiaUPC" pitchFamily="34" charset="-34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FreesiaUPC" pitchFamily="34" charset="-34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ความต้องการพื้นฐานของมนุษย์</a:t>
            </a:r>
          </a:p>
        </p:txBody>
      </p:sp>
      <p:sp>
        <p:nvSpPr>
          <p:cNvPr id="401416" name="Text Box 8"/>
          <p:cNvSpPr txBox="1">
            <a:spLocks noChangeArrowheads="1"/>
          </p:cNvSpPr>
          <p:nvPr/>
        </p:nvSpPr>
        <p:spPr bwMode="auto">
          <a:xfrm>
            <a:off x="3059113" y="1412875"/>
            <a:ext cx="3744912" cy="523220"/>
          </a:xfrm>
          <a:prstGeom prst="rect">
            <a:avLst/>
          </a:prstGeom>
          <a:solidFill>
            <a:schemeClr val="tx2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FreesiaUPC" pitchFamily="34" charset="-34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FreesiaUPC" pitchFamily="34" charset="-34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FreesiaUPC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eesiaUPC" pitchFamily="34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คำพูด พฤติกรรม</a:t>
            </a:r>
          </a:p>
        </p:txBody>
      </p:sp>
    </p:spTree>
    <p:extLst>
      <p:ext uri="{BB962C8B-B14F-4D97-AF65-F5344CB8AC3E}">
        <p14:creationId xmlns:p14="http://schemas.microsoft.com/office/powerpoint/2010/main" xmlns="" val="785408243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2" grpId="0" animBg="1"/>
      <p:bldP spid="401413" grpId="0" animBg="1"/>
      <p:bldP spid="401414" grpId="0" animBg="1"/>
      <p:bldP spid="401415" grpId="0" animBg="1"/>
      <p:bldP spid="4014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ชื่อเรื่อง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th-TH" b="1" smtClean="0">
                <a:latin typeface="DokChampa" pitchFamily="34" charset="-34"/>
                <a:cs typeface="DokChampa" pitchFamily="34" charset="-34"/>
              </a:rPr>
              <a:t>หลักการของ </a:t>
            </a:r>
            <a:r>
              <a:rPr lang="en-US" b="1" smtClean="0">
                <a:latin typeface="DokChampa" pitchFamily="34" charset="-34"/>
                <a:cs typeface="DokChampa" pitchFamily="34" charset="-34"/>
              </a:rPr>
              <a:t>HBM</a:t>
            </a:r>
            <a:endParaRPr lang="th-TH" b="1" smtClean="0">
              <a:latin typeface="DokChampa" pitchFamily="34" charset="-34"/>
              <a:cs typeface="DokChampa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341438"/>
            <a:ext cx="8641655" cy="511189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 Rounded MT Bold" pitchFamily="34" charset="0"/>
              </a:rPr>
              <a:t>HBM : </a:t>
            </a:r>
            <a:r>
              <a:rPr lang="th-TH" dirty="0" smtClean="0">
                <a:latin typeface="DokChampa" pitchFamily="34" charset="-34"/>
                <a:cs typeface="DokChampa" pitchFamily="34" charset="-34"/>
              </a:rPr>
              <a:t>สามารถอธิบายจาก การรับรู้ความเสี่ยง </a:t>
            </a:r>
            <a:r>
              <a:rPr lang="th-TH" dirty="0" smtClean="0">
                <a:latin typeface="Arial Rounded MT Bold" pitchFamily="34" charset="0"/>
              </a:rPr>
              <a:t>(</a:t>
            </a:r>
            <a:r>
              <a:rPr lang="en-US" dirty="0" smtClean="0">
                <a:latin typeface="Arial Rounded MT Bold" pitchFamily="34" charset="0"/>
              </a:rPr>
              <a:t>threats) </a:t>
            </a:r>
            <a:r>
              <a:rPr lang="th-TH" dirty="0" smtClean="0">
                <a:latin typeface="DokChampa" pitchFamily="34" charset="-34"/>
                <a:cs typeface="DokChampa" pitchFamily="34" charset="-34"/>
              </a:rPr>
              <a:t>และ ผลดีของการเปลี่ยนพฤติกรรม </a:t>
            </a:r>
            <a:r>
              <a:rPr lang="th-TH" dirty="0" smtClean="0">
                <a:latin typeface="Arial Rounded MT Bold" pitchFamily="34" charset="0"/>
                <a:cs typeface="DokChampa" pitchFamily="34" charset="-34"/>
              </a:rPr>
              <a:t>(</a:t>
            </a:r>
            <a:r>
              <a:rPr lang="en-US" dirty="0" smtClean="0">
                <a:latin typeface="Arial Rounded MT Bold" pitchFamily="34" charset="0"/>
                <a:cs typeface="DokChampa" pitchFamily="34" charset="-34"/>
              </a:rPr>
              <a:t>net benefits)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4 </a:t>
            </a:r>
            <a:r>
              <a:rPr lang="th-TH" dirty="0" smtClean="0">
                <a:latin typeface="DokChampa" pitchFamily="34" charset="-34"/>
                <a:cs typeface="DokChampa" pitchFamily="34" charset="-34"/>
              </a:rPr>
              <a:t>องค์ประกอบ</a:t>
            </a:r>
          </a:p>
          <a:p>
            <a:pPr marL="914400" lvl="1" indent="-514350" eaLnBrk="1" hangingPunct="1">
              <a:buFontTx/>
              <a:buAutoNum type="arabicPeriod"/>
              <a:defRPr/>
            </a:pPr>
            <a:r>
              <a:rPr lang="en-US" dirty="0" smtClean="0">
                <a:latin typeface="Arial Rounded MT Bold" pitchFamily="34" charset="0"/>
              </a:rPr>
              <a:t>perceived susceptibility </a:t>
            </a:r>
            <a:r>
              <a:rPr lang="th-TH" dirty="0" smtClean="0">
                <a:latin typeface="Arial Rounded MT Bold" pitchFamily="34" charset="0"/>
              </a:rPr>
              <a:t>(การรับรู้โอกาสป่วย)</a:t>
            </a:r>
            <a:endParaRPr lang="en-US" dirty="0" smtClean="0">
              <a:latin typeface="Arial Rounded MT Bold" pitchFamily="34" charset="0"/>
            </a:endParaRPr>
          </a:p>
          <a:p>
            <a:pPr marL="914400" lvl="1" indent="-514350" eaLnBrk="1" hangingPunct="1">
              <a:buFontTx/>
              <a:buAutoNum type="arabicPeriod"/>
              <a:defRPr/>
            </a:pPr>
            <a:r>
              <a:rPr lang="en-US" dirty="0" smtClean="0">
                <a:latin typeface="Arial Rounded MT Bold" pitchFamily="34" charset="0"/>
              </a:rPr>
              <a:t>perceived severity </a:t>
            </a:r>
            <a:r>
              <a:rPr lang="th-TH" dirty="0" smtClean="0">
                <a:latin typeface="Arial Rounded MT Bold" pitchFamily="34" charset="0"/>
              </a:rPr>
              <a:t>(การรับรู้ความรุนแรงในการป่วย)</a:t>
            </a:r>
            <a:endParaRPr lang="en-US" dirty="0" smtClean="0">
              <a:latin typeface="Arial Rounded MT Bold" pitchFamily="34" charset="0"/>
            </a:endParaRPr>
          </a:p>
          <a:p>
            <a:pPr marL="914400" lvl="1" indent="-514350" eaLnBrk="1" hangingPunct="1">
              <a:buFontTx/>
              <a:buAutoNum type="arabicPeriod"/>
              <a:defRPr/>
            </a:pPr>
            <a:r>
              <a:rPr lang="en-US" dirty="0" smtClean="0">
                <a:latin typeface="Arial Rounded MT Bold" pitchFamily="34" charset="0"/>
              </a:rPr>
              <a:t>perceived benefits </a:t>
            </a:r>
            <a:r>
              <a:rPr lang="th-TH" dirty="0" smtClean="0">
                <a:latin typeface="Arial Rounded MT Bold" pitchFamily="34" charset="0"/>
              </a:rPr>
              <a:t>(การรับรู้ประโยชน์ในการเปลี่ยนตนเอง)</a:t>
            </a:r>
            <a:endParaRPr lang="en-US" dirty="0" smtClean="0">
              <a:latin typeface="Arial Rounded MT Bold" pitchFamily="34" charset="0"/>
            </a:endParaRPr>
          </a:p>
          <a:p>
            <a:pPr marL="914400" lvl="1" indent="-514350" eaLnBrk="1" hangingPunct="1">
              <a:buFontTx/>
              <a:buAutoNum type="arabicPeriod"/>
              <a:defRPr/>
            </a:pPr>
            <a:r>
              <a:rPr lang="en-US" dirty="0" smtClean="0">
                <a:latin typeface="Arial Rounded MT Bold" pitchFamily="34" charset="0"/>
              </a:rPr>
              <a:t>perceived barriers </a:t>
            </a:r>
            <a:r>
              <a:rPr lang="th-TH" dirty="0" smtClean="0">
                <a:latin typeface="Arial Rounded MT Bold" pitchFamily="34" charset="0"/>
              </a:rPr>
              <a:t>(การรับรู้อุปสรรต่อการเปลี่ยนตนเอง)</a:t>
            </a:r>
            <a:endParaRPr lang="en-US" dirty="0" smtClean="0"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Arial Rounded MT Bold" pitchFamily="34" charset="0"/>
              </a:rPr>
              <a:t>	+ cues to action  </a:t>
            </a:r>
            <a:r>
              <a:rPr lang="th-TH" dirty="0" smtClean="0">
                <a:latin typeface="Arial Rounded MT Bold" pitchFamily="34" charset="0"/>
              </a:rPr>
              <a:t>(เหตุปัจจัยที่ทำให้เกิดการลงมือ)</a:t>
            </a:r>
            <a:endParaRPr lang="en-US" dirty="0" smtClean="0"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Arial Rounded MT Bold" pitchFamily="34" charset="0"/>
              </a:rPr>
              <a:t>	+ Self efficacy </a:t>
            </a:r>
            <a:r>
              <a:rPr lang="th-TH" dirty="0">
                <a:latin typeface="Arial Rounded MT Bold" pitchFamily="34" charset="0"/>
              </a:rPr>
              <a:t> </a:t>
            </a:r>
            <a:r>
              <a:rPr lang="th-TH" dirty="0" smtClean="0">
                <a:latin typeface="Arial Rounded MT Bold" pitchFamily="34" charset="0"/>
              </a:rPr>
              <a:t>   (ความมั่นใจในการเปลี่ยนตัวเอง)</a:t>
            </a:r>
            <a:endParaRPr lang="en-US" dirty="0">
              <a:latin typeface="Arial Rounded MT Bold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34149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tages of Chang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1206487"/>
            <a:ext cx="7058025" cy="48577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0152" y="1180703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ไม่สนใจปัญหา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6516216" y="2852936"/>
            <a:ext cx="898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ลังเลใจ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6329007" y="4581128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ตั้งใจและวางแผน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7164288" y="4221088"/>
            <a:ext cx="1711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/>
              <a:t>/</a:t>
            </a:r>
            <a:r>
              <a:rPr lang="en-US" sz="2400" dirty="0" smtClean="0"/>
              <a:t>preparation</a:t>
            </a:r>
            <a:endParaRPr lang="th-TH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5013176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ลงมือปฏิบัติ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2401724"/>
            <a:ext cx="1957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ดำรงการปฏิบัติตัว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338791" y="260648"/>
            <a:ext cx="3583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(Termination</a:t>
            </a:r>
            <a:r>
              <a:rPr lang="th-TH" dirty="0" smtClean="0">
                <a:latin typeface="Arial Rounded MT Bold" pitchFamily="34" charset="0"/>
              </a:rPr>
              <a:t>  ขั้นสิ้นสุด </a:t>
            </a:r>
            <a:r>
              <a:rPr lang="en-US" dirty="0" smtClean="0">
                <a:latin typeface="Arial Rounded MT Bold" pitchFamily="34" charset="0"/>
              </a:rPr>
              <a:t>)</a:t>
            </a:r>
            <a:endParaRPr lang="th-TH" dirty="0" smtClean="0">
              <a:latin typeface="Arial Rounded MT Bold" pitchFamily="34" charset="0"/>
            </a:endParaRPr>
          </a:p>
        </p:txBody>
      </p:sp>
      <p:sp>
        <p:nvSpPr>
          <p:cNvPr id="9" name="Curved Down Arrow 8"/>
          <p:cNvSpPr/>
          <p:nvPr/>
        </p:nvSpPr>
        <p:spPr>
          <a:xfrm rot="14495187">
            <a:off x="-751357" y="1769350"/>
            <a:ext cx="2998617" cy="9499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320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516</Words>
  <Application>Microsoft Office PowerPoint</Application>
  <PresentationFormat>On-screen Show (4:3)</PresentationFormat>
  <Paragraphs>108</Paragraphs>
  <Slides>8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Clip</vt:lpstr>
      <vt:lpstr>Slide 1</vt:lpstr>
      <vt:lpstr>Self management ความสามารถในการจัดการตนเอง </vt:lpstr>
      <vt:lpstr>ทักษะที่ใช้ในการจัดการตนเอง</vt:lpstr>
      <vt:lpstr>Slide 4</vt:lpstr>
      <vt:lpstr>Slide 5</vt:lpstr>
      <vt:lpstr>ฟังอย่างลึกซึ้ง</vt:lpstr>
      <vt:lpstr>หลักการของ HBM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Phon</dc:creator>
  <cp:lastModifiedBy>user</cp:lastModifiedBy>
  <cp:revision>17</cp:revision>
  <dcterms:created xsi:type="dcterms:W3CDTF">2016-01-16T01:35:15Z</dcterms:created>
  <dcterms:modified xsi:type="dcterms:W3CDTF">2016-01-18T04:17:11Z</dcterms:modified>
</cp:coreProperties>
</file>