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20"/>
  </p:notesMasterIdLst>
  <p:sldIdLst>
    <p:sldId id="289" r:id="rId4"/>
    <p:sldId id="326" r:id="rId5"/>
    <p:sldId id="328" r:id="rId6"/>
    <p:sldId id="337" r:id="rId7"/>
    <p:sldId id="338" r:id="rId8"/>
    <p:sldId id="327" r:id="rId9"/>
    <p:sldId id="317" r:id="rId10"/>
    <p:sldId id="325" r:id="rId11"/>
    <p:sldId id="321" r:id="rId12"/>
    <p:sldId id="323" r:id="rId13"/>
    <p:sldId id="324" r:id="rId14"/>
    <p:sldId id="301" r:id="rId15"/>
    <p:sldId id="293" r:id="rId16"/>
    <p:sldId id="334" r:id="rId17"/>
    <p:sldId id="335" r:id="rId18"/>
    <p:sldId id="336" r:id="rId19"/>
  </p:sldIdLst>
  <p:sldSz cx="9144000" cy="6858000" type="screen4x3"/>
  <p:notesSz cx="6648450" cy="9805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ila (HPB)" initials="a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536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user\Desktop\&#3585;&#3619;&#3634;&#3615;&#3619;&#3623;&#3617;-&#3619;&#3634;&#3618;&#3650;&#3619;&#3588;%2023%20&#3648;&#3617;.&#3618;.57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3626;&#3606;&#3634;&#3609;&#3585;&#3634;&#3619;&#3603;&#3660;2558\BR53_1574\BR53_157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3626;&#3606;&#3634;&#3609;&#3585;&#3634;&#3619;&#3603;&#3660;2558\BR53_1574\BR53_157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3626;&#3606;&#3634;&#3609;&#3585;&#3634;&#3619;&#3603;&#3660;2558\BR53_1574\BR53_157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8;&#3621;&#3636;&#3609;&#3636;&#3585;ncd&#3588;&#3640;&#3603;&#3616;&#3634;&#3614;\&#3585;&#3634;&#3619;&#3605;&#3619;&#3623;&#3592;&#3619;&#3634;&#3594;&#3585;&#3634;&#3619;\&#3605;&#3619;&#3623;&#3592;&#3619;&#3634;&#3594;&#3585;&#3634;&#3619;\MophRegion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8;&#3621;&#3636;&#3609;&#3636;&#3585;ncd&#3588;&#3640;&#3603;&#3616;&#3634;&#3614;\&#3585;&#3634;&#3619;&#3605;&#3619;&#3623;&#3592;&#3619;&#3634;&#3594;&#3585;&#3634;&#3619;\&#3605;&#3619;&#3623;&#3592;&#3619;&#3634;&#3594;&#3585;&#3634;&#3619;\MophRegion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88;&#3621;&#3636;&#3609;&#3636;&#3585;ncd&#3588;&#3640;&#3603;&#3616;&#3634;&#3614;\&#3585;&#3634;&#3619;&#3605;&#3619;&#3623;&#3592;&#3619;&#3634;&#3594;&#3585;&#3634;&#3619;\&#3605;&#3619;&#3623;&#3592;&#3619;&#3634;&#3594;&#3585;&#3634;&#3619;\MophRegi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3601076927239824E-2"/>
          <c:y val="3.6194033203062345E-2"/>
          <c:w val="0.72907933544391168"/>
          <c:h val="0.84531916395535756"/>
        </c:manualLayout>
      </c:layout>
      <c:lineChart>
        <c:grouping val="standar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หลอดเลือดสมอง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3.6082474226804252E-2"/>
                  <c:y val="-3.9119804400978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309278350515762E-2"/>
                  <c:y val="-1.95599022004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5463917525773196E-2"/>
                  <c:y val="1.3039678108696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463917525773196E-2"/>
                  <c:y val="1.955990220048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900343642612314E-2"/>
                  <c:y val="-3.5859820700896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Sheet3!$B$2:$M$2</c:f>
              <c:numCache>
                <c:formatCode>General</c:formatCode>
                <c:ptCount val="12"/>
                <c:pt idx="0">
                  <c:v>21.5</c:v>
                </c:pt>
                <c:pt idx="1">
                  <c:v>29.1</c:v>
                </c:pt>
                <c:pt idx="2">
                  <c:v>30.8</c:v>
                </c:pt>
                <c:pt idx="3">
                  <c:v>25.3</c:v>
                </c:pt>
                <c:pt idx="4">
                  <c:v>20.6</c:v>
                </c:pt>
                <c:pt idx="5">
                  <c:v>20.8</c:v>
                </c:pt>
                <c:pt idx="6">
                  <c:v>20.8</c:v>
                </c:pt>
                <c:pt idx="7">
                  <c:v>21</c:v>
                </c:pt>
                <c:pt idx="8">
                  <c:v>27.5</c:v>
                </c:pt>
                <c:pt idx="9">
                  <c:v>30</c:v>
                </c:pt>
                <c:pt idx="10">
                  <c:v>31.69</c:v>
                </c:pt>
                <c:pt idx="11">
                  <c:v>36.130000000000003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หัวใจขาดเลือด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2.0618556701030931E-2"/>
                  <c:y val="1.62999185004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336769759450242E-2"/>
                  <c:y val="3.2599837000816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1546391752577414E-3"/>
                  <c:y val="-1.95599022004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4364261168384892E-3"/>
                  <c:y val="9.77995110024450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2336769759450242E-2"/>
                  <c:y val="-4.2379788101059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8900343642612314E-2"/>
                  <c:y val="-2.9339853300733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5463917525773196E-2"/>
                  <c:y val="1.95599022004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2027491408934781E-2"/>
                  <c:y val="2.281988590057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5463917525773196E-2"/>
                  <c:y val="-2.9339853300733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Sheet3!$B$3:$M$3</c:f>
              <c:numCache>
                <c:formatCode>General</c:formatCode>
                <c:ptCount val="12"/>
                <c:pt idx="0">
                  <c:v>14.4</c:v>
                </c:pt>
                <c:pt idx="1">
                  <c:v>19.100000000000001</c:v>
                </c:pt>
                <c:pt idx="2">
                  <c:v>17.7</c:v>
                </c:pt>
                <c:pt idx="3">
                  <c:v>18.7</c:v>
                </c:pt>
                <c:pt idx="4">
                  <c:v>19.399999999999999</c:v>
                </c:pt>
                <c:pt idx="5">
                  <c:v>20.8</c:v>
                </c:pt>
                <c:pt idx="6">
                  <c:v>21.2</c:v>
                </c:pt>
                <c:pt idx="7">
                  <c:v>20.7</c:v>
                </c:pt>
                <c:pt idx="8">
                  <c:v>20.5</c:v>
                </c:pt>
                <c:pt idx="9">
                  <c:v>22.5</c:v>
                </c:pt>
                <c:pt idx="10">
                  <c:v>23.45</c:v>
                </c:pt>
                <c:pt idx="11">
                  <c:v>26.91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Sheet3!$A$5</c:f>
              <c:strCache>
                <c:ptCount val="1"/>
                <c:pt idx="0">
                  <c:v>เบาหวาน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Sheet3!$B$5:$M$5</c:f>
              <c:numCache>
                <c:formatCode>General</c:formatCode>
                <c:ptCount val="12"/>
                <c:pt idx="0">
                  <c:v>11.8</c:v>
                </c:pt>
                <c:pt idx="1">
                  <c:v>10.6</c:v>
                </c:pt>
                <c:pt idx="2">
                  <c:v>12.3</c:v>
                </c:pt>
                <c:pt idx="3">
                  <c:v>11.9</c:v>
                </c:pt>
                <c:pt idx="4">
                  <c:v>12</c:v>
                </c:pt>
                <c:pt idx="5">
                  <c:v>12.2</c:v>
                </c:pt>
                <c:pt idx="6">
                  <c:v>12.2</c:v>
                </c:pt>
                <c:pt idx="7">
                  <c:v>11.1</c:v>
                </c:pt>
                <c:pt idx="8">
                  <c:v>10.8</c:v>
                </c:pt>
                <c:pt idx="9">
                  <c:v>11.9</c:v>
                </c:pt>
                <c:pt idx="10">
                  <c:v>12.06</c:v>
                </c:pt>
                <c:pt idx="11">
                  <c:v>14.93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Sheet3!$A$6</c:f>
              <c:strCache>
                <c:ptCount val="1"/>
                <c:pt idx="0">
                  <c:v>ปอดอุดกั้นเรื้อรัง 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11"/>
              <c:layout>
                <c:manualLayout>
                  <c:x val="-6.8728522336769914E-3"/>
                  <c:y val="-1.3039934800325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Sheet3!$B$6:$M$6</c:f>
              <c:numCache>
                <c:formatCode>General</c:formatCode>
                <c:ptCount val="12"/>
                <c:pt idx="4">
                  <c:v>1.1299999999999721</c:v>
                </c:pt>
                <c:pt idx="5">
                  <c:v>1.47</c:v>
                </c:pt>
                <c:pt idx="6">
                  <c:v>1.6900000000000241</c:v>
                </c:pt>
                <c:pt idx="7">
                  <c:v>1.7100000000000199</c:v>
                </c:pt>
                <c:pt idx="8">
                  <c:v>1.7600000000000229</c:v>
                </c:pt>
                <c:pt idx="9">
                  <c:v>2.5299999999999998</c:v>
                </c:pt>
                <c:pt idx="10">
                  <c:v>7.6</c:v>
                </c:pt>
                <c:pt idx="11">
                  <c:v>8.76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Sheet3!$A$7</c:f>
              <c:strCache>
                <c:ptCount val="1"/>
                <c:pt idx="0">
                  <c:v>ความดันโลหิตสูง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dLbls>
            <c:dLbl>
              <c:idx val="11"/>
              <c:layout>
                <c:manualLayout>
                  <c:x val="-1.0309278350515762E-2"/>
                  <c:y val="6.5199674001632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Sheet3!$B$1:$M$1</c:f>
              <c:numCache>
                <c:formatCode>General</c:formatCode>
                <c:ptCount val="12"/>
                <c:pt idx="0">
                  <c:v>2545</c:v>
                </c:pt>
                <c:pt idx="1">
                  <c:v>2546</c:v>
                </c:pt>
                <c:pt idx="2">
                  <c:v>2547</c:v>
                </c:pt>
                <c:pt idx="3">
                  <c:v>2548</c:v>
                </c:pt>
                <c:pt idx="4">
                  <c:v>2549</c:v>
                </c:pt>
                <c:pt idx="5">
                  <c:v>2550</c:v>
                </c:pt>
                <c:pt idx="6">
                  <c:v>2551</c:v>
                </c:pt>
                <c:pt idx="7">
                  <c:v>2552</c:v>
                </c:pt>
                <c:pt idx="8">
                  <c:v>2553</c:v>
                </c:pt>
                <c:pt idx="9">
                  <c:v>2554</c:v>
                </c:pt>
                <c:pt idx="10">
                  <c:v>2555</c:v>
                </c:pt>
                <c:pt idx="11">
                  <c:v>2556</c:v>
                </c:pt>
              </c:numCache>
            </c:numRef>
          </c:cat>
          <c:val>
            <c:numRef>
              <c:f>Sheet3!$B$7:$M$7</c:f>
              <c:numCache>
                <c:formatCode>General</c:formatCode>
                <c:ptCount val="12"/>
                <c:pt idx="0">
                  <c:v>5.0999999999999996</c:v>
                </c:pt>
                <c:pt idx="1">
                  <c:v>5.4</c:v>
                </c:pt>
                <c:pt idx="2">
                  <c:v>4</c:v>
                </c:pt>
                <c:pt idx="3">
                  <c:v>3.9</c:v>
                </c:pt>
                <c:pt idx="4">
                  <c:v>3.8</c:v>
                </c:pt>
                <c:pt idx="5">
                  <c:v>3.6</c:v>
                </c:pt>
                <c:pt idx="6">
                  <c:v>3.9</c:v>
                </c:pt>
                <c:pt idx="7">
                  <c:v>3.6</c:v>
                </c:pt>
                <c:pt idx="8">
                  <c:v>3.9</c:v>
                </c:pt>
                <c:pt idx="9">
                  <c:v>5.7</c:v>
                </c:pt>
                <c:pt idx="10">
                  <c:v>5.73</c:v>
                </c:pt>
                <c:pt idx="11">
                  <c:v>7.99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382592"/>
        <c:axId val="100384128"/>
      </c:lineChart>
      <c:catAx>
        <c:axId val="10038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600" b="1"/>
            </a:pPr>
            <a:endParaRPr lang="th-TH"/>
          </a:p>
        </c:txPr>
        <c:crossAx val="100384128"/>
        <c:crosses val="autoZero"/>
        <c:auto val="1"/>
        <c:lblAlgn val="ctr"/>
        <c:lblOffset val="100"/>
        <c:noMultiLvlLbl val="0"/>
      </c:catAx>
      <c:valAx>
        <c:axId val="10038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400" b="1"/>
            </a:pPr>
            <a:endParaRPr lang="th-TH"/>
          </a:p>
        </c:txPr>
        <c:crossAx val="100382592"/>
        <c:crosses val="autoZero"/>
        <c:crossBetween val="between"/>
      </c:valAx>
      <c:spPr>
        <a:ln w="19050"/>
      </c:spPr>
    </c:plotArea>
    <c:legend>
      <c:legendPos val="r"/>
      <c:layout>
        <c:manualLayout>
          <c:xMode val="edge"/>
          <c:yMode val="edge"/>
          <c:x val="0.80229992384576709"/>
          <c:y val="0.13606213303693618"/>
          <c:w val="0.19570670411058724"/>
          <c:h val="0.74049047274229873"/>
        </c:manualLayout>
      </c:layout>
      <c:overlay val="0"/>
      <c:spPr>
        <a:ln w="28575"/>
      </c:spPr>
      <c:txPr>
        <a:bodyPr/>
        <a:lstStyle/>
        <a:p>
          <a:pPr>
            <a:defRPr lang="en-US" sz="1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6.1684164479440057E-2"/>
          <c:w val="0.98203680973760166"/>
          <c:h val="0.781168270632837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Sheet1!$B$75</c:f>
              <c:strCache>
                <c:ptCount val="1"/>
                <c:pt idx="0">
                  <c:v>สูบบุหรี่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0.3073424816398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35555306699515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666520936047508E-3"/>
                  <c:y val="-0.373632036503384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444347290698326E-3"/>
                  <c:y val="-0.27118454262342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26817138103871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27419770420812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222173645349685E-3"/>
                  <c:y val="-0.34350042065633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444347290698326E-3"/>
                  <c:y val="-0.349526743825747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222173645349165E-3"/>
                  <c:y val="-0.3224082895634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39773732918102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5.688869458139666E-3"/>
                  <c:y val="-0.41581629868925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8444347290698326E-3"/>
                  <c:y val="-0.40075049076572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222173645349165E-3"/>
                  <c:y val="-0.355553066995156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0.337474097486928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lang="th-TH" sz="11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Sheet1!$A$76:$A$89</c:f>
              <c:strCache>
                <c:ptCount val="14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เขค10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Sheet1!$B$76:$B$89</c:f>
              <c:numCache>
                <c:formatCode>0.00</c:formatCode>
                <c:ptCount val="14"/>
                <c:pt idx="0">
                  <c:v>17.470499999999916</c:v>
                </c:pt>
                <c:pt idx="1">
                  <c:v>19.6997</c:v>
                </c:pt>
                <c:pt idx="2">
                  <c:v>20.849900000000005</c:v>
                </c:pt>
                <c:pt idx="3">
                  <c:v>14.289400000000002</c:v>
                </c:pt>
                <c:pt idx="4">
                  <c:v>14.4129</c:v>
                </c:pt>
                <c:pt idx="5">
                  <c:v>14.1769</c:v>
                </c:pt>
                <c:pt idx="6">
                  <c:v>19.386399999999917</c:v>
                </c:pt>
                <c:pt idx="7">
                  <c:v>20.219000000000001</c:v>
                </c:pt>
                <c:pt idx="8">
                  <c:v>17.618200000000005</c:v>
                </c:pt>
                <c:pt idx="9">
                  <c:v>22.5596</c:v>
                </c:pt>
                <c:pt idx="10">
                  <c:v>23.566699999999908</c:v>
                </c:pt>
                <c:pt idx="11">
                  <c:v>23.306100000000001</c:v>
                </c:pt>
                <c:pt idx="12">
                  <c:v>19.744800000000001</c:v>
                </c:pt>
                <c:pt idx="13">
                  <c:v>18.736899999999999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3940864"/>
        <c:axId val="123943552"/>
      </c:barChart>
      <c:catAx>
        <c:axId val="1239408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th-TH" sz="9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3943552"/>
        <c:crosses val="autoZero"/>
        <c:auto val="1"/>
        <c:lblAlgn val="ctr"/>
        <c:lblOffset val="100"/>
        <c:noMultiLvlLbl val="0"/>
      </c:catAx>
      <c:valAx>
        <c:axId val="12394355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239408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328226900351772"/>
          <c:y val="0.91184912192331069"/>
          <c:w val="0.79899695978752439"/>
          <c:h val="8.3583248774565147E-2"/>
        </c:manualLayout>
      </c:layout>
      <c:overlay val="0"/>
      <c:txPr>
        <a:bodyPr/>
        <a:lstStyle/>
        <a:p>
          <a:pPr>
            <a:defRPr lang="th-TH" sz="11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th-TH"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พฤติกรรมออกกำลังกายน้อยกว่า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วัน/สัปดาห์</a:t>
            </a:r>
            <a:r>
              <a:rPr lang="th-TH" sz="2000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defRPr lang="th-TH"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000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</a:t>
            </a:r>
            <a:r>
              <a:rPr lang="th-TH" sz="2000" baseline="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ประชากร 15-74 ปี, 2553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6.1684164479440057E-2"/>
          <c:w val="0.98203680973760166"/>
          <c:h val="0.78116827063283767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Sheet1!$E$75</c:f>
              <c:strCache>
                <c:ptCount val="1"/>
                <c:pt idx="0">
                  <c:v>ออกกำลัง&lt;3วัน/wk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3333333333333367E-3"/>
                  <c:y val="-0.31385239864387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555555555555558E-3"/>
                  <c:y val="-0.32921580277329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3358001188287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444444444444475E-3"/>
                  <c:y val="-0.340189662865736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33360534681027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925337632080051E-17"/>
                  <c:y val="-0.329215802773293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9444444444444475E-3"/>
                  <c:y val="-0.294099450477475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30068376653294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30068376653294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274346502311077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302878538551429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944444444444346E-3"/>
                  <c:y val="-0.291904678458986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18506752641601E-16"/>
                  <c:y val="-0.37091647112457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5.5555555555555558E-3"/>
                  <c:y val="-0.316047170662361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lang="th-TH" sz="1100" b="1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Sheet1!$A$76:$A$89</c:f>
              <c:strCache>
                <c:ptCount val="14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เขค10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Sheet1!$E$76:$E$89</c:f>
              <c:numCache>
                <c:formatCode>0.00</c:formatCode>
                <c:ptCount val="14"/>
                <c:pt idx="0">
                  <c:v>63.7898</c:v>
                </c:pt>
                <c:pt idx="1">
                  <c:v>68.645600000000002</c:v>
                </c:pt>
                <c:pt idx="2">
                  <c:v>69.859799999999979</c:v>
                </c:pt>
                <c:pt idx="3">
                  <c:v>71.811000000000007</c:v>
                </c:pt>
                <c:pt idx="4">
                  <c:v>70.370299999999986</c:v>
                </c:pt>
                <c:pt idx="5">
                  <c:v>68.721100000000007</c:v>
                </c:pt>
                <c:pt idx="6">
                  <c:v>59.376600000000003</c:v>
                </c:pt>
                <c:pt idx="7">
                  <c:v>63.554499999999997</c:v>
                </c:pt>
                <c:pt idx="8">
                  <c:v>60.593900000000012</c:v>
                </c:pt>
                <c:pt idx="9">
                  <c:v>55.4026</c:v>
                </c:pt>
                <c:pt idx="10">
                  <c:v>63.052800000000005</c:v>
                </c:pt>
                <c:pt idx="11">
                  <c:v>59.924100000000003</c:v>
                </c:pt>
                <c:pt idx="12">
                  <c:v>78.867700000000013</c:v>
                </c:pt>
                <c:pt idx="13">
                  <c:v>65.655699999999982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3974400"/>
        <c:axId val="124009088"/>
      </c:barChart>
      <c:catAx>
        <c:axId val="12397440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th-TH" sz="9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4009088"/>
        <c:crosses val="autoZero"/>
        <c:auto val="1"/>
        <c:lblAlgn val="ctr"/>
        <c:lblOffset val="100"/>
        <c:noMultiLvlLbl val="0"/>
      </c:catAx>
      <c:valAx>
        <c:axId val="124009088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239744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328226900351772"/>
          <c:y val="0.91184912192331069"/>
          <c:w val="0.79899695978752439"/>
          <c:h val="8.3583248774565147E-2"/>
        </c:manualLayout>
      </c:layout>
      <c:overlay val="0"/>
      <c:txPr>
        <a:bodyPr/>
        <a:lstStyle/>
        <a:p>
          <a:pPr>
            <a:defRPr lang="th-TH" sz="11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th-TH" sz="20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th-TH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พฤติกรรมทานผัก/ผลไม้น้อย</a:t>
            </a:r>
            <a:r>
              <a:rPr lang="th-TH" sz="2000" baseline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aseline="0" dirty="0">
                <a:latin typeface="Tahoma" pitchFamily="34" charset="0"/>
                <a:ea typeface="Tahoma" pitchFamily="34" charset="0"/>
                <a:cs typeface="Tahoma" pitchFamily="34" charset="0"/>
              </a:rPr>
              <a:t>ในประชากร 15-74 ปี, 2553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6.1684164479440057E-2"/>
          <c:w val="0.98203680973760121"/>
          <c:h val="0.7811682706328376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Sheet1!$D$75</c:f>
              <c:strCache>
                <c:ptCount val="1"/>
                <c:pt idx="0">
                  <c:v>ผักผลไม้น้อย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3333333333333367E-3"/>
                  <c:y val="-0.20630856973793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44854953220248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3533582949766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232645833959793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25239878212619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0925337632080051E-17"/>
                  <c:y val="-0.26337264221863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646079013866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26995695827410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23264583395979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0.320436714699338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19533470964548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018506752641601E-16"/>
                  <c:y val="-0.149244497257226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18506752641601E-16"/>
                  <c:y val="-0.30068376653294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0.24581446607072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0" vert="horz"/>
              <a:lstStyle/>
              <a:p>
                <a:pPr>
                  <a:defRPr lang="th-TH" sz="1100" b="1">
                    <a:solidFill>
                      <a:schemeClr val="tx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Sheet1!$A$76:$A$89</c:f>
              <c:strCache>
                <c:ptCount val="14"/>
                <c:pt idx="0">
                  <c:v>เขต1</c:v>
                </c:pt>
                <c:pt idx="1">
                  <c:v>เขต2</c:v>
                </c:pt>
                <c:pt idx="2">
                  <c:v>เขต3</c:v>
                </c:pt>
                <c:pt idx="3">
                  <c:v>เขต4</c:v>
                </c:pt>
                <c:pt idx="4">
                  <c:v>เขต5</c:v>
                </c:pt>
                <c:pt idx="5">
                  <c:v>เขต6</c:v>
                </c:pt>
                <c:pt idx="6">
                  <c:v>เขต7</c:v>
                </c:pt>
                <c:pt idx="7">
                  <c:v>เขต8</c:v>
                </c:pt>
                <c:pt idx="8">
                  <c:v>เขต9</c:v>
                </c:pt>
                <c:pt idx="9">
                  <c:v>เขค10</c:v>
                </c:pt>
                <c:pt idx="10">
                  <c:v>เขต11</c:v>
                </c:pt>
                <c:pt idx="11">
                  <c:v>เขต12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Sheet1!$D$76:$D$89</c:f>
              <c:numCache>
                <c:formatCode>0.00</c:formatCode>
                <c:ptCount val="14"/>
                <c:pt idx="0">
                  <c:v>76.039000000000001</c:v>
                </c:pt>
                <c:pt idx="1">
                  <c:v>72.088700000000003</c:v>
                </c:pt>
                <c:pt idx="2">
                  <c:v>85.623699999999999</c:v>
                </c:pt>
                <c:pt idx="3">
                  <c:v>78.360399999999998</c:v>
                </c:pt>
                <c:pt idx="4">
                  <c:v>79.4675000000003</c:v>
                </c:pt>
                <c:pt idx="5">
                  <c:v>79.511799999999994</c:v>
                </c:pt>
                <c:pt idx="6">
                  <c:v>73.957300000000004</c:v>
                </c:pt>
                <c:pt idx="7">
                  <c:v>80.638599999999983</c:v>
                </c:pt>
                <c:pt idx="8">
                  <c:v>77.614999999999995</c:v>
                </c:pt>
                <c:pt idx="9">
                  <c:v>83.735000000000014</c:v>
                </c:pt>
                <c:pt idx="10">
                  <c:v>75.957400000000007</c:v>
                </c:pt>
                <c:pt idx="11">
                  <c:v>72.631500000000003</c:v>
                </c:pt>
                <c:pt idx="12">
                  <c:v>81.919399999999996</c:v>
                </c:pt>
                <c:pt idx="13">
                  <c:v>78.264399999999995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4067840"/>
        <c:axId val="124070528"/>
      </c:barChart>
      <c:catAx>
        <c:axId val="1240678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th-TH" sz="9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124070528"/>
        <c:crosses val="autoZero"/>
        <c:auto val="1"/>
        <c:lblAlgn val="ctr"/>
        <c:lblOffset val="100"/>
        <c:noMultiLvlLbl val="0"/>
      </c:catAx>
      <c:valAx>
        <c:axId val="124070528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1240678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328226900351772"/>
          <c:y val="0.91184912192331069"/>
          <c:w val="0.79899695978752439"/>
          <c:h val="8.3583248774565147E-2"/>
        </c:manualLayout>
      </c:layout>
      <c:overlay val="0"/>
      <c:txPr>
        <a:bodyPr/>
        <a:lstStyle/>
        <a:p>
          <a:pPr>
            <a:defRPr lang="th-TH" sz="11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en-US" sz="1800"/>
            </a:pPr>
            <a:r>
              <a:rPr lang="th-TH" sz="1800"/>
              <a:t>ผู้ป่วย </a:t>
            </a:r>
            <a:r>
              <a:rPr lang="en-US" sz="1800"/>
              <a:t>DM/HT </a:t>
            </a:r>
            <a:r>
              <a:rPr lang="th-TH" sz="1800"/>
              <a:t>คุม </a:t>
            </a:r>
            <a:r>
              <a:rPr lang="en-US" sz="1800"/>
              <a:t>BLS/BP</a:t>
            </a:r>
            <a:r>
              <a:rPr lang="th-TH" sz="1800"/>
              <a:t> </a:t>
            </a:r>
            <a:r>
              <a:rPr lang="en-US" sz="1800"/>
              <a:t>1 </a:t>
            </a:r>
            <a:r>
              <a:rPr lang="th-TH" sz="1800"/>
              <a:t>ครั้ง, </a:t>
            </a:r>
            <a:r>
              <a:rPr lang="en-US" sz="1800"/>
              <a:t>MedResNet 2556</a:t>
            </a:r>
            <a:endParaRPr lang="th-TH" sz="18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Sheet8!$B$30</c:f>
              <c:strCache>
                <c:ptCount val="1"/>
                <c:pt idx="0">
                  <c:v>FPG 70-130 mg/dl</c:v>
                </c:pt>
              </c:strCache>
            </c:strRef>
          </c:tx>
          <c:invertIfNegative val="0"/>
          <c:cat>
            <c:strRef>
              <c:f>Sheet8!$C$29:$P$29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Sheet8!$C$30:$P$30</c:f>
              <c:numCache>
                <c:formatCode>0.0</c:formatCode>
                <c:ptCount val="14"/>
                <c:pt idx="0">
                  <c:v>44.1</c:v>
                </c:pt>
                <c:pt idx="1">
                  <c:v>41.3</c:v>
                </c:pt>
                <c:pt idx="2">
                  <c:v>38.1</c:v>
                </c:pt>
                <c:pt idx="3">
                  <c:v>37.800000000000004</c:v>
                </c:pt>
                <c:pt idx="4">
                  <c:v>45.3</c:v>
                </c:pt>
                <c:pt idx="5">
                  <c:v>41.1</c:v>
                </c:pt>
                <c:pt idx="6">
                  <c:v>33.800000000000004</c:v>
                </c:pt>
                <c:pt idx="7">
                  <c:v>31.6</c:v>
                </c:pt>
                <c:pt idx="8">
                  <c:v>33.700000000000003</c:v>
                </c:pt>
                <c:pt idx="9">
                  <c:v>34.4</c:v>
                </c:pt>
                <c:pt idx="10">
                  <c:v>35.700000000000003</c:v>
                </c:pt>
                <c:pt idx="11">
                  <c:v>36.6</c:v>
                </c:pt>
                <c:pt idx="12">
                  <c:v>40.800000000000004</c:v>
                </c:pt>
                <c:pt idx="13">
                  <c:v>37.800000000000004</c:v>
                </c:pt>
              </c:numCache>
            </c:numRef>
          </c:val>
        </c:ser>
        <c:ser>
          <c:idx val="1"/>
          <c:order val="1"/>
          <c:tx>
            <c:strRef>
              <c:f>Sheet8!$B$31</c:f>
              <c:strCache>
                <c:ptCount val="1"/>
                <c:pt idx="0">
                  <c:v>HbA1c &lt; 7%</c:v>
                </c:pt>
              </c:strCache>
            </c:strRef>
          </c:tx>
          <c:invertIfNegative val="0"/>
          <c:cat>
            <c:strRef>
              <c:f>Sheet8!$C$29:$P$29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Sheet8!$C$31:$P$31</c:f>
              <c:numCache>
                <c:formatCode>0.0</c:formatCode>
                <c:ptCount val="14"/>
                <c:pt idx="0">
                  <c:v>36</c:v>
                </c:pt>
                <c:pt idx="1">
                  <c:v>37.700000000000003</c:v>
                </c:pt>
                <c:pt idx="2">
                  <c:v>37.4</c:v>
                </c:pt>
                <c:pt idx="3">
                  <c:v>44.2</c:v>
                </c:pt>
                <c:pt idx="4">
                  <c:v>39.300000000000004</c:v>
                </c:pt>
                <c:pt idx="5">
                  <c:v>41.4</c:v>
                </c:pt>
                <c:pt idx="6">
                  <c:v>22.6</c:v>
                </c:pt>
                <c:pt idx="7">
                  <c:v>26.2</c:v>
                </c:pt>
                <c:pt idx="8">
                  <c:v>33.4</c:v>
                </c:pt>
                <c:pt idx="9">
                  <c:v>28.6</c:v>
                </c:pt>
                <c:pt idx="10">
                  <c:v>39</c:v>
                </c:pt>
                <c:pt idx="11">
                  <c:v>35.6</c:v>
                </c:pt>
                <c:pt idx="12">
                  <c:v>49.1</c:v>
                </c:pt>
                <c:pt idx="13">
                  <c:v>35.800000000000004</c:v>
                </c:pt>
              </c:numCache>
            </c:numRef>
          </c:val>
        </c:ser>
        <c:ser>
          <c:idx val="2"/>
          <c:order val="2"/>
          <c:tx>
            <c:strRef>
              <c:f>Sheet8!$B$32</c:f>
              <c:strCache>
                <c:ptCount val="1"/>
                <c:pt idx="0">
                  <c:v>BP &lt; 140/90</c:v>
                </c:pt>
              </c:strCache>
            </c:strRef>
          </c:tx>
          <c:invertIfNegative val="0"/>
          <c:cat>
            <c:strRef>
              <c:f>Sheet8!$C$29:$P$29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Sheet8!$C$32:$P$32</c:f>
              <c:numCache>
                <c:formatCode>0.0</c:formatCode>
                <c:ptCount val="14"/>
                <c:pt idx="0">
                  <c:v>68.7</c:v>
                </c:pt>
                <c:pt idx="1">
                  <c:v>66</c:v>
                </c:pt>
                <c:pt idx="2">
                  <c:v>57.7</c:v>
                </c:pt>
                <c:pt idx="3">
                  <c:v>58.5</c:v>
                </c:pt>
                <c:pt idx="4">
                  <c:v>58</c:v>
                </c:pt>
                <c:pt idx="5">
                  <c:v>60.1</c:v>
                </c:pt>
                <c:pt idx="6">
                  <c:v>63.9</c:v>
                </c:pt>
                <c:pt idx="7">
                  <c:v>60.4</c:v>
                </c:pt>
                <c:pt idx="8">
                  <c:v>63.1</c:v>
                </c:pt>
                <c:pt idx="9">
                  <c:v>65.7</c:v>
                </c:pt>
                <c:pt idx="10">
                  <c:v>53.5</c:v>
                </c:pt>
                <c:pt idx="11">
                  <c:v>52.9</c:v>
                </c:pt>
                <c:pt idx="12">
                  <c:v>47.8</c:v>
                </c:pt>
                <c:pt idx="13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34272"/>
        <c:axId val="123740160"/>
      </c:barChart>
      <c:catAx>
        <c:axId val="1237342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th-TH"/>
          </a:p>
        </c:txPr>
        <c:crossAx val="123740160"/>
        <c:crosses val="autoZero"/>
        <c:auto val="1"/>
        <c:lblAlgn val="ctr"/>
        <c:lblOffset val="100"/>
        <c:noMultiLvlLbl val="0"/>
      </c:catAx>
      <c:valAx>
        <c:axId val="12374016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lang="en-US" sz="900" b="1"/>
            </a:pPr>
            <a:endParaRPr lang="th-TH"/>
          </a:p>
        </c:txPr>
        <c:crossAx val="123734272"/>
        <c:crosses val="autoZero"/>
        <c:crossBetween val="between"/>
        <c:majorUnit val="1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n-US" sz="900" b="1"/>
            </a:pPr>
            <a:endParaRPr lang="th-TH"/>
          </a:p>
        </c:txPr>
      </c:dTable>
    </c:plotArea>
    <c:plotVisOnly val="1"/>
    <c:dispBlanksAs val="gap"/>
    <c:showDLblsOverMax val="0"/>
  </c:chart>
  <c:txPr>
    <a:bodyPr/>
    <a:lstStyle/>
    <a:p>
      <a:pPr>
        <a:defRPr sz="10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th-TH" sz="1800"/>
            </a:pPr>
            <a:r>
              <a:rPr lang="th-TH" sz="1800"/>
              <a:t>ผู้ป่วย </a:t>
            </a:r>
            <a:r>
              <a:rPr lang="en-US" sz="1800"/>
              <a:t>DM with complications, MedResNet 2556</a:t>
            </a:r>
            <a:endParaRPr lang="th-TH" sz="1800"/>
          </a:p>
        </c:rich>
      </c:tx>
      <c:layout>
        <c:manualLayout>
          <c:xMode val="edge"/>
          <c:yMode val="edge"/>
          <c:x val="0.25076377952755907"/>
          <c:y val="2.399521561026285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Sheet8!$B$48</c:f>
              <c:strCache>
                <c:ptCount val="1"/>
                <c:pt idx="0">
                  <c:v>หลอดเลือดสมอง</c:v>
                </c:pt>
              </c:strCache>
            </c:strRef>
          </c:tx>
          <c:invertIfNegative val="0"/>
          <c:cat>
            <c:strRef>
              <c:f>Sheet8!$C$47:$P$47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Sheet8!$C$48:$P$48</c:f>
              <c:numCache>
                <c:formatCode>0.0</c:formatCode>
                <c:ptCount val="14"/>
                <c:pt idx="0">
                  <c:v>2.4539877300613915</c:v>
                </c:pt>
                <c:pt idx="1">
                  <c:v>2.7096774193548367</c:v>
                </c:pt>
                <c:pt idx="2">
                  <c:v>2.0848310567936812</c:v>
                </c:pt>
                <c:pt idx="3">
                  <c:v>2.7631044290938638</c:v>
                </c:pt>
                <c:pt idx="4">
                  <c:v>2.6719229084537877</c:v>
                </c:pt>
                <c:pt idx="5">
                  <c:v>3.7021801727684092</c:v>
                </c:pt>
                <c:pt idx="6">
                  <c:v>1.9262295081967424</c:v>
                </c:pt>
                <c:pt idx="7">
                  <c:v>1.1367803447011566</c:v>
                </c:pt>
                <c:pt idx="8">
                  <c:v>1.8549051937345424</c:v>
                </c:pt>
                <c:pt idx="9">
                  <c:v>1.6312407315867803</c:v>
                </c:pt>
                <c:pt idx="10">
                  <c:v>3.3333333333333335</c:v>
                </c:pt>
                <c:pt idx="11">
                  <c:v>2.8462998102466788</c:v>
                </c:pt>
                <c:pt idx="12">
                  <c:v>3.8028923406534547</c:v>
                </c:pt>
                <c:pt idx="13">
                  <c:v>2.4895511539160458</c:v>
                </c:pt>
              </c:numCache>
            </c:numRef>
          </c:val>
        </c:ser>
        <c:ser>
          <c:idx val="1"/>
          <c:order val="1"/>
          <c:tx>
            <c:strRef>
              <c:f>Sheet8!$B$49</c:f>
              <c:strCache>
                <c:ptCount val="1"/>
                <c:pt idx="0">
                  <c:v>หัวใจและหลอดเลือด</c:v>
                </c:pt>
              </c:strCache>
            </c:strRef>
          </c:tx>
          <c:invertIfNegative val="0"/>
          <c:cat>
            <c:strRef>
              <c:f>Sheet8!$C$47:$P$47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Sheet8!$C$49:$P$49</c:f>
              <c:numCache>
                <c:formatCode>0.0</c:formatCode>
                <c:ptCount val="14"/>
                <c:pt idx="0">
                  <c:v>4.7443762781186045</c:v>
                </c:pt>
                <c:pt idx="1">
                  <c:v>6.4516129032258114</c:v>
                </c:pt>
                <c:pt idx="2">
                  <c:v>6.1826024442847034</c:v>
                </c:pt>
                <c:pt idx="3">
                  <c:v>8.3299471759447528</c:v>
                </c:pt>
                <c:pt idx="4">
                  <c:v>5.037231712658782</c:v>
                </c:pt>
                <c:pt idx="5">
                  <c:v>6.6227889757301455</c:v>
                </c:pt>
                <c:pt idx="6">
                  <c:v>3.0737704918032787</c:v>
                </c:pt>
                <c:pt idx="7">
                  <c:v>2.4935826916024952</c:v>
                </c:pt>
                <c:pt idx="8">
                  <c:v>2.5556471558120362</c:v>
                </c:pt>
                <c:pt idx="9">
                  <c:v>2.6198714780029659</c:v>
                </c:pt>
                <c:pt idx="10">
                  <c:v>5.0793650793650791</c:v>
                </c:pt>
                <c:pt idx="11">
                  <c:v>5.0600885515496445</c:v>
                </c:pt>
                <c:pt idx="12">
                  <c:v>5.4097482592394224</c:v>
                </c:pt>
                <c:pt idx="13">
                  <c:v>4.7901144830092672</c:v>
                </c:pt>
              </c:numCache>
            </c:numRef>
          </c:val>
        </c:ser>
        <c:ser>
          <c:idx val="2"/>
          <c:order val="2"/>
          <c:tx>
            <c:strRef>
              <c:f>Sheet8!$B$50</c:f>
              <c:strCache>
                <c:ptCount val="1"/>
                <c:pt idx="0">
                  <c:v>ตา</c:v>
                </c:pt>
              </c:strCache>
            </c:strRef>
          </c:tx>
          <c:invertIfNegative val="0"/>
          <c:cat>
            <c:strRef>
              <c:f>Sheet8!$C$47:$P$47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Sheet8!$C$50:$P$50</c:f>
              <c:numCache>
                <c:formatCode>0.0</c:formatCode>
                <c:ptCount val="14"/>
                <c:pt idx="0">
                  <c:v>8.7171052631578689</c:v>
                </c:pt>
                <c:pt idx="1">
                  <c:v>7.5875486381322945</c:v>
                </c:pt>
                <c:pt idx="2">
                  <c:v>6.8790731354092447</c:v>
                </c:pt>
                <c:pt idx="3">
                  <c:v>7.1836734693877551</c:v>
                </c:pt>
                <c:pt idx="4">
                  <c:v>6.8523430592396117</c:v>
                </c:pt>
                <c:pt idx="5">
                  <c:v>8.9775561097257768</c:v>
                </c:pt>
                <c:pt idx="6">
                  <c:v>5.8048579662411655</c:v>
                </c:pt>
                <c:pt idx="7">
                  <c:v>5.0572166851236924</c:v>
                </c:pt>
                <c:pt idx="8">
                  <c:v>7.5385256143273693</c:v>
                </c:pt>
                <c:pt idx="9">
                  <c:v>7.2252885097842441</c:v>
                </c:pt>
                <c:pt idx="10">
                  <c:v>9.2899092365189748</c:v>
                </c:pt>
                <c:pt idx="11">
                  <c:v>6.062539885130823</c:v>
                </c:pt>
                <c:pt idx="12">
                  <c:v>9.5081967213114389</c:v>
                </c:pt>
                <c:pt idx="13">
                  <c:v>7.3950504124656282</c:v>
                </c:pt>
              </c:numCache>
            </c:numRef>
          </c:val>
        </c:ser>
        <c:ser>
          <c:idx val="3"/>
          <c:order val="3"/>
          <c:tx>
            <c:strRef>
              <c:f>Sheet8!$B$51</c:f>
              <c:strCache>
                <c:ptCount val="1"/>
                <c:pt idx="0">
                  <c:v>ไต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Sheet8!$C$47:$P$47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Sheet8!$C$51:$P$51</c:f>
              <c:numCache>
                <c:formatCode>0.0</c:formatCode>
                <c:ptCount val="14"/>
                <c:pt idx="0">
                  <c:v>25.766871165644599</c:v>
                </c:pt>
                <c:pt idx="1">
                  <c:v>21.870967741935491</c:v>
                </c:pt>
                <c:pt idx="2">
                  <c:v>14.593817397555714</c:v>
                </c:pt>
                <c:pt idx="3">
                  <c:v>12.149532710280374</c:v>
                </c:pt>
                <c:pt idx="4">
                  <c:v>23.171265878230535</c:v>
                </c:pt>
                <c:pt idx="5">
                  <c:v>17.482517482516933</c:v>
                </c:pt>
                <c:pt idx="6">
                  <c:v>26.721311475409827</c:v>
                </c:pt>
                <c:pt idx="7">
                  <c:v>29.482948294828969</c:v>
                </c:pt>
                <c:pt idx="8">
                  <c:v>18.920032976091935</c:v>
                </c:pt>
                <c:pt idx="9">
                  <c:v>28.571428571428569</c:v>
                </c:pt>
                <c:pt idx="10">
                  <c:v>21.587301587301589</c:v>
                </c:pt>
                <c:pt idx="11">
                  <c:v>19.860847564832383</c:v>
                </c:pt>
                <c:pt idx="12">
                  <c:v>14.086770219603824</c:v>
                </c:pt>
                <c:pt idx="13">
                  <c:v>21.453752498637087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790464"/>
        <c:axId val="123792000"/>
      </c:barChart>
      <c:catAx>
        <c:axId val="1237904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123792000"/>
        <c:crosses val="autoZero"/>
        <c:auto val="1"/>
        <c:lblAlgn val="ctr"/>
        <c:lblOffset val="100"/>
        <c:noMultiLvlLbl val="0"/>
      </c:catAx>
      <c:valAx>
        <c:axId val="123792000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2379046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th-TH" b="1"/>
            </a:pPr>
            <a:endParaRPr lang="th-TH"/>
          </a:p>
        </c:txPr>
      </c:dTable>
    </c:plotArea>
    <c:plotVisOnly val="1"/>
    <c:dispBlanksAs val="gap"/>
    <c:showDLblsOverMax val="0"/>
  </c:chart>
  <c:txPr>
    <a:bodyPr/>
    <a:lstStyle/>
    <a:p>
      <a:pPr>
        <a:defRPr sz="10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lang="th-TH" sz="1800"/>
            </a:pPr>
            <a:r>
              <a:rPr lang="th-TH" sz="1800" dirty="0"/>
              <a:t>ผู้ป่วย </a:t>
            </a:r>
            <a:r>
              <a:rPr lang="en-US" sz="1800" dirty="0"/>
              <a:t>HT with complications, </a:t>
            </a:r>
            <a:r>
              <a:rPr lang="en-US" sz="1800" smtClean="0"/>
              <a:t>MedResNet</a:t>
            </a:r>
            <a:r>
              <a:rPr lang="en-US" sz="1800" dirty="0" smtClean="0"/>
              <a:t> </a:t>
            </a:r>
            <a:r>
              <a:rPr lang="en-US" sz="1800" dirty="0"/>
              <a:t>2556</a:t>
            </a:r>
            <a:endParaRPr lang="th-TH" sz="1800" dirty="0"/>
          </a:p>
        </c:rich>
      </c:tx>
      <c:layout>
        <c:manualLayout>
          <c:xMode val="edge"/>
          <c:yMode val="edge"/>
          <c:x val="0.23326038932633858"/>
          <c:y val="2.45775531465396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Sheet8!$B$62</c:f>
              <c:strCache>
                <c:ptCount val="1"/>
                <c:pt idx="0">
                  <c:v>หลอดเลือดสมอง</c:v>
                </c:pt>
              </c:strCache>
            </c:strRef>
          </c:tx>
          <c:invertIfNegative val="0"/>
          <c:cat>
            <c:strRef>
              <c:f>Sheet8!$C$61:$P$61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Sheet8!$C$62:$P$62</c:f>
              <c:numCache>
                <c:formatCode>0.0</c:formatCode>
                <c:ptCount val="14"/>
                <c:pt idx="0">
                  <c:v>2.9137879243015932</c:v>
                </c:pt>
                <c:pt idx="1">
                  <c:v>4.0702781844804052</c:v>
                </c:pt>
                <c:pt idx="2">
                  <c:v>4.6290971822886924</c:v>
                </c:pt>
                <c:pt idx="3">
                  <c:v>3.9030402629416612</c:v>
                </c:pt>
                <c:pt idx="4">
                  <c:v>3.9076034648700673</c:v>
                </c:pt>
                <c:pt idx="5">
                  <c:v>4.7348099979678926</c:v>
                </c:pt>
                <c:pt idx="6">
                  <c:v>4.1926541926541923</c:v>
                </c:pt>
                <c:pt idx="7">
                  <c:v>1.8971679956007701</c:v>
                </c:pt>
                <c:pt idx="8">
                  <c:v>2.8217929238115778</c:v>
                </c:pt>
                <c:pt idx="9">
                  <c:v>2.9661016949152543</c:v>
                </c:pt>
                <c:pt idx="10">
                  <c:v>3.8206360100663472</c:v>
                </c:pt>
                <c:pt idx="11">
                  <c:v>3.7046908315565052</c:v>
                </c:pt>
                <c:pt idx="12">
                  <c:v>4.1899441340782095</c:v>
                </c:pt>
                <c:pt idx="13">
                  <c:v>3.6495672523309692</c:v>
                </c:pt>
              </c:numCache>
            </c:numRef>
          </c:val>
        </c:ser>
        <c:ser>
          <c:idx val="1"/>
          <c:order val="1"/>
          <c:tx>
            <c:strRef>
              <c:f>Sheet8!$B$63</c:f>
              <c:strCache>
                <c:ptCount val="1"/>
                <c:pt idx="0">
                  <c:v>หัวใจและหลอดเลือด</c:v>
                </c:pt>
              </c:strCache>
            </c:strRef>
          </c:tx>
          <c:invertIfNegative val="0"/>
          <c:cat>
            <c:strRef>
              <c:f>Sheet8!$C$61:$P$61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Sheet8!$C$63:$P$63</c:f>
              <c:numCache>
                <c:formatCode>0.0</c:formatCode>
                <c:ptCount val="14"/>
                <c:pt idx="0">
                  <c:v>5.0615800540702756</c:v>
                </c:pt>
                <c:pt idx="1">
                  <c:v>8.7554904831625198</c:v>
                </c:pt>
                <c:pt idx="2">
                  <c:v>8.2518688901667616</c:v>
                </c:pt>
                <c:pt idx="3">
                  <c:v>10.291700903861955</c:v>
                </c:pt>
                <c:pt idx="4">
                  <c:v>7.6997112608276845</c:v>
                </c:pt>
                <c:pt idx="5">
                  <c:v>7.1733387522861234</c:v>
                </c:pt>
                <c:pt idx="6">
                  <c:v>6.2716562716562718</c:v>
                </c:pt>
                <c:pt idx="7">
                  <c:v>4.1242782513058849</c:v>
                </c:pt>
                <c:pt idx="8">
                  <c:v>3.8419795962665511</c:v>
                </c:pt>
                <c:pt idx="9">
                  <c:v>5.1200564971751366</c:v>
                </c:pt>
                <c:pt idx="10">
                  <c:v>6.1770761839396124</c:v>
                </c:pt>
                <c:pt idx="11">
                  <c:v>7.7558635394456292</c:v>
                </c:pt>
                <c:pt idx="12">
                  <c:v>6.0211049037864655</c:v>
                </c:pt>
                <c:pt idx="13">
                  <c:v>6.6583707886036914</c:v>
                </c:pt>
              </c:numCache>
            </c:numRef>
          </c:val>
        </c:ser>
        <c:ser>
          <c:idx val="2"/>
          <c:order val="2"/>
          <c:tx>
            <c:strRef>
              <c:f>Sheet8!$B$64</c:f>
              <c:strCache>
                <c:ptCount val="1"/>
                <c:pt idx="0">
                  <c:v>ไต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Sheet8!$C$61:$P$61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กทม</c:v>
                </c:pt>
                <c:pt idx="13">
                  <c:v>ประเทศ</c:v>
                </c:pt>
              </c:strCache>
            </c:strRef>
          </c:cat>
          <c:val>
            <c:numRef>
              <c:f>Sheet8!$C$64:$P$64</c:f>
              <c:numCache>
                <c:formatCode>0.0</c:formatCode>
                <c:ptCount val="14"/>
                <c:pt idx="0">
                  <c:v>7.7050165214778845</c:v>
                </c:pt>
                <c:pt idx="1">
                  <c:v>8.5505124450951673</c:v>
                </c:pt>
                <c:pt idx="2">
                  <c:v>5.1753881541115581</c:v>
                </c:pt>
                <c:pt idx="3">
                  <c:v>6.0394412489728904</c:v>
                </c:pt>
                <c:pt idx="4">
                  <c:v>8.0269489894128689</c:v>
                </c:pt>
                <c:pt idx="5">
                  <c:v>7.2749441170493796</c:v>
                </c:pt>
                <c:pt idx="6">
                  <c:v>15.661815661815663</c:v>
                </c:pt>
                <c:pt idx="7">
                  <c:v>16.662084135276327</c:v>
                </c:pt>
                <c:pt idx="8">
                  <c:v>8.6390275667462557</c:v>
                </c:pt>
                <c:pt idx="9">
                  <c:v>14.053672316384411</c:v>
                </c:pt>
                <c:pt idx="10">
                  <c:v>8.0988332189430547</c:v>
                </c:pt>
                <c:pt idx="11">
                  <c:v>7.1961620469083147</c:v>
                </c:pt>
                <c:pt idx="12">
                  <c:v>7.8212290502793334</c:v>
                </c:pt>
                <c:pt idx="13">
                  <c:v>8.8852568626722768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823616"/>
        <c:axId val="123825152"/>
      </c:barChart>
      <c:catAx>
        <c:axId val="123823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lang="th-TH"/>
            </a:pPr>
            <a:endParaRPr lang="th-TH"/>
          </a:p>
        </c:txPr>
        <c:crossAx val="123825152"/>
        <c:crosses val="autoZero"/>
        <c:auto val="1"/>
        <c:lblAlgn val="ctr"/>
        <c:lblOffset val="100"/>
        <c:noMultiLvlLbl val="0"/>
      </c:catAx>
      <c:valAx>
        <c:axId val="123825152"/>
        <c:scaling>
          <c:orientation val="minMax"/>
        </c:scaling>
        <c:delete val="0"/>
        <c:axPos val="l"/>
        <c:majorGridlines/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lang="th-TH" b="1"/>
            </a:pPr>
            <a:endParaRPr lang="th-TH"/>
          </a:p>
        </c:txPr>
        <c:crossAx val="123823616"/>
        <c:crosses val="autoZero"/>
        <c:crossBetween val="between"/>
        <c:majorUnit val="5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th-TH" b="1"/>
            </a:pPr>
            <a:endParaRPr lang="th-TH"/>
          </a:p>
        </c:txPr>
      </c:dTable>
    </c:plotArea>
    <c:plotVisOnly val="1"/>
    <c:dispBlanksAs val="gap"/>
    <c:showDLblsOverMax val="0"/>
  </c:chart>
  <c:txPr>
    <a:bodyPr/>
    <a:lstStyle/>
    <a:p>
      <a:pPr>
        <a:defRPr sz="1000">
          <a:latin typeface="Tahoma" pitchFamily="34" charset="0"/>
          <a:ea typeface="Tahoma" pitchFamily="34" charset="0"/>
          <a:cs typeface="Tahoma" pitchFamily="34" charset="0"/>
        </a:defRPr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02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02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6329F-0156-4467-ACF7-B897348A676A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73125" y="735013"/>
            <a:ext cx="4902200" cy="3678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57844"/>
            <a:ext cx="5318760" cy="44126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3987"/>
            <a:ext cx="2880995" cy="4902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13987"/>
            <a:ext cx="2880995" cy="4902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EDB4-793E-4A10-80A4-8CA458995F7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46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cs typeface="Cordia New" pitchFamily="34" charset="-34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7C3BE-6FE1-47B7-841E-485B0F20CA9C}" type="slidenum">
              <a:rPr lang="en-US" altLang="en-US" sz="1100" smtClean="0">
                <a:solidFill>
                  <a:srgbClr val="000000"/>
                </a:solidFill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100" dirty="0" smtClean="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CA1E7-0EF4-4996-8FE9-30EA1A75FD80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CA1E7-0EF4-4996-8FE9-30EA1A75FD80}" type="slidenum">
              <a:rPr lang="th-TH" smtClean="0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CA1E7-0EF4-4996-8FE9-30EA1A75FD80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0EA42-47F7-481E-9677-C35EB5EFCEDD}" type="slidenum">
              <a:rPr lang="th-TH" smtClean="0"/>
              <a:pPr/>
              <a:t>12</a:t>
            </a:fld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114EB4-8CE5-40D0-9B0A-92CB3941E14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1538" y="733425"/>
            <a:ext cx="4903787" cy="3679825"/>
          </a:xfrm>
          <a:ln/>
        </p:spPr>
      </p:sp>
      <p:sp>
        <p:nvSpPr>
          <p:cNvPr id="101380" name="Notes Placeholder 2"/>
          <p:cNvSpPr>
            <a:spLocks noGrp="1"/>
          </p:cNvSpPr>
          <p:nvPr>
            <p:ph type="body" idx="1"/>
          </p:nvPr>
        </p:nvSpPr>
        <p:spPr>
          <a:xfrm>
            <a:off x="884922" y="4657844"/>
            <a:ext cx="4878608" cy="4414398"/>
          </a:xfrm>
          <a:noFill/>
          <a:ln/>
        </p:spPr>
        <p:txBody>
          <a:bodyPr lIns="91523" tIns="45761" rIns="91523" bIns="45761"/>
          <a:lstStyle/>
          <a:p>
            <a:pPr eaLnBrk="1" hangingPunct="1"/>
            <a:r>
              <a:rPr lang="en-GB" sz="1100" b="1" smtClean="0"/>
              <a:t>WHO has developed a set of best buys for addressing NCDs and their risk factors.</a:t>
            </a:r>
          </a:p>
          <a:p>
            <a:pPr eaLnBrk="1" hangingPunct="1"/>
            <a:endParaRPr lang="en-GB" sz="1100" b="1" smtClean="0"/>
          </a:p>
          <a:p>
            <a:pPr eaLnBrk="1" hangingPunct="1"/>
            <a:endParaRPr lang="en-GB" sz="1100" b="1" smtClean="0"/>
          </a:p>
          <a:p>
            <a:pPr eaLnBrk="1" hangingPunct="1"/>
            <a:r>
              <a:rPr lang="en-GB" sz="1100" b="1" smtClean="0"/>
              <a:t>-----------------------</a:t>
            </a:r>
          </a:p>
          <a:p>
            <a:pPr eaLnBrk="1" hangingPunct="1"/>
            <a:endParaRPr lang="en-GB" sz="1100" b="1" smtClean="0"/>
          </a:p>
          <a:p>
            <a:pPr eaLnBrk="1" hangingPunct="1"/>
            <a:endParaRPr lang="en-GB" sz="1100" b="1" smtClean="0"/>
          </a:p>
          <a:p>
            <a:pPr eaLnBrk="1" hangingPunct="1"/>
            <a:endParaRPr lang="en-GB" sz="1100" b="1" smtClean="0"/>
          </a:p>
          <a:p>
            <a:pPr eaLnBrk="1" hangingPunct="1"/>
            <a:r>
              <a:rPr lang="en-GB" sz="1100" smtClean="0"/>
              <a:t>Tobacco use</a:t>
            </a:r>
          </a:p>
          <a:p>
            <a:pPr eaLnBrk="1" hangingPunct="1">
              <a:buFontTx/>
              <a:buChar char="•"/>
            </a:pPr>
            <a:r>
              <a:rPr lang="en-GB" sz="1100" smtClean="0"/>
              <a:t>Protect people from tobacco smoke, Warn about the dangers of tobacco, Enforce bans on tobacco advertising, Raise taxes on tobacco</a:t>
            </a:r>
          </a:p>
          <a:p>
            <a:pPr eaLnBrk="1" hangingPunct="1"/>
            <a:endParaRPr lang="en-GB" sz="1100" smtClean="0"/>
          </a:p>
          <a:p>
            <a:pPr eaLnBrk="1" hangingPunct="1"/>
            <a:r>
              <a:rPr lang="en-GB" sz="1100" smtClean="0"/>
              <a:t>Harmful use of alcohol</a:t>
            </a:r>
          </a:p>
          <a:p>
            <a:pPr eaLnBrk="1" hangingPunct="1">
              <a:buFontTx/>
              <a:buChar char="•"/>
            </a:pPr>
            <a:r>
              <a:rPr lang="en-GB" sz="1100" smtClean="0"/>
              <a:t>Enforce bans on alcohol advertising, Restrict access to retailed alcohol, Raise taxes on alcohol</a:t>
            </a:r>
          </a:p>
          <a:p>
            <a:pPr eaLnBrk="1" hangingPunct="1"/>
            <a:endParaRPr lang="en-GB" sz="1100" smtClean="0"/>
          </a:p>
          <a:p>
            <a:pPr eaLnBrk="1" hangingPunct="1"/>
            <a:r>
              <a:rPr lang="en-GB" sz="1100" smtClean="0"/>
              <a:t>Unhealthy diet</a:t>
            </a:r>
          </a:p>
          <a:p>
            <a:pPr eaLnBrk="1" hangingPunct="1">
              <a:buFontTx/>
              <a:buChar char="•"/>
            </a:pPr>
            <a:r>
              <a:rPr lang="en-GB" sz="1100" smtClean="0"/>
              <a:t>Reduce salt intake in food, Replace trans fat with polyunsaturated fat</a:t>
            </a:r>
          </a:p>
          <a:p>
            <a:pPr eaLnBrk="1" hangingPunct="1">
              <a:buFontTx/>
              <a:buChar char="•"/>
            </a:pPr>
            <a:endParaRPr lang="en-GB" sz="1100" smtClean="0"/>
          </a:p>
          <a:p>
            <a:pPr eaLnBrk="1" hangingPunct="1"/>
            <a:r>
              <a:rPr lang="en-GB" sz="1100" smtClean="0"/>
              <a:t>Cardiovascular disease (CVD) and diabetes</a:t>
            </a:r>
          </a:p>
          <a:p>
            <a:pPr eaLnBrk="1" hangingPunct="1">
              <a:buFontTx/>
              <a:buChar char="•"/>
            </a:pPr>
            <a:r>
              <a:rPr lang="en-GB" sz="1100" smtClean="0"/>
              <a:t>Provide counseling and multi-drug therapy (including glycaemic control for diabetes mellitus) for people with 10-year CVD risk &gt; 30%; Treat acute myocardial infarction with aspirin</a:t>
            </a:r>
          </a:p>
          <a:p>
            <a:pPr eaLnBrk="1" hangingPunct="1"/>
            <a:endParaRPr lang="en-GB" sz="1100" smtClean="0"/>
          </a:p>
          <a:p>
            <a:pPr eaLnBrk="1" hangingPunct="1"/>
            <a:r>
              <a:rPr lang="en-GB" sz="1100" smtClean="0"/>
              <a:t>Cancer</a:t>
            </a:r>
          </a:p>
          <a:p>
            <a:pPr eaLnBrk="1" hangingPunct="1">
              <a:buFontTx/>
              <a:buChar char="•"/>
            </a:pPr>
            <a:r>
              <a:rPr lang="en-GB" sz="1100" smtClean="0"/>
              <a:t>Hepatitis B vaccination to prevent liver cancer; Detection and treatment of precancerous lesions of the cervix and early-stage cervical cancer</a:t>
            </a:r>
          </a:p>
        </p:txBody>
      </p:sp>
      <p:sp>
        <p:nvSpPr>
          <p:cNvPr id="101381" name="Date Placeholder 3"/>
          <p:cNvSpPr txBox="1">
            <a:spLocks noGrp="1"/>
          </p:cNvSpPr>
          <p:nvPr/>
        </p:nvSpPr>
        <p:spPr bwMode="auto">
          <a:xfrm>
            <a:off x="3767455" y="0"/>
            <a:ext cx="2880995" cy="49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3" tIns="45761" rIns="91523" bIns="45761"/>
          <a:lstStyle/>
          <a:p>
            <a:pPr algn="r" defTabSz="922338" eaLnBrk="0" hangingPunct="0"/>
            <a:fld id="{71CB3802-FC3A-4B98-B639-217AA0B98816}" type="datetime1">
              <a:rPr lang="en-GB" sz="1200">
                <a:latin typeface="Times New Roman" pitchFamily="18" charset="0"/>
                <a:cs typeface="Arial" pitchFamily="34" charset="0"/>
              </a:rPr>
              <a:pPr algn="r" defTabSz="922338" eaLnBrk="0" hangingPunct="0"/>
              <a:t>28/12/2014</a:t>
            </a:fld>
            <a:endParaRPr lang="en-GB" sz="12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01382" name="Slide Number Placeholder 4"/>
          <p:cNvSpPr txBox="1">
            <a:spLocks noGrp="1"/>
          </p:cNvSpPr>
          <p:nvPr/>
        </p:nvSpPr>
        <p:spPr bwMode="auto">
          <a:xfrm>
            <a:off x="3767455" y="9313987"/>
            <a:ext cx="2880995" cy="49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23" tIns="45761" rIns="91523" bIns="45761" anchor="b"/>
          <a:lstStyle/>
          <a:p>
            <a:pPr algn="r" defTabSz="922338" eaLnBrk="0" hangingPunct="0"/>
            <a:fld id="{A617BE18-3963-4CD4-B6E8-1CAABDF64C72}" type="slidenum">
              <a:rPr lang="en-GB" sz="1200">
                <a:latin typeface="Times New Roman" pitchFamily="18" charset="0"/>
                <a:cs typeface="Arial" pitchFamily="34" charset="0"/>
              </a:rPr>
              <a:pPr algn="r" defTabSz="922338" eaLnBrk="0" hangingPunct="0"/>
              <a:t>14</a:t>
            </a:fld>
            <a:endParaRPr lang="en-GB" sz="120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rou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5F2F9848-C9AC-4AB5-81AF-D79F411307A9}" type="slidenum">
              <a:rPr lang="en-US" smtClean="0">
                <a:latin typeface="Times New Roman" pitchFamily="18" charset="0"/>
                <a:ea typeface="MS Gothic" pitchFamily="49" charset="-128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15</a:t>
            </a:fld>
            <a:endParaRPr lang="en-US" smtClean="0">
              <a:latin typeface="Times New Roman" pitchFamily="18" charset="0"/>
              <a:ea typeface="MS Gothic" pitchFamily="49" charset="-128"/>
              <a:cs typeface="Lucida Sans Unicode" pitchFamily="34" charset="0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1108075" y="735449"/>
            <a:ext cx="4429222" cy="3673841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body"/>
          </p:nvPr>
        </p:nvSpPr>
        <p:spPr>
          <a:xfrm>
            <a:off x="664845" y="4657845"/>
            <a:ext cx="5311066" cy="4504626"/>
          </a:xfrm>
          <a:noFill/>
          <a:ln/>
        </p:spPr>
        <p:txBody>
          <a:bodyPr wrap="none" anchor="ctr"/>
          <a:lstStyle/>
          <a:p>
            <a:endParaRPr lang="th-TH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round/>
          </a:ln>
        </p:spPr>
        <p:txBody>
          <a:bodyPr/>
          <a:lstStyle/>
          <a:p>
            <a:pPr>
              <a:buFont typeface="Times New Roman" pitchFamily="18" charset="0"/>
              <a:buNone/>
            </a:pPr>
            <a:fld id="{050F638A-EE55-4143-93A7-C17D401E5ED2}" type="slidenum">
              <a:rPr lang="en-US" smtClean="0">
                <a:latin typeface="Times New Roman" pitchFamily="18" charset="0"/>
                <a:ea typeface="MS Gothic" pitchFamily="49" charset="-128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16</a:t>
            </a:fld>
            <a:endParaRPr lang="en-US" smtClean="0">
              <a:latin typeface="Times New Roman" pitchFamily="18" charset="0"/>
              <a:ea typeface="MS Gothic" pitchFamily="49" charset="-128"/>
              <a:cs typeface="Lucida Sans Unicode" pitchFamily="34" charset="0"/>
            </a:endParaRPr>
          </a:p>
        </p:txBody>
      </p:sp>
      <p:sp>
        <p:nvSpPr>
          <p:cNvPr id="104451" name="Text Box 1"/>
          <p:cNvSpPr txBox="1">
            <a:spLocks noChangeArrowheads="1"/>
          </p:cNvSpPr>
          <p:nvPr/>
        </p:nvSpPr>
        <p:spPr bwMode="auto">
          <a:xfrm>
            <a:off x="1108075" y="735449"/>
            <a:ext cx="4432300" cy="367724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04452" name="Rectangle 2"/>
          <p:cNvSpPr>
            <a:spLocks noGrp="1" noChangeArrowheads="1"/>
          </p:cNvSpPr>
          <p:nvPr>
            <p:ph type="body"/>
          </p:nvPr>
        </p:nvSpPr>
        <p:spPr>
          <a:xfrm>
            <a:off x="664845" y="4657845"/>
            <a:ext cx="5311066" cy="4504626"/>
          </a:xfrm>
          <a:noFill/>
          <a:ln/>
        </p:spPr>
        <p:txBody>
          <a:bodyPr wrap="none" anchor="ctr"/>
          <a:lstStyle/>
          <a:p>
            <a:endParaRPr lang="th-TH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สี่เหลี่ยมผืนผ้า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2F84C16-85D7-4B15-9448-56A1F2F787D7}" type="datetimeFigureOut">
              <a:rPr lang="en-GB" smtClean="0"/>
              <a:pPr/>
              <a:t>28/12/2014</a:t>
            </a:fld>
            <a:endParaRPr lang="en-GB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DE193D-9F00-4887-8C8C-7762FE394EE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7500958" y="5643578"/>
            <a:ext cx="142876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>
              <a:buFont typeface="Arial" charset="0"/>
              <a:buNone/>
            </a:pPr>
            <a:r>
              <a:rPr lang="th-TH" altLang="en-US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ที่มา</a:t>
            </a:r>
            <a:r>
              <a:rPr lang="en-US" altLang="en-US" sz="1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altLang="en-US" sz="1200" b="1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สนย.</a:t>
            </a:r>
            <a:r>
              <a:rPr lang="th-TH" altLang="en-US" sz="12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             </a:t>
            </a:r>
            <a:endParaRPr lang="th-TH" altLang="en-US" sz="1200" dirty="0">
              <a:solidFill>
                <a:srgbClr val="000000"/>
              </a:solidFill>
              <a:cs typeface="Cordia New" pitchFamily="34" charset="-34"/>
            </a:endParaRPr>
          </a:p>
        </p:txBody>
      </p:sp>
      <p:graphicFrame>
        <p:nvGraphicFramePr>
          <p:cNvPr id="12" name="แผนภูมิ 11"/>
          <p:cNvGraphicFramePr/>
          <p:nvPr/>
        </p:nvGraphicFramePr>
        <p:xfrm>
          <a:off x="157858" y="895351"/>
          <a:ext cx="8786117" cy="5315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357158" y="214291"/>
            <a:ext cx="8429684" cy="428627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altLang="en-US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อัตราตายต่อประชากรแสนคนด้วยโรคไม่ติดต่อที่สำคัญ ปี</a:t>
            </a:r>
            <a:r>
              <a:rPr lang="en-US" altLang="en-US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20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พ.ศ.2545 - 2556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6357958"/>
            <a:ext cx="688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สำนักนโยบายและยุทธศาสตร์ สำนักงานปลัดกระทรวงสาธารณสุข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/>
          <p:cNvGraphicFramePr/>
          <p:nvPr/>
        </p:nvGraphicFramePr>
        <p:xfrm>
          <a:off x="214282" y="857232"/>
          <a:ext cx="892971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05685" y="6429396"/>
            <a:ext cx="429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BRFSS,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 กรมควบคุมโรค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/>
          <p:cNvGraphicFramePr/>
          <p:nvPr/>
        </p:nvGraphicFramePr>
        <p:xfrm>
          <a:off x="0" y="857232"/>
          <a:ext cx="914400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64215" y="6429396"/>
            <a:ext cx="3779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BRFSS, </a:t>
            </a:r>
            <a:r>
              <a:rPr lang="th-TH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 กรมควบคุมโรค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/>
          <p:cNvGraphicFramePr/>
          <p:nvPr/>
        </p:nvGraphicFramePr>
        <p:xfrm>
          <a:off x="0" y="1214422"/>
          <a:ext cx="9144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/>
        </p:nvGraphicFramePr>
        <p:xfrm>
          <a:off x="0" y="142852"/>
          <a:ext cx="914400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แผนภูมิ 2"/>
          <p:cNvGraphicFramePr/>
          <p:nvPr/>
        </p:nvGraphicFramePr>
        <p:xfrm>
          <a:off x="0" y="4286256"/>
          <a:ext cx="9144000" cy="245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3500438"/>
            <a:ext cx="8414483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ภาวะแทรกซ้อนทาง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หลอดเลือดหัวใจ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ในผป.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 &amp; DM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ของเขต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4, 2, 3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ค่อนข้างสูงกว่าเขตอื่นๆ</a:t>
            </a:r>
          </a:p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และพบภาวะแทรกซ้อนทาง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ไต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ในผู้ป่วย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DM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ค่อนข้างสูงในทุกเขต โดยเฉพาะในเขต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1, 2, 5, 7, 8, 10, 11</a:t>
            </a:r>
          </a:p>
          <a:p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และในผู้ป่วย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พบภาวะแทรกซ้อนทางไตค่อนข้างสูงในเขต 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7, 8 ,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4601" y="260648"/>
            <a:ext cx="8229600" cy="615950"/>
          </a:xfrm>
          <a:noFill/>
        </p:spPr>
        <p:txBody>
          <a:bodyPr/>
          <a:lstStyle/>
          <a:p>
            <a:pPr eaLnBrk="1" hangingPunct="1"/>
            <a:r>
              <a:rPr lang="en-GB" sz="2900" dirty="0" smtClean="0">
                <a:solidFill>
                  <a:schemeClr val="tx1"/>
                </a:solidFill>
              </a:rPr>
              <a:t>A set of best buys to prevent and control NCDs</a:t>
            </a:r>
            <a:endParaRPr lang="en-US" sz="2900" dirty="0" smtClean="0">
              <a:solidFill>
                <a:schemeClr val="tx1"/>
              </a:solidFill>
            </a:endParaRPr>
          </a:p>
        </p:txBody>
      </p:sp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3">
            <a:lum bright="-4000" contrast="12000"/>
          </a:blip>
          <a:srcRect/>
          <a:stretch>
            <a:fillRect/>
          </a:stretch>
        </p:blipFill>
        <p:spPr bwMode="auto">
          <a:xfrm>
            <a:off x="0" y="1052513"/>
            <a:ext cx="9144000" cy="554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2988" y="332656"/>
            <a:ext cx="9144000" cy="463550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Further “best buys” from WHO (health system examples)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1340768"/>
            <a:ext cx="8715436" cy="5243513"/>
          </a:xfrm>
        </p:spPr>
        <p:txBody>
          <a:bodyPr>
            <a:normAutofit/>
          </a:bodyPr>
          <a:lstStyle/>
          <a:p>
            <a:pPr marL="679450" indent="-679450" eaLnBrk="1" hangingPunct="1">
              <a:buFont typeface="Times New Roman" pitchFamily="18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Counselling and multidrug therapy, including </a:t>
            </a:r>
            <a:r>
              <a:rPr lang="en-GB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glycaemic</a:t>
            </a: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control for diabetes for people over 30 with a 10 year risk of 20% of a cardiovascular event</a:t>
            </a:r>
          </a:p>
          <a:p>
            <a:pPr marL="679450" indent="-679450" eaLnBrk="1" hangingPunct="1">
              <a:buFont typeface="Times New Roman" pitchFamily="18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Aspirin therapy for acute myocardial infection</a:t>
            </a:r>
          </a:p>
          <a:p>
            <a:pPr marL="679450" indent="-679450" eaLnBrk="1" hangingPunct="1">
              <a:buFont typeface="Times New Roman" pitchFamily="18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Screening for cervical cancer once at age 40 with removal of any cancerous lesions</a:t>
            </a:r>
          </a:p>
          <a:p>
            <a:pPr marL="679450" indent="-679450" eaLnBrk="1" hangingPunct="1">
              <a:buFont typeface="Times New Roman" pitchFamily="18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Biennial mammography for women 50-70</a:t>
            </a:r>
          </a:p>
          <a:p>
            <a:pPr marL="679450" indent="-679450" eaLnBrk="1" hangingPunct="1">
              <a:buFont typeface="Times New Roman" pitchFamily="18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Early detection of colorectal and oral cancer</a:t>
            </a:r>
          </a:p>
          <a:p>
            <a:pPr marL="679450" indent="-679450" eaLnBrk="1" hangingPunct="1">
              <a:buFont typeface="Times New Roman" pitchFamily="18" charset="0"/>
              <a:buChar char="•"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r>
              <a:rPr lang="en-GB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Treatment of persistent asthma with inhaled corticosteroids and beta-2 agonists</a:t>
            </a:r>
          </a:p>
          <a:p>
            <a:pPr marL="679450" indent="-679450" eaLnBrk="1" hangingPunct="1">
              <a:buFontTx/>
              <a:buNone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79450" indent="-679450" eaLnBrk="1" hangingPunct="1">
              <a:buFontTx/>
              <a:buNone/>
              <a:tabLst>
                <a:tab pos="679450" algn="l"/>
                <a:tab pos="784225" algn="l"/>
                <a:tab pos="1233488" algn="l"/>
                <a:tab pos="1682750" algn="l"/>
                <a:tab pos="2132013" algn="l"/>
                <a:tab pos="2581275" algn="l"/>
                <a:tab pos="3030538" algn="l"/>
                <a:tab pos="3479800" algn="l"/>
                <a:tab pos="3929063" algn="l"/>
                <a:tab pos="4378325" algn="l"/>
                <a:tab pos="4827588" algn="l"/>
                <a:tab pos="5276850" algn="l"/>
                <a:tab pos="5726113" algn="l"/>
                <a:tab pos="6175375" algn="l"/>
                <a:tab pos="6624638" algn="l"/>
                <a:tab pos="7073900" algn="l"/>
                <a:tab pos="7523163" algn="l"/>
                <a:tab pos="7972425" algn="l"/>
                <a:tab pos="8421688" algn="l"/>
                <a:tab pos="8870950" algn="l"/>
                <a:tab pos="9320213" algn="l"/>
              </a:tabLst>
            </a:pPr>
            <a:endParaRPr lang="en-GB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5804" y="285728"/>
            <a:ext cx="8229600" cy="554038"/>
          </a:xfrm>
        </p:spPr>
        <p:txBody>
          <a:bodyPr>
            <a:noAutofit/>
          </a:bodyPr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Five priority interventions proposed by the Lancet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619250"/>
            <a:ext cx="8693150" cy="497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3850" y="71414"/>
            <a:ext cx="8605838" cy="235745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8625" y="2786058"/>
            <a:ext cx="8572500" cy="3714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43042" y="571480"/>
            <a:ext cx="5293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DM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1643042" y="4071942"/>
            <a:ext cx="4667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HT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142852"/>
            <a:ext cx="140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Prevalence</a:t>
            </a:r>
            <a:endParaRPr lang="th-TH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66606" y="6488692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Thailand NHES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625" y="-24"/>
            <a:ext cx="8662988" cy="32861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357166"/>
            <a:ext cx="63030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CHD</a:t>
            </a:r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28625" y="3357562"/>
            <a:ext cx="8585200" cy="33575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3042" y="3857628"/>
            <a:ext cx="10102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STROKE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666606" y="6488692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Thailand NHES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35975" cy="1079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ความชุกโรคหลอดเลือดหัวใจหรือกล้ามเนื้อหัวใจตาย</a:t>
            </a:r>
            <a:b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ที่เคยได้รับการวินิจฉัยจากแพทย์ จำแนกตามเพศและกลุ่มอายุ</a:t>
            </a:r>
            <a:endParaRPr lang="th-TH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2428875"/>
            <a:ext cx="8662988" cy="3714750"/>
          </a:xfrm>
        </p:spPr>
      </p:pic>
      <p:sp>
        <p:nvSpPr>
          <p:cNvPr id="5" name="TextBox 4"/>
          <p:cNvSpPr txBox="1"/>
          <p:nvPr/>
        </p:nvSpPr>
        <p:spPr>
          <a:xfrm>
            <a:off x="6666606" y="6345816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Thailand NHES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156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ความชุกโรคอัมพฤกษ์หรืออัมพาต (เคยเป็น) </a:t>
            </a:r>
            <a:b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จำแนกตามเพศและกลุ่มอายุ</a:t>
            </a:r>
            <a:endParaRPr lang="th-TH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99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2286000"/>
            <a:ext cx="8585200" cy="3929063"/>
          </a:xfrm>
        </p:spPr>
      </p:pic>
      <p:sp>
        <p:nvSpPr>
          <p:cNvPr id="5" name="TextBox 4"/>
          <p:cNvSpPr txBox="1"/>
          <p:nvPr/>
        </p:nvSpPr>
        <p:spPr>
          <a:xfrm>
            <a:off x="6666606" y="6345816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Thailand NHES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4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28625" y="-23"/>
            <a:ext cx="8572500" cy="25717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2571744"/>
            <a:ext cx="8609013" cy="39290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500042"/>
            <a:ext cx="52931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DM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2928934"/>
            <a:ext cx="46679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HT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6666606" y="6488692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Thailand NHES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684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ความชุกของภาวะอ้วน (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BMI≥25 kg</a:t>
            </a:r>
            <a:r>
              <a:rPr 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2000" b="1" baseline="30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b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จำแนกตามเพศและกลุ่มอายุ</a:t>
            </a:r>
            <a:endParaRPr lang="th-TH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60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49263" y="1628775"/>
            <a:ext cx="8480425" cy="4464050"/>
          </a:xfrm>
        </p:spPr>
      </p:pic>
      <p:sp>
        <p:nvSpPr>
          <p:cNvPr id="4" name="TextBox 3"/>
          <p:cNvSpPr txBox="1"/>
          <p:nvPr/>
        </p:nvSpPr>
        <p:spPr>
          <a:xfrm>
            <a:off x="6666606" y="6345816"/>
            <a:ext cx="233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Thailand NHES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แผนภูมิ 2"/>
          <p:cNvGraphicFramePr/>
          <p:nvPr/>
        </p:nvGraphicFramePr>
        <p:xfrm>
          <a:off x="214282" y="1785926"/>
          <a:ext cx="892971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357166"/>
            <a:ext cx="7497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ร้อยละพฤติกรรมสูบบุหรี่ ในประชากร 15-74 ปี, 2553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5685" y="6429396"/>
            <a:ext cx="42954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BRFSS,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สำนักโรคไม่ติดต่อ กรมควบคุมโรค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768764" y="6286520"/>
            <a:ext cx="2946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สำนักงานสถิติแห่งชาติ</a:t>
            </a:r>
            <a:endParaRPr lang="th-TH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โมดูล">
  <a:themeElements>
    <a:clrScheme name="โมดูล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โมดูล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โม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โมดูล">
  <a:themeElements>
    <a:clrScheme name="โมดูล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โมดูล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โมดูล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1392</TotalTime>
  <Words>564</Words>
  <Application>Microsoft Office PowerPoint</Application>
  <PresentationFormat>นำเสนอทางหน้าจอ (4:3)</PresentationFormat>
  <Paragraphs>131</Paragraphs>
  <Slides>16</Slides>
  <Notes>8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3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9" baseType="lpstr">
      <vt:lpstr>เสมอภาค</vt:lpstr>
      <vt:lpstr>โมดูล</vt:lpstr>
      <vt:lpstr>1_โมดูล</vt:lpstr>
      <vt:lpstr>อัตราตายต่อประชากรแสนคนด้วยโรคไม่ติดต่อที่สำคัญ ปี พ.ศ.2545 - 2556</vt:lpstr>
      <vt:lpstr>งานนำเสนอ PowerPoint</vt:lpstr>
      <vt:lpstr>งานนำเสนอ PowerPoint</vt:lpstr>
      <vt:lpstr>ความชุกโรคหลอดเลือดหัวใจหรือกล้ามเนื้อหัวใจตาย ที่เคยได้รับการวินิจฉัยจากแพทย์ จำแนกตามเพศและกลุ่มอายุ</vt:lpstr>
      <vt:lpstr>ความชุกโรคอัมพฤกษ์หรืออัมพาต (เคยเป็น)  จำแนกตามเพศและกลุ่มอายุ</vt:lpstr>
      <vt:lpstr>งานนำเสนอ PowerPoint</vt:lpstr>
      <vt:lpstr>ความชุกของภาวะอ้วน (BMI≥25 kg/m2)  จำแนกตามเพศและกลุ่มอายุ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A set of best buys to prevent and control NCDs</vt:lpstr>
      <vt:lpstr>Further “best buys” from WHO (health system examples)</vt:lpstr>
      <vt:lpstr>Five priority interventions proposed by the Lancet</vt:lpstr>
    </vt:vector>
  </TitlesOfParts>
  <Company>Singapore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Points of discussion during sharing session</dc:title>
  <dc:creator>Li Hui TAN (MOH)</dc:creator>
  <cp:lastModifiedBy>Windows User</cp:lastModifiedBy>
  <cp:revision>101</cp:revision>
  <dcterms:created xsi:type="dcterms:W3CDTF">2014-10-24T08:51:37Z</dcterms:created>
  <dcterms:modified xsi:type="dcterms:W3CDTF">2014-12-28T04:49:13Z</dcterms:modified>
</cp:coreProperties>
</file>