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8" r:id="rId4"/>
    <p:sldId id="287" r:id="rId5"/>
    <p:sldId id="276" r:id="rId6"/>
    <p:sldId id="277" r:id="rId7"/>
    <p:sldId id="282" r:id="rId8"/>
    <p:sldId id="283" r:id="rId9"/>
    <p:sldId id="284" r:id="rId10"/>
    <p:sldId id="285" r:id="rId11"/>
    <p:sldId id="279" r:id="rId12"/>
    <p:sldId id="280" r:id="rId13"/>
    <p:sldId id="281" r:id="rId14"/>
  </p:sldIdLst>
  <p:sldSz cx="9144000" cy="6858000" type="screen4x3"/>
  <p:notesSz cx="6799263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990000"/>
    <a:srgbClr val="FF0066"/>
    <a:srgbClr val="0099FF"/>
    <a:srgbClr val="660066"/>
    <a:srgbClr val="FCD5B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BF33-99A8-48AB-957A-B10B0A5370B8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17330-1DA0-45C0-9AC7-DABC8AD2EC7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573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675-7F28-43C4-9144-62F6FCDF585B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9B6-0080-42F9-B8FC-741983A34ACC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2454-0D74-4D95-9EF5-B3A54DD15BC0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6D80CE5-139B-4EE6-A28B-E8C0E214E0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ABDEFC9-BF53-4BC7-B1E5-5D7FC5EAB33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81EB194-7019-4C1F-BFF0-B78432F11D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0C0BA08-DEF2-4351-A479-1E85657A4C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F169E66-32DF-457A-A5E5-21C68D8331B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640BA78-60BC-42DB-9BF0-3AE568F164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BD01BA1B-1C27-47EF-AC7B-F148C9393D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3012381-D4F9-4512-9887-9198D88DB5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8682-9C45-4A25-9CD6-5196B9EF2B22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CF10BE4-07EC-4C82-A187-0BC0718170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D7CD6C1-3813-496A-A557-8D16D2EF6F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5495EF0-503F-46D4-9538-739B44502A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475-B4B4-4C4E-B08A-830A6D581E50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94C1-7E11-4BD1-9F2F-6B188BD8DD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851F-B862-4862-997F-26B9D2565470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66E1-CA7C-44CC-9A84-51EFFE855F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80E4-7BC7-4290-B63B-5893443293C0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D9E1-6881-4383-8ADA-59C2C2F8C2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094C-3B44-49E5-A222-44B04F9647D6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5F61-5D83-47EF-8C15-EC5908BF0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7F42-0ECB-4ABA-B135-7840FFF446D4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E81D-69BB-43AB-BAB8-08F0A313B9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80DB-4C0B-4549-A1CD-47E216A8BC15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FC9-9D3E-4F6B-B55A-496ED132B1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863F-900A-4D26-B995-8F7E36D52ACF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5099-B792-42C2-A982-09B4A9E71A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819-C85E-43A5-B6A0-D65FD3C732E8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14FC-81D2-4928-BF90-F05C897D7365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F8D7-BA38-427D-98B0-015C01EC76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62C5-3FAF-4343-96B3-DD7818DA7F79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A771-81B5-46DB-B0FC-2D9019B067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FBC8-9139-4FB3-AE4F-82C8C97CF3DE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29CC-8032-4F37-B8A4-621B00BE87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1AA3-1D4C-418E-AD3A-4E704FA21304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B0AC-649F-45AB-B023-25C8B5DE7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1F2E-EC43-41EE-BE37-8479BA0D0D30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454C-6C07-4368-8BE5-3CB54E33DECC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BDFB-7E24-4C78-A2B1-21C830536969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4A23-B731-4C15-8718-E3521E6F95A4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7B82-1AE7-475E-8E8A-415A370EBC2A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AA0B-D745-4F02-9A93-28DA8F615867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6E2A-9B9A-4537-96C3-7330D023358E}" type="datetime1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9882-58C6-48BC-9B05-0ECDD45AE99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>
                    <a:shade val="50000"/>
                  </a:srgbClr>
                </a:solidFill>
                <a:latin typeface="+mn-lt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>
                    <a:shade val="50000"/>
                  </a:srgbClr>
                </a:solidFill>
                <a:latin typeface="+mn-lt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>
                    <a:shade val="50000"/>
                  </a:srgbClr>
                </a:solidFill>
                <a:latin typeface="+mn-lt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B188782D-BEBA-4B51-B7C2-830A1546A7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Angsana New" pitchFamily="18" charset="-34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cs typeface="+mn-cs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cs typeface="+mn-cs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cs typeface="+mn-cs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cs typeface="+mn-cs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335B7F-F353-41DB-8632-77D1D98CB2FE}" type="datetime1">
              <a:rPr lang="th-TH"/>
              <a:pPr>
                <a:defRPr/>
              </a:pPr>
              <a:t>25/03/58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11F10-ABBB-4028-BDD9-A14C978F44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co.th/url?sa=i&amp;rct=j&amp;q=&amp;esrc=s&amp;frm=1&amp;source=images&amp;cd=&amp;cad=rja&amp;uact=8&amp;ved=0CAcQjRw&amp;url=http://scoop.mthai.com/specialdays/1733.html&amp;ei=czoSVZCkJcyi8AXuz4CwAw&amp;bvm=bv.89217033,d.dGc&amp;psig=AFQjCNHFDcAJkTdSCvTDF07WCRQUqIc9Lw&amp;ust=142734422772150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google.co.th/url?sa=i&amp;rct=j&amp;q=&amp;esrc=s&amp;frm=1&amp;source=images&amp;cd=&amp;cad=rja&amp;uact=8&amp;ved=0CAcQjRw&amp;url=http://writer.dek-d.com/iamtaity/story/viewlongc.php?id=399277&amp;chapter=117&amp;ei=9jkSVdG6AcXi8AWqt4CYDw&amp;bvm=bv.89217033,d.dGc&amp;psig=AFQjCNHFDcAJkTdSCvTDF07WCRQUqIc9Lw&amp;ust=1427344227721502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www.google.co.th/url?sa=i&amp;rct=j&amp;q=&amp;esrc=s&amp;frm=1&amp;source=images&amp;cd=&amp;cad=rja&amp;uact=8&amp;ved=0CAcQjRw&amp;url=http://www.dmc.tv/pages/scoop/%E0%B8%A0%E0%B8%B2%E0%B8%9E%E0%B8%A7%E0%B8%B1%E0%B8%99%E0%B8%AA%E0%B8%87%E0%B8%81%E0%B8%A3%E0%B8%B2%E0%B8%99%E0%B8%95%E0%B9%8C-%E0%B8%8A%E0%B8%B8%E0%B8%94%E0%B8%97%E0%B8%B5%E0%B9%88-2.html&amp;ei=fmASVcOXGdLauQSPo4K4Cg&amp;bvm=bv.89217033,bs.1,d.dGc&amp;psig=AFQjCNEAwNIE1qziAaQ3q5QF1KRd3NLUCA&amp;ust=1427354078976193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google.co.th/url?sa=i&amp;rct=j&amp;q=&amp;esrc=s&amp;source=images&amp;cd=&amp;cad=rja&amp;uact=8&amp;ved=0CAcQjRw&amp;url=http://www.thaihealth.or.th/tag/%E0%B8%82%E0%B9%88%E0%B8%B2%E0%B8%A7%E0%B8%AA%E0%B8%B8%E0%B8%82%E0%B8%A0%E0%B8%B2%E0%B8%9E%20%E0%B8%AD%E0%B8%B8%E0%B8%9A%E0%B8%B1%E0%B8%95%E0%B8%B4%E0%B9%80%E0%B8%AB%E0%B8%95%E0%B8%B8/&amp;ei=szcKVc6jK9HhuQTJjYC4Ag&amp;bvm=bv.88528373,d.dGc&amp;psig=AFQjCNFpihh0ZDdsCn498bK_GMIjgbdwTg&amp;ust=1426819360961645" TargetMode="External"/><Relationship Id="rId7" Type="http://schemas.openxmlformats.org/officeDocument/2006/relationships/hyperlink" Target="http://www.google.co.th/url?sa=i&amp;rct=j&amp;q=&amp;esrc=s&amp;source=images&amp;cd=&amp;cad=rja&amp;uact=8&amp;ved=&amp;url=http://www.acnews.net/detailnews.php?news_id=N255706263&amp;ei=oDcKVZmiLcqcugTApoGwCQ&amp;bvm=bv.88528373,d.dGc&amp;psig=AFQjCNFpihh0ZDdsCn498bK_GMIjgbdwTg&amp;ust=142681936096164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.th/url?sa=i&amp;rct=j&amp;q=&amp;esrc=s&amp;source=images&amp;cd=&amp;cad=rja&amp;uact=8&amp;ved=0CAcQjRw&amp;url=http://family.truelife.com/content/detail/388224&amp;ei=JTgKVeuhDJSSuATf-4LQCw&amp;bvm=bv.88528373,d.c2E&amp;psig=AFQjCNGr7cjdyMyAa-5X2k50WLtL7CiLBQ&amp;ust=1426819456131902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google.co.th/url?sa=i&amp;rct=j&amp;q=&amp;esrc=s&amp;source=images&amp;cd=&amp;cad=rja&amp;uact=8&amp;ved=0CAcQjRw&amp;url=http://ewt.prd.go.th/ewt/region2/ewt_news.php?nid=10608&amp;filename=index&amp;ei=vTgKVYXAG9ChuQSBuoKoDg&amp;bvm=bv.88528373,d.c2E&amp;psig=AFQjCNGciDcWkP46x7N17nBfzsiHn65Guw&amp;ust=1426819543948975" TargetMode="External"/><Relationship Id="rId7" Type="http://schemas.openxmlformats.org/officeDocument/2006/relationships/hyperlink" Target="http://www.google.co.th/url?sa=i&amp;rct=j&amp;q=&amp;esrc=s&amp;source=images&amp;cd=&amp;cad=rja&amp;uact=8&amp;ved=0CAcQjRw&amp;url=http://mongkon711.blogspot.com/2011/12/100.html&amp;ei=ezkKVYLIKYmHuATsroFI&amp;bvm=bv.88528373,d.c2E&amp;psig=AFQjCNGb2b3DPW2wJ6UBZX9yXMUxN2DQ8g&amp;ust=142681979280758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21.jpeg"/><Relationship Id="rId5" Type="http://schemas.openxmlformats.org/officeDocument/2006/relationships/hyperlink" Target="http://www.google.co.th/url?sa=i&amp;rct=j&amp;q=&amp;esrc=s&amp;source=images&amp;cd=&amp;cad=rja&amp;uact=8&amp;ved=0CAcQjRw&amp;url=http://yaso.nfe.go.th/saimun/?name=news&amp;ei=6zgKVeyJMdHhuQTJjYC4Ag&amp;bvm=bv.88528373,d.c2E&amp;psig=AFQjCNGciDcWkP46x7N17nBfzsiHn65Guw&amp;ust=1426819543948975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www.google.co.th/url?sa=i&amp;rct=j&amp;q=&amp;esrc=s&amp;source=images&amp;cd=&amp;cad=rja&amp;uact=8&amp;ved=0CAcQjRw&amp;url=http://www.thaihealth.or.th/tag/%E0%B8%AB%E0%B8%A1%E0%B8%A7%E0%B8%81%E0%B8%81%E0%B8%B1%E0%B8%99%E0%B8%99%E0%B9%87%E0%B8%AD%E0%B8%84/&amp;ei=WjkKVZz_H9PIuATLuICoAw&amp;bvm=bv.88528373,d.c2E&amp;psig=AFQjCNGb2b3DPW2wJ6UBZX9yXMUxN2DQ8g&amp;ust=14268197928075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.th/url?sa=i&amp;rct=j&amp;q=&amp;esrc=s&amp;source=images&amp;cd=&amp;cad=rja&amp;uact=8&amp;ved=0CAcQjRw&amp;url=http://car.kapook.com/view59266.html&amp;ei=nAEIVYC2HYOWuQTAsIKIAg&amp;bvm=bv.88198703,d.c2E&amp;psig=AFQjCNHUNbshOizlvltKjb_rvlNy2UIwBA&amp;ust=1426674449745822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o.th/url?sa=i&amp;rct=j&amp;q=&amp;esrc=s&amp;source=images&amp;cd=&amp;cad=rja&amp;uact=8&amp;ved=0CAcQjRw&amp;url=http://www.thaihealth.or.th/Content/16246-%E0%B8%9E%E0%B8%B7%E0%B9%89%E0%B8%99%E0%B8%97%E0%B8%B5%E0%B9%88%E0%B8%8A%E0%B8%B8%E0%B8%A1%E0%B8%8A%E0%B8%99%E0%B8%9B%E0%B8%A5%E0%B8%AD%E0%B8%94%E0%B8%A0%E0%B8%B1%E0%B8%A2%E0%B8%A5%E0%B8%94%E0%B8%88%E0%B8%B8%E0%B8%94%E0%B9%80%E0%B8%AA%E0%B8%B5%E0%B9%88%E0%B8%A2%E0%B8%87%E0%B8%97%E0%B8%B2%E0%B8%87%E0%B8%96%E0%B8%99%E0%B8%99.html&amp;ei=UTcKVf7LGIa3uAT164CABg&amp;bvm=bv.88528373,d.dGc&amp;psig=AFQjCNEcjz22Qd6-Vp5-2JUB1VZw_zhqKQ&amp;ust=1426819182586948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8106" y="1643050"/>
            <a:ext cx="8964488" cy="342902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23"/>
          <p:cNvGrpSpPr/>
          <p:nvPr/>
        </p:nvGrpSpPr>
        <p:grpSpPr>
          <a:xfrm>
            <a:off x="285720" y="1857364"/>
            <a:ext cx="4299928" cy="2951758"/>
            <a:chOff x="425398" y="3571876"/>
            <a:chExt cx="4299928" cy="2951758"/>
          </a:xfrm>
        </p:grpSpPr>
        <p:pic>
          <p:nvPicPr>
            <p:cNvPr id="1026" name="Picture 2" descr="http://www.riskcomthai.org/images/DPC6/_ก้าวสู่ปีใหม่.jpg"/>
            <p:cNvPicPr>
              <a:picLocks noChangeAspect="1" noChangeArrowheads="1"/>
            </p:cNvPicPr>
            <p:nvPr/>
          </p:nvPicPr>
          <p:blipFill>
            <a:blip r:embed="rId2" cstate="print"/>
            <a:srcRect l="943" t="45290" r="18653" b="28098"/>
            <a:stretch>
              <a:fillRect/>
            </a:stretch>
          </p:blipFill>
          <p:spPr bwMode="auto">
            <a:xfrm>
              <a:off x="439046" y="5572140"/>
              <a:ext cx="4286280" cy="9514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11"/>
            <p:cNvPicPr>
              <a:picLocks noChangeAspect="1" noChangeArrowheads="1"/>
            </p:cNvPicPr>
            <p:nvPr/>
          </p:nvPicPr>
          <p:blipFill>
            <a:blip r:embed="rId3" cstate="print"/>
            <a:srcRect l="2467" r="6249" b="2955"/>
            <a:stretch>
              <a:fillRect/>
            </a:stretch>
          </p:blipFill>
          <p:spPr bwMode="auto">
            <a:xfrm>
              <a:off x="425398" y="3571876"/>
              <a:ext cx="1272655" cy="9286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2" name="Picture 17" descr="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4158" y="4572007"/>
              <a:ext cx="1367772" cy="8798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" name="Picture 18" descr="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8256" y="3571877"/>
              <a:ext cx="1357322" cy="9286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4" name="Picture 20" descr="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398" y="4572008"/>
              <a:ext cx="1285884" cy="8798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5" name="Picture 5" descr="C:\Users\DDPM\Desktop\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895" y="4514218"/>
              <a:ext cx="1000117" cy="1000117"/>
            </a:xfrm>
            <a:prstGeom prst="rect">
              <a:avLst/>
            </a:prstGeom>
            <a:noFill/>
          </p:spPr>
        </p:pic>
        <p:pic>
          <p:nvPicPr>
            <p:cNvPr id="16" name="Picture 6" descr="C:\Users\DDPM\Desktop\9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5956" y="3571876"/>
              <a:ext cx="1257932" cy="914394"/>
            </a:xfrm>
            <a:prstGeom prst="rect">
              <a:avLst/>
            </a:prstGeom>
            <a:noFill/>
            <a:ln w="57150"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-142908" y="71414"/>
            <a:ext cx="92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การเตรียมความพร้อมรับอุบัติเหตุทางถนน</a:t>
            </a:r>
            <a:b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ช่วงเทศกาลสงกรานต์ พ.ศ. 2558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18" y="63579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26 มีนาคม 2558 เวลา 10.45 น. ณ โรงแรมทีเค พาเลซ </a:t>
            </a:r>
            <a:endParaRPr lang="th-TH" sz="18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4" descr="logo ปภ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5357826"/>
            <a:ext cx="553393" cy="785818"/>
          </a:xfrm>
          <a:prstGeom prst="rect">
            <a:avLst/>
          </a:prstGeom>
        </p:spPr>
      </p:pic>
      <p:pic>
        <p:nvPicPr>
          <p:cNvPr id="26" name="Picture 25" descr="ศปถ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5460084"/>
            <a:ext cx="752781" cy="683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5720" y="1142984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“สติ วินัย น้ำใจ ปลอดภัยสงกรานต์ สืบสานประเพณี”</a:t>
            </a:r>
            <a:endParaRPr lang="en-US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s://encrypted-tbn1.gstatic.com/images?q=tbn:ANd9GcTVc3tDaXTqXPyWpJiGeEK597N7TY2Reah1vUBzKFgXdoeC_849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1738301"/>
            <a:ext cx="3929090" cy="1619261"/>
          </a:xfrm>
          <a:prstGeom prst="rect">
            <a:avLst/>
          </a:prstGeom>
          <a:noFill/>
        </p:spPr>
      </p:pic>
      <p:pic>
        <p:nvPicPr>
          <p:cNvPr id="1030" name="Picture 6" descr="http://scoop.mthai.com/wp-content/uploads/2013/03/%E0%B8%AA%E0%B8%87%E0%B8%81%E0%B8%A3%E0%B8%B2%E0%B8%99%E0%B8%95%E0%B9%8C-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l="14272"/>
          <a:stretch>
            <a:fillRect/>
          </a:stretch>
        </p:blipFill>
        <p:spPr bwMode="auto">
          <a:xfrm>
            <a:off x="7143768" y="3586960"/>
            <a:ext cx="1701781" cy="1318097"/>
          </a:xfrm>
          <a:prstGeom prst="rect">
            <a:avLst/>
          </a:prstGeom>
          <a:noFill/>
        </p:spPr>
      </p:pic>
      <p:pic>
        <p:nvPicPr>
          <p:cNvPr id="1034" name="Picture 10" descr="http://ecards.dmc.tv/images/ecards/cards/e1255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63993" y="3571876"/>
            <a:ext cx="1965461" cy="132160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000232" y="5568751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ผอ.สำนักบูรณาการสาธารณภัย อุบัติภัย และความปลอดภัยทางถนน</a:t>
            </a:r>
            <a:endParaRPr lang="th-TH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92238" y="5286388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นายเชษฐา  โมสิกรัตน์</a:t>
            </a:r>
            <a:endParaRPr lang="th-TH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4466" y="5889424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กรมป้องกันและบรรเทาสาธารณภัย</a:t>
            </a:r>
            <a:endParaRPr lang="th-TH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11"/>
          <p:cNvSpPr>
            <a:spLocks noChangeArrowheads="1"/>
          </p:cNvSpPr>
          <p:nvPr/>
        </p:nvSpPr>
        <p:spPr bwMode="gray">
          <a:xfrm>
            <a:off x="214282" y="854074"/>
            <a:ext cx="8786812" cy="5289569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C0C0"/>
            </a:solidFill>
            <a:prstDash val="sysDash"/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ker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+mj-cs"/>
            </a:endParaRPr>
          </a:p>
        </p:txBody>
      </p:sp>
      <p:sp>
        <p:nvSpPr>
          <p:cNvPr id="31765" name="Rectangle 33"/>
          <p:cNvSpPr>
            <a:spLocks noChangeArrowheads="1"/>
          </p:cNvSpPr>
          <p:nvPr/>
        </p:nvSpPr>
        <p:spPr bwMode="auto">
          <a:xfrm>
            <a:off x="428596" y="908050"/>
            <a:ext cx="5189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1950" indent="-361950">
              <a:buFont typeface="Wingdings" pitchFamily="2" charset="2"/>
              <a:buChar char="q"/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ความปลอดภัยทางถนนสำหรับเด็ก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8066" name="Picture 2" descr="https://encrypted-tbn2.gstatic.com/images?q=tbn:ANd9GcShjYxMyw3qs5G1oTefBWXNQXO0yrIy-U2amIigT5_KhlquvqJ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1204913"/>
            <a:ext cx="3187700" cy="21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4" descr="https://encrypted-tbn3.gstatic.com/images?q=tbn:ANd9GcTbiLfozxWggIkmB980MrqkQtDA7GoTvvDwYquDFfIwzj8fqlR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25588"/>
            <a:ext cx="53197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 descr="https://encrypted-tbn3.gstatic.com/images?q=tbn:ANd9GcQRxcGP9VgtbvZRjdjsxLE082vkKPgvXSafeMgyxYpTkvt58EBjV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/>
          <a:srcRect t="18019"/>
          <a:stretch/>
        </p:blipFill>
        <p:spPr bwMode="auto">
          <a:xfrm>
            <a:off x="392113" y="3636963"/>
            <a:ext cx="4103687" cy="223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https://encrypted-tbn1.gstatic.com/images?q=tbn:ANd9GcSq-PLPaLRBaJEyfR1qjEpcuq-Y7wEtBvHLPXg8H6jNFXKs--ib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970213"/>
            <a:ext cx="4368800" cy="290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กลุ่ม 16"/>
          <p:cNvGrpSpPr>
            <a:grpSpLocks/>
          </p:cNvGrpSpPr>
          <p:nvPr/>
        </p:nvGrpSpPr>
        <p:grpSpPr bwMode="auto">
          <a:xfrm>
            <a:off x="65088" y="44450"/>
            <a:ext cx="8793192" cy="646331"/>
            <a:chOff x="65088" y="44450"/>
            <a:chExt cx="6596097" cy="646331"/>
          </a:xfrm>
        </p:grpSpPr>
        <p:sp>
          <p:nvSpPr>
            <p:cNvPr id="16" name="Rectangle 4"/>
            <p:cNvSpPr/>
            <p:nvPr/>
          </p:nvSpPr>
          <p:spPr bwMode="auto">
            <a:xfrm>
              <a:off x="496994" y="44450"/>
              <a:ext cx="6164191" cy="6463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th-TH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การเตรียมความพร้อมป้องกันและลดอุบัติเหตุทางถนนช่วงเทศกาลสงกรานต์ พ.ศ. 2558</a:t>
              </a:r>
              <a:endParaRPr lang="th-TH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3802" name="Picture 1" descr="ศปถ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88" y="54188"/>
              <a:ext cx="432640" cy="3950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11"/>
          <p:cNvSpPr>
            <a:spLocks noChangeArrowheads="1"/>
          </p:cNvSpPr>
          <p:nvPr/>
        </p:nvSpPr>
        <p:spPr bwMode="gray">
          <a:xfrm>
            <a:off x="357188" y="908050"/>
            <a:ext cx="8501062" cy="4929188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C0C0"/>
            </a:solidFill>
            <a:prstDash val="sysDash"/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ker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+mj-cs"/>
            </a:endParaRPr>
          </a:p>
        </p:txBody>
      </p:sp>
      <p:sp>
        <p:nvSpPr>
          <p:cNvPr id="31766" name="Rectangle 34"/>
          <p:cNvSpPr>
            <a:spLocks noChangeArrowheads="1"/>
          </p:cNvSpPr>
          <p:nvPr/>
        </p:nvSpPr>
        <p:spPr bwMode="auto">
          <a:xfrm>
            <a:off x="465138" y="1035050"/>
            <a:ext cx="669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ส่งเสริมการสวมหมวกนิรภัย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เปอร์เซ็นต์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 l="18741" t="51785" r="43666" b="20039"/>
          <a:stretch>
            <a:fillRect/>
          </a:stretch>
        </p:blipFill>
        <p:spPr bwMode="auto">
          <a:xfrm>
            <a:off x="468313" y="1633538"/>
            <a:ext cx="521493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4821" name="Picture 5" descr="https://encrypted-tbn2.gstatic.com/images?q=tbn:ANd9GcQ75kx7kIieFvdiWiZHmPt1Q21szYKK8jgQ0j7qwAXeYufZkkGFP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897313"/>
            <a:ext cx="26336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https://encrypted-tbn0.gstatic.com/images?q=tbn:ANd9GcT7Fop9Qpu56ly-N_7TEJd7_5yeMyJGgN7zv36d-_oz37ryZnh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7700" y="1652588"/>
            <a:ext cx="3067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5" descr="https://encrypted-tbn2.gstatic.com/images?q=tbn:ANd9GcTWWXLJeEKT9rdXRmuPE9y0h2M06u1yuvq2N9795sZvSf9kt_NMo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8650" y="3883025"/>
            <a:ext cx="2987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3" descr="https://encrypted-tbn2.gstatic.com/images?q=tbn:ANd9GcS6h2FbQqxJiCz_ioNBZFoKoTccVjNd9zpx52kYWeFTroCRTZaJp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9445" r="6865"/>
          <a:stretch>
            <a:fillRect/>
          </a:stretch>
        </p:blipFill>
        <p:spPr bwMode="auto">
          <a:xfrm>
            <a:off x="5951538" y="3881438"/>
            <a:ext cx="283368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16"/>
          <p:cNvGrpSpPr>
            <a:grpSpLocks/>
          </p:cNvGrpSpPr>
          <p:nvPr/>
        </p:nvGrpSpPr>
        <p:grpSpPr bwMode="auto">
          <a:xfrm>
            <a:off x="80854" y="44450"/>
            <a:ext cx="9010620" cy="707886"/>
            <a:chOff x="65088" y="44450"/>
            <a:chExt cx="9012836" cy="707886"/>
          </a:xfrm>
        </p:grpSpPr>
        <p:sp>
          <p:nvSpPr>
            <p:cNvPr id="17" name="Rectangle 4"/>
            <p:cNvSpPr/>
            <p:nvPr/>
          </p:nvSpPr>
          <p:spPr bwMode="auto">
            <a:xfrm>
              <a:off x="428685" y="44450"/>
              <a:ext cx="8649239" cy="70788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การเตรียมความพร้อมป้องกันและลดอุบัติเหตุทางถนนช่วงเทศกาลสงกรานต์ พ.ศ. 2558</a:t>
              </a:r>
              <a:endParaRPr lang="th-TH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4827" name="Picture 1" descr="ศปถ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88" y="54188"/>
              <a:ext cx="432640" cy="3950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57158" y="785794"/>
            <a:ext cx="8572560" cy="107157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gray">
          <a:xfrm>
            <a:off x="357188" y="1962140"/>
            <a:ext cx="8501062" cy="481966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C0C0"/>
            </a:solidFill>
            <a:prstDash val="sysDash"/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000" b="1" ker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-214338"/>
            <a:ext cx="9144000" cy="928671"/>
            <a:chOff x="0" y="0"/>
            <a:chExt cx="9144000" cy="928671"/>
          </a:xfrm>
        </p:grpSpPr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th-TH"/>
            </a:p>
          </p:txBody>
        </p:sp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214282" y="285729"/>
              <a:ext cx="8715436" cy="642942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766736" y="330611"/>
              <a:ext cx="77764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b="1" dirty="0" smtClean="0">
                  <a:solidFill>
                    <a:srgbClr val="99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สถานการณ์ด้านความปลอดภัยทางถนนของโลก</a:t>
              </a:r>
              <a:endParaRPr kumimoji="0" lang="th-TH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14348" y="2033578"/>
          <a:ext cx="7929618" cy="468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5092"/>
                <a:gridCol w="5024526"/>
              </a:tblGrid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1 นามิเบีย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45 คน ต่ออัตรา 1 แสนประชากร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2 ไทย 	</a:t>
                      </a:r>
                      <a:endParaRPr lang="th-TH" sz="20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44 คน ต่ออัตรา 1 แสนประชากร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3 อิหร่าน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38 คน ต่ออัตรา 1 แสนประชากร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4 ซูดาน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36 คน ต่ออัตรา 1 แสนประชากร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5 สวาซิแลนด์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36 คน ต่ออัตรา 1 แสนประชากร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6 วาเนซุเอลา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35 คน ต่ออัตรา 1 แสนประชากร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7 คองโก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34 คน ต่ออัตรา 1 แสนประชากร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8 มาลาวี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32 คน ต่ออัตรา 1 แสนประชากร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9 โดมินิกัน         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32 คน ต่ออัตรา 1 แสนประชากร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 10 อิรัก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เสียชีวิต 32 คน ต่ออัตรา 1 แสนประชากร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00034" y="916528"/>
            <a:ext cx="828680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สถาบันวิจัยคมนาคม มหาวิทยาลัยมิชิแกน </a:t>
            </a:r>
            <a:r>
              <a:rPr lang="en-US" sz="1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USA</a:t>
            </a:r>
            <a:r>
              <a:rPr lang="th-TH" sz="1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กับ</a:t>
            </a:r>
            <a:r>
              <a:rPr lang="en-US" sz="1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WHO </a:t>
            </a:r>
            <a:endParaRPr lang="th-TH" sz="18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2910" y="1385816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914400" algn="l"/>
              </a:tabLst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 10 อันดับ สถิติผู้เสียชีวิตจากอุบัติเหตุทางถนน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2557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046" y="1857364"/>
            <a:ext cx="9001124" cy="492922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gray">
          <a:xfrm>
            <a:off x="142844" y="1198550"/>
            <a:ext cx="6143668" cy="444500"/>
          </a:xfrm>
          <a:prstGeom prst="roundRect">
            <a:avLst>
              <a:gd name="adj" fmla="val 2791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25400" dir="54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85729"/>
            <a:ext cx="8715436" cy="64294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53453" y="368711"/>
            <a:ext cx="4318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กำหนดเป็นนโยบายสำคัญ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42" y="1242940"/>
            <a:ext cx="6029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มติคณะรัฐมนตรี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เมื่อวันที่ 24 กุมภาพันธ์ 2558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166594" y="2000240"/>
            <a:ext cx="88503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รับทราบสรุปบทเรียนจากการดำเนินการป้องกันและลดอุบัติเหตุทางถนนช่วงเทศกาล</a:t>
            </a:r>
            <a:b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ปีใหม่ 2558 และเห็นชอบแนวทางการขับเคลื่อนงานด้านความปลอดภัยทางถนน</a:t>
            </a:r>
            <a:b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ให้เป็นรูปธรรมและชัดเจน ดังนี้</a:t>
            </a:r>
            <a:endParaRPr lang="th-TH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57158" y="3143248"/>
            <a:ext cx="8640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5488" algn="thaiDi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th-TH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 ปัจจัยสำคัญของการเกิดอุบัติเหตุ </a:t>
            </a: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คือ พฤติกรรมของผู้ขับขี่ยานพาหนะ ประกอบด้วย การใช้ความเร็ว การเมาสุราขณะขับขี่ การไม่สวมหมวกนิรภัย</a:t>
            </a:r>
            <a:b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ในขณะขับขี่ ซ้อนท้าย และจักรยานยนต์ไม่ปลอดภัย	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87088" y="-631556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83732" y="4714884"/>
          <a:ext cx="8715436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6632"/>
                <a:gridCol w="2969846"/>
                <a:gridCol w="29289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(1) บังคับใช้กฎหมายอย่างเข้มงวด จริงจัง โดยเฉพาะพฤติกรรมเสี่ยง ความเร็ว </a:t>
                      </a:r>
                      <a:r>
                        <a:rPr lang="en-US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เมาแล้วขับ ไม่สวมหมวกนิรภัย และยานพาหนะประเภทจักรยานยนต์ไม่ปลอดภัย </a:t>
                      </a:r>
                      <a:endParaRPr lang="th-TH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(2) การสร้างการมีส่วนร่วมจากทุกภาคส่วน ภาครัฐ เอกชน และประชาชน โดยนำมาตรการองค์กรและชุมชนมาเสริมการบังคับใช้กฎหมายเพื่อควบคุมพฤติกรรมเสี่ยง</a:t>
                      </a:r>
                      <a:endParaRPr lang="th-TH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85800" algn="l"/>
                          <a:tab pos="1028700" algn="l"/>
                        </a:tabLst>
                      </a:pPr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(3) การขับเคลื่อนงานอย่างเป็นเอกภาพและทิศทางเดียวกัน โดยยึดพื้นที่ ป็นตัวตั้ง (</a:t>
                      </a:r>
                      <a:r>
                        <a:rPr lang="en-US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 Approach) </a:t>
                      </a:r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และให้</a:t>
                      </a:r>
                      <a:b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600" b="1" dirty="0" err="1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ผู้ว่าราชการจังหวัดเป็นเจ้าภาพในการบูรณาการ</a:t>
                      </a:r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b="1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การทำงาน</a:t>
                      </a:r>
                      <a:endParaRPr lang="th-TH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071538" y="421481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 มาตรการแก้ไขปัญหา</a:t>
            </a:r>
            <a:endParaRPr lang="th-TH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046" y="857232"/>
            <a:ext cx="9001124" cy="57864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gray">
          <a:xfrm>
            <a:off x="142844" y="71414"/>
            <a:ext cx="8786874" cy="658814"/>
          </a:xfrm>
          <a:prstGeom prst="roundRect">
            <a:avLst>
              <a:gd name="adj" fmla="val 2791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25400" dir="54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427632"/>
            <a:ext cx="2133600" cy="365125"/>
          </a:xfrm>
        </p:spPr>
        <p:txBody>
          <a:bodyPr/>
          <a:lstStyle/>
          <a:p>
            <a:fld id="{34089882-58C6-48BC-9B05-0ECDD45AE993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85742" y="87286"/>
            <a:ext cx="8101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มติคณะกรรมการศูนย์อำนวยการความปลอดภัยทางถนน ครั้งที่ 1/2558 </a:t>
            </a:r>
            <a:b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วันที่ 19 มีนาคม 2558</a:t>
            </a:r>
            <a:endParaRPr lang="th-TH" sz="2400" dirty="0"/>
          </a:p>
        </p:txBody>
      </p:sp>
      <p:sp>
        <p:nvSpPr>
          <p:cNvPr id="11" name="Rectangle 10"/>
          <p:cNvSpPr/>
          <p:nvPr/>
        </p:nvSpPr>
        <p:spPr>
          <a:xfrm>
            <a:off x="293704" y="928670"/>
            <a:ext cx="88503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เห็นชอบแผนบูรณาการป้องกันและลดอุบัติเหตุทางถนนช่วงเทศกาลสงกรานต์ </a:t>
            </a:r>
            <a:b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2558  รายละเอียดแผน  ดังนี้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87088" y="-631556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5643578"/>
            <a:ext cx="821537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3071802" y="1643050"/>
            <a:ext cx="6000792" cy="4857784"/>
          </a:xfrm>
          <a:prstGeom prst="roundRect">
            <a:avLst>
              <a:gd name="adj" fmla="val 0"/>
            </a:avLst>
          </a:prstGeom>
          <a:solidFill>
            <a:srgbClr val="FCD5B5">
              <a:alpha val="67843"/>
            </a:srgbClr>
          </a:solidFill>
          <a:ln w="12700">
            <a:solidFill>
              <a:srgbClr val="BFBFB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142844" y="1714488"/>
            <a:ext cx="2571768" cy="4786346"/>
          </a:xfrm>
          <a:prstGeom prst="roundRect">
            <a:avLst>
              <a:gd name="adj" fmla="val 7889"/>
            </a:avLst>
          </a:prstGeom>
          <a:solidFill>
            <a:srgbClr val="F2F2F2"/>
          </a:solidFill>
          <a:ln w="12700">
            <a:solidFill>
              <a:srgbClr val="BFBFB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4014144" y="1759574"/>
            <a:ext cx="4283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แผนบูรณาการป้องกันและลดอุบัติเหตุทางถนน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ช่วงเทศกาลสงกรานต์ พ.ศ. 2558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10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56" y="2428868"/>
            <a:ext cx="192340" cy="19208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28611" y="2357430"/>
            <a:ext cx="228600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จะเน้นการป้องกันการบังคับใช้กฎหมายเข้มงวด จริงจัง</a:t>
            </a:r>
            <a:endParaRPr lang="th-TH" dirty="0"/>
          </a:p>
        </p:txBody>
      </p:sp>
      <p:sp>
        <p:nvSpPr>
          <p:cNvPr id="22" name="Rectangle 21"/>
          <p:cNvSpPr/>
          <p:nvPr/>
        </p:nvSpPr>
        <p:spPr>
          <a:xfrm>
            <a:off x="428611" y="2928934"/>
            <a:ext cx="2286001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เน้นบทบาทการมีส่วนร่วมจากทุกภาคส่วน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โดยผู้ว่าราชการจังหวัดเป็นเจ้าภาพหลัก</a:t>
            </a:r>
            <a:b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ในการดำเนินการร่วมกับภาคีเครือข่ายที่เกี่ยวข้องในพื้นที่</a:t>
            </a:r>
            <a:endParaRPr lang="th-TH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00034" y="4143380"/>
            <a:ext cx="22860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ูรณาการการทำงานร่วมกันเพื่อควบคุมปัจจัยเสี่ยงที่ก่อให้เกิดอุบัติเหตุโดยใช้แนวทางลักษณะยึดพื้นที่</a:t>
            </a:r>
            <a:b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เป็นตัวตั้ง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Area Approach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10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56" y="3000372"/>
            <a:ext cx="192340" cy="192081"/>
          </a:xfrm>
          <a:prstGeom prst="rect">
            <a:avLst/>
          </a:prstGeom>
          <a:noFill/>
        </p:spPr>
      </p:pic>
      <p:pic>
        <p:nvPicPr>
          <p:cNvPr id="25" name="Picture 10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192340" cy="192081"/>
          </a:xfrm>
          <a:prstGeom prst="rect">
            <a:avLst/>
          </a:prstGeom>
          <a:noFill/>
        </p:spPr>
      </p:pic>
      <p:sp>
        <p:nvSpPr>
          <p:cNvPr id="26" name="Isosceles Triangle 25"/>
          <p:cNvSpPr/>
          <p:nvPr/>
        </p:nvSpPr>
        <p:spPr>
          <a:xfrm rot="5400000">
            <a:off x="1704450" y="3367592"/>
            <a:ext cx="2360668" cy="197468"/>
          </a:xfrm>
          <a:prstGeom prst="triangle">
            <a:avLst>
              <a:gd name="adj" fmla="val 4884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357158" y="1785926"/>
            <a:ext cx="214314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427295" y="1755432"/>
            <a:ext cx="20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กรอบการดำเนินการ 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14678" y="1769080"/>
            <a:ext cx="5786478" cy="5715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143240" y="2571744"/>
          <a:ext cx="5857916" cy="3857652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1714512"/>
                <a:gridCol w="4143404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ชื่อ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ในการรณรงค์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“สติ วินัย น้ำใจ ปลอดภัยสงกรานต์ สืบสานประเพณี”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ช่วงเวลา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ดำเนินการรณรงค์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ระหว่างวันที่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– 15 เมษายน 2558 โดย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แบ่งเป็น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 คือ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1)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ช่วงเตรียมความพร้อมและช่วงการรณรงค์ ระหว่างวันที่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1-8 เมษายน 2558 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ช่วงควบคุมเข้มข้น วันที่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9-15 เมษายน 2558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เป้าหมายการดำเนินการ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thaiDist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1)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เพื่อให้ประชาชนเดินทางสัญจรอย่างปลอดภัย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  <a:b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ความสุขในช่วงเทศกาลสงกรานต์ พ.ศ.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5875"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สถิติการเกิดอุบัติเหตุทางถนน จำนวนผู้เสียชีวิต และจำนวนผู้บาดเจ็บลดลงให้เหลือน้อยที่สุด ซึ่งให้จังหวัด อำเภอ และองค์กรปกครองส่วนท้องถิ่น เป็นผู้กำหนดเป้าหมายการดำเนินงานด้วยตนเอง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มาตรการ</a:t>
                      </a:r>
                      <a:b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กำหนด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thaiDist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1) 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มาตรการทั่วไป  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21590" algn="thaiDist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เน้นหนัก จำนวน 5 มาตรการ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Slide Number Placeholder 50"/>
          <p:cNvSpPr txBox="1">
            <a:spLocks/>
          </p:cNvSpPr>
          <p:nvPr/>
        </p:nvSpPr>
        <p:spPr>
          <a:xfrm>
            <a:off x="6553200" y="71694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89882-58C6-48BC-9B05-0ECDD45AE99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8611" y="5331283"/>
            <a:ext cx="2286001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การจัดตั้งศูนย์อำนวยการป้องกันและลดอุบัติเหตุทางถนนช่วงเทศกาลสงกรานต์ พ.ศ. 2558  ทั้งในส่วนกลาง จังหวัด อำเภอ และท้องถิ่น</a:t>
            </a:r>
            <a:endParaRPr lang="th-TH" sz="2400" dirty="0"/>
          </a:p>
        </p:txBody>
      </p:sp>
      <p:pic>
        <p:nvPicPr>
          <p:cNvPr id="56" name="Picture 10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7" y="5424954"/>
            <a:ext cx="192340" cy="192081"/>
          </a:xfrm>
          <a:prstGeom prst="rect">
            <a:avLst/>
          </a:prstGeom>
          <a:noFill/>
        </p:spPr>
      </p:pic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089882-58C6-48BC-9B05-0ECDD45AE993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61924" y="265091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6C73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2549" y="247628"/>
            <a:ext cx="523875" cy="527050"/>
            <a:chOff x="720" y="1488"/>
            <a:chExt cx="806" cy="808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rgbClr val="76C73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9" descr="dr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black">
          <a:xfrm>
            <a:off x="328587" y="215878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gray">
          <a:xfrm>
            <a:off x="989018" y="345024"/>
            <a:ext cx="436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มาตรการทั่วไป  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gray">
          <a:xfrm>
            <a:off x="214282" y="1082122"/>
            <a:ext cx="4225950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gray">
          <a:xfrm>
            <a:off x="4555793" y="1142984"/>
            <a:ext cx="4432300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gray">
          <a:xfrm>
            <a:off x="234567" y="1785926"/>
            <a:ext cx="4225950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51"/>
          <p:cNvSpPr>
            <a:spLocks noChangeArrowheads="1"/>
          </p:cNvSpPr>
          <p:nvPr/>
        </p:nvSpPr>
        <p:spPr bwMode="gray">
          <a:xfrm>
            <a:off x="280627" y="1186897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gray">
          <a:xfrm>
            <a:off x="295607" y="1916101"/>
            <a:ext cx="203200" cy="203200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AutoShape 54"/>
          <p:cNvSpPr>
            <a:spLocks noChangeArrowheads="1"/>
          </p:cNvSpPr>
          <p:nvPr/>
        </p:nvSpPr>
        <p:spPr bwMode="gray">
          <a:xfrm>
            <a:off x="4555793" y="1779579"/>
            <a:ext cx="4421156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AutoShape 57"/>
          <p:cNvSpPr>
            <a:spLocks noChangeArrowheads="1"/>
          </p:cNvSpPr>
          <p:nvPr/>
        </p:nvSpPr>
        <p:spPr bwMode="gray">
          <a:xfrm>
            <a:off x="2198339" y="2428868"/>
            <a:ext cx="4646645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val 59"/>
          <p:cNvSpPr>
            <a:spLocks noChangeArrowheads="1"/>
          </p:cNvSpPr>
          <p:nvPr/>
        </p:nvSpPr>
        <p:spPr bwMode="gray">
          <a:xfrm>
            <a:off x="2269777" y="2546343"/>
            <a:ext cx="203200" cy="203200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27" y="114298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1350645" algn="l"/>
                <a:tab pos="162052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มาตรการด้านการบริหารจัดการ  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2161" y="1156632"/>
            <a:ext cx="4281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50645" algn="l"/>
                <a:tab pos="162052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มาตรการด้านถนนและการสัญจรอย่างปลอดภัย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363" y="1887527"/>
            <a:ext cx="3595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1350645" algn="l"/>
                <a:tab pos="162052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มาตรการด้านยานพาหนะที่ปลอดภัย  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1555" y="1834929"/>
            <a:ext cx="4381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1350645" algn="l"/>
                <a:tab pos="162052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มาตรการด้านผู้ใช้รถใช้ถนนอย่างปลอดภัย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1363" y="2465391"/>
            <a:ext cx="4381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1350645" algn="l"/>
                <a:tab pos="1620520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มาตรการด้านการตอบสนองหลังเกิดอุบัติเหตุ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gray">
          <a:xfrm>
            <a:off x="439704" y="3327403"/>
            <a:ext cx="5135599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0329" y="3309941"/>
            <a:ext cx="523875" cy="527050"/>
            <a:chOff x="1188" y="1705"/>
            <a:chExt cx="330" cy="332"/>
          </a:xfrm>
        </p:grpSpPr>
        <p:sp>
          <p:nvSpPr>
            <p:cNvPr id="48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13" descr="dr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50" name="Text Box 14"/>
          <p:cNvSpPr txBox="1">
            <a:spLocks noChangeArrowheads="1"/>
          </p:cNvSpPr>
          <p:nvPr/>
        </p:nvSpPr>
        <p:spPr bwMode="black">
          <a:xfrm>
            <a:off x="411129" y="3278191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gray">
          <a:xfrm>
            <a:off x="931833" y="3408924"/>
            <a:ext cx="4497423" cy="3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มาตรการเน้นหนัก จำนวน  5  มาตรการ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928662" y="3951643"/>
          <a:ext cx="7358114" cy="270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7358114"/>
              </a:tblGrid>
              <a:tr h="540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มาตรการการบังคับใช้กฎหมายอย่างเข้มงวด จริงจัง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th-TH" sz="20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มาตรการด้านสังคมและชุมชน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มาตรการแก้ไขปัญหา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มาตรการรณรงค์ประชาสัมพันธ์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มาตรการด้านการบริหารจัดการ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32" name="Oval 51"/>
          <p:cNvSpPr>
            <a:spLocks noChangeArrowheads="1"/>
          </p:cNvSpPr>
          <p:nvPr/>
        </p:nvSpPr>
        <p:spPr bwMode="gray">
          <a:xfrm>
            <a:off x="4629790" y="1200774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53"/>
          <p:cNvSpPr>
            <a:spLocks noChangeArrowheads="1"/>
          </p:cNvSpPr>
          <p:nvPr/>
        </p:nvSpPr>
        <p:spPr bwMode="gray">
          <a:xfrm>
            <a:off x="4644770" y="1929978"/>
            <a:ext cx="203200" cy="203200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/>
          <p:cNvSpPr>
            <a:spLocks noChangeArrowheads="1"/>
          </p:cNvSpPr>
          <p:nvPr/>
        </p:nvSpPr>
        <p:spPr bwMode="gray">
          <a:xfrm>
            <a:off x="199996" y="547668"/>
            <a:ext cx="8729722" cy="6215082"/>
          </a:xfrm>
          <a:prstGeom prst="roundRect">
            <a:avLst>
              <a:gd name="adj" fmla="val 5496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14348" y="357166"/>
            <a:ext cx="6143668" cy="444500"/>
            <a:chOff x="624" y="672"/>
            <a:chExt cx="1773" cy="240"/>
          </a:xfrm>
        </p:grpSpPr>
        <p:sp>
          <p:nvSpPr>
            <p:cNvPr id="4" name="AutoShape 4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" name="AutoShape 5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628" y="857232"/>
            <a:ext cx="8286776" cy="84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ให้สำนักงานตำรวจแห่งชาติร่วมกับหน่วยงานที่มีอำนาจหน้าที่ตามกฎหมายบังคับใช้กฎหมาย ที่เกี่ยวข้องอย่างจริงจัง เคร่งครัด และต่อเนื่อง เพื่อควบคุมปัจจัยเสี่ยงการเกิดอุบัติเหตุทางถนนที่เกิดจากพฤติกรรม ของผู้ขับขี่ยานพาหนะ </a:t>
            </a:r>
          </a:p>
        </p:txBody>
      </p:sp>
      <p:sp>
        <p:nvSpPr>
          <p:cNvPr id="9" name="Rectangle 8"/>
          <p:cNvSpPr/>
          <p:nvPr/>
        </p:nvSpPr>
        <p:spPr>
          <a:xfrm>
            <a:off x="928662" y="39609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มาตรการการบังคับใช้กฎหมายอย่างเข้มงวด จริงจัง</a:t>
            </a:r>
            <a:endParaRPr lang="th-TH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2910" y="2000240"/>
          <a:ext cx="8072494" cy="114300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14512"/>
                <a:gridCol w="1643074"/>
                <a:gridCol w="1285884"/>
                <a:gridCol w="1785950"/>
                <a:gridCol w="1643074"/>
              </a:tblGrid>
              <a:tr h="5715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ความเร็ว</a:t>
                      </a:r>
                      <a:r>
                        <a:rPr lang="th-TH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เกินกว่ากฎหมายกำหนด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ขับ</a:t>
                      </a:r>
                      <a:r>
                        <a:rPr lang="th-TH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รถย้อนศร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th-TH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ฝ่าฝืนสัญญาณจราจร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ไม่</a:t>
                      </a:r>
                      <a:r>
                        <a:rPr lang="th-TH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คาดเข็มขัดนิรภัย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ไม่</a:t>
                      </a:r>
                      <a:r>
                        <a:rPr lang="th-TH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ใบขับขี่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 </a:t>
                      </a:r>
                      <a: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แซงในที่คับขัน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 </a:t>
                      </a:r>
                      <a: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เมาสุรา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ไม่</a:t>
                      </a:r>
                      <a: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สวมหมวกนิรภัย  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</a:t>
                      </a:r>
                      <a:r>
                        <a:rPr lang="th-TH" sz="1200" b="1" spc="-3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มอเตอร์ไซค์</a:t>
                      </a:r>
                      <a: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ไม่ปลอดภัย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  </a:t>
                      </a:r>
                      <a: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ใช้โทรศัพท์มือถือ</a:t>
                      </a:r>
                      <a:b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200" b="1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ขณะขับรถ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338" marR="68338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9058" y="3214686"/>
            <a:ext cx="85011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0" indent="-361950" defTabSz="361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บังคับใช้ พ.ร.บ. จราจรทางบก (ฉบับที่ 10) พ.ศ. 2557 กรณีผู้ขับขี่ไม่ยอมให้ทดสอบความสามารถในอันที่จะขับ หรือเมาสุรา หรือของอย่างอื่นให้สันนิษฐานไว้ก่อนว่าผู้นั้นเมาสุราหรือเมาของอย่างอื่น โดยให้เน้นหนักกับรถจักรยานยนต์ รถโดยสารสาธารณะ  รถรับจ้างไม่ประจำทาง และรถกระบะ และในกลุ่มนักท่องเที่ยวทั้งชาวไทยและชาวต่างชาติที่ไม่มีใบอนุญาตขับขี่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034" y="1643050"/>
            <a:ext cx="7500990" cy="32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บังคับใช้กฎหมายตามมาตรการ 1ร. 2ส. 3ข. 4ม   (10 รสขม) </a:t>
            </a:r>
            <a:endParaRPr lang="th-TH" sz="20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4357694"/>
            <a:ext cx="8286808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กฎหมายเกี่ยวกับการควบคุมเครื่องดื่มแอลกอฮอล์ กฎหมายสุรา และกฎหมายสถานบริการ </a:t>
            </a:r>
            <a:b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เน้นหนักเด็กอายุต่ำกว่า ๒๐ ปี ในบริเวณพื้นที่เล่นน้ำสงกรานต์ (</a:t>
            </a:r>
            <a:r>
              <a:rPr lang="en-US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Zoning) </a:t>
            </a: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และสถานที่ท่องเที่ยว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5000636"/>
            <a:ext cx="8429684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361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กฎหมายทางหลวง ให้เข้มงวดกวดขันการใช้ความเร็วตามที่กฎหมายกำหนด การวางสิ่งใดๆ ที่เป็นการกีดขวางหรืออาจเป็นอันตรายแก่ยานพาหนะ รวมทั้งการขายสิ่งของบนไหล่ทาง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1470" y="5562010"/>
            <a:ext cx="8072494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0" indent="-361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กฎหมายขนส่งทางบก ให้เข้มงวดกวดขันพนักงานขับรถให้ปฏิบัติตามกฎหมาย โดยไม่ดื่มสุราหรือของมึนเมาในขณะขับรถ และตรวจสอบสภาพรถ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00264" y="0"/>
            <a:ext cx="4786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มาตรการเน้นหนัก จำนวน 5 มาตรการ</a:t>
            </a:r>
            <a:endParaRPr lang="th-TH" sz="3200" b="1" dirty="0">
              <a:solidFill>
                <a:srgbClr val="660066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553200" y="6350023"/>
            <a:ext cx="2133600" cy="365125"/>
          </a:xfrm>
        </p:spPr>
        <p:txBody>
          <a:bodyPr/>
          <a:lstStyle/>
          <a:p>
            <a:fld id="{34089882-58C6-48BC-9B05-0ECDD45AE993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7190" y="6143644"/>
            <a:ext cx="828677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2) ให้กำนัน ผู้ใหญ่บ้านมีอำนาจตามกฎหมายลักษณะปกครองท้อที่</a:t>
            </a:r>
            <a:r>
              <a:rPr kumimoji="0" lang="th-TH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บังคับใช้กฎหมายเพื่อความปลอดภัยทางถนนในพื้นที่หมู่บ้าน และตำบล และเน้นการใช้มาตรการทางสังคมชุมชน </a:t>
            </a: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/>
          <p:cNvSpPr>
            <a:spLocks noChangeArrowheads="1"/>
          </p:cNvSpPr>
          <p:nvPr/>
        </p:nvSpPr>
        <p:spPr bwMode="gray">
          <a:xfrm>
            <a:off x="128558" y="618778"/>
            <a:ext cx="8729722" cy="3929090"/>
          </a:xfrm>
          <a:prstGeom prst="roundRect">
            <a:avLst>
              <a:gd name="adj" fmla="val 5496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14348" y="357166"/>
            <a:ext cx="6143668" cy="444500"/>
            <a:chOff x="624" y="672"/>
            <a:chExt cx="1773" cy="240"/>
          </a:xfrm>
          <a:solidFill>
            <a:schemeClr val="accent6">
              <a:lumMod val="75000"/>
            </a:schemeClr>
          </a:solidFill>
        </p:grpSpPr>
        <p:sp>
          <p:nvSpPr>
            <p:cNvPr id="4" name="AutoShape 4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" name="AutoShape 5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" name="Rectangle 8"/>
          <p:cNvSpPr/>
          <p:nvPr/>
        </p:nvSpPr>
        <p:spPr>
          <a:xfrm>
            <a:off x="928662" y="39609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มาตรการด้านสังคมและชุมชน</a:t>
            </a:r>
            <a:endParaRPr lang="th-TH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0264" y="0"/>
            <a:ext cx="4786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มาตรการเน้นหนัก จำนวน 5 มาตรการ (ต่อ)</a:t>
            </a:r>
            <a:endParaRPr lang="th-TH" sz="3200" b="1" dirty="0">
              <a:solidFill>
                <a:srgbClr val="660066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28596" y="883066"/>
            <a:ext cx="8429684" cy="364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ให้จังหวัดและกรุงเทพฯ บูรณาการร่วมกับหน่วยงานในพื้นที่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จัดตั้งจุดสกัดประจำชุมชน/หมู่บ้าน โดยใช้มาตรการทางสังคม ในการควบคุม ป้องปราม และตักเตือน</a:t>
            </a:r>
            <a:b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ผู้มีพฤติกรรมเสี่ยงที่อาจก่อให้เกิดอุบัติเหตุในพื้นที่</a:t>
            </a:r>
            <a:endParaRPr lang="th-TH" sz="1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กำชับประชาชนในพื้นที่ให้ระมัดระวังการเล่นน้ำที่อาจก่อให้เกิดอันตราย</a:t>
            </a:r>
          </a:p>
          <a:p>
            <a:pPr marL="268288" marR="0" lvl="0" indent="-268288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ประชาสัมพันธ์ให้ประชาชนในพื้นที่เล่นน้ำบริเวณพื้นที่เล่นน้ำสงกรานต์และปลอดภัยเครื่องดื่ม  แอลกอฮอล์ทุกชนิด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Zoning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และคำนึงถึงความปลอดภัยในการขับขี่และการโดยสาร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2) เน้นการสร้างการมีส่วนร่วมในการดำเนินการป้องกันและลดอุบัติเหตุทางถนน</a:t>
            </a:r>
            <a:b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ของทุกภาคส่วน </a:t>
            </a:r>
          </a:p>
          <a:p>
            <a:pPr marL="268288" marR="0" lvl="0" indent="-268288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รณรงค์สร้างจิตสำนึกด้านความปลอดภัยทางถนน ผ่านช่องทางที่มีประสิทธิภาพเพื่อให้เกิดความ   ตระหนักใน โดยเฉพาะกลุ่มผู้ขับขี่รถจักรยานยนต์และผู้ขับขี่ด้วยความเร็ว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68288" marR="0" lvl="0" indent="-268288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การประชาสัมพันธ์การเล่นสงกรานต์ตามประเพณีอันดีงามของไทย และงดดื่มเครื่องดื่มแอลกอฮอล์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gray">
          <a:xfrm>
            <a:off x="142844" y="4739024"/>
            <a:ext cx="8729722" cy="2071678"/>
          </a:xfrm>
          <a:prstGeom prst="roundRect">
            <a:avLst>
              <a:gd name="adj" fmla="val 5496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57196" y="4643446"/>
            <a:ext cx="6143668" cy="444500"/>
            <a:chOff x="624" y="672"/>
            <a:chExt cx="1773" cy="240"/>
          </a:xfrm>
          <a:solidFill>
            <a:srgbClr val="7030A0"/>
          </a:solidFill>
        </p:grpSpPr>
        <p:sp>
          <p:nvSpPr>
            <p:cNvPr id="21" name="AutoShape 4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AutoShape 5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71510" y="468237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มาตรการแก้ไขปัญหา</a:t>
            </a:r>
            <a:endParaRPr lang="th-TH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71444" y="5143512"/>
            <a:ext cx="8701118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th-TH" sz="16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ให้หน่วยงานที่เกี่ยวข้อง จังหวัด และกรุงเทพมหานครกำหนดมาตรการแก้ไขปัญหา โดย</a:t>
            </a:r>
          </a:p>
          <a:p>
            <a:pPr lvl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นำข้อมูลการเกิดอุบัติเหตุในพื้นที่มาวิเคราะห์เพื่อหามาตรการและแนวทางการแก้ไขปัญหาจุดเสี่ยง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จุดที่เกิดอุบัติเหตุบ่อยครั้ง และจุดที่เกิดอุบัติเหตุใหญ่</a:t>
            </a:r>
          </a:p>
          <a:p>
            <a:pPr marL="268288" lvl="0" indent="-268288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จังหวัดที่มีทางรถไฟผ่านในพื้นที่ให้บูรณาการร่วมกับหน่วยงานที่เกี่ยวข้องกำหนดมาตรการแนวทาง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การแก้ไขปัญหาบริเวณจุดตัดทางรถไฟให้มีความปลอดภัย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9882-58C6-48BC-9B05-0ECDD45AE993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2735" y="4898648"/>
            <a:ext cx="2214578" cy="18647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gray">
          <a:xfrm>
            <a:off x="128558" y="618778"/>
            <a:ext cx="8729722" cy="1167148"/>
          </a:xfrm>
          <a:prstGeom prst="roundRect">
            <a:avLst>
              <a:gd name="adj" fmla="val 5496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14348" y="357166"/>
            <a:ext cx="6143668" cy="444500"/>
            <a:chOff x="624" y="672"/>
            <a:chExt cx="1773" cy="240"/>
          </a:xfrm>
          <a:solidFill>
            <a:srgbClr val="0070C0"/>
          </a:solidFill>
        </p:grpSpPr>
        <p:sp>
          <p:nvSpPr>
            <p:cNvPr id="4" name="AutoShape 4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" name="AutoShape 5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" name="Rectangle 8"/>
          <p:cNvSpPr/>
          <p:nvPr/>
        </p:nvSpPr>
        <p:spPr>
          <a:xfrm>
            <a:off x="928662" y="39609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มาตรการรณรงค์ประชาสัมพันธ์</a:t>
            </a:r>
            <a:endParaRPr lang="th-TH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0264" y="0"/>
            <a:ext cx="4786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มาตรการเน้นหนัก จำนวน 5 มาตรการ (ต่อ)</a:t>
            </a:r>
            <a:endParaRPr lang="th-TH" sz="3200" b="1" dirty="0">
              <a:solidFill>
                <a:srgbClr val="660066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28596" y="883066"/>
            <a:ext cx="8429684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เพิ่มการรณรงค์ประชาสัมพันธ์การดำเนินการรณรงค์ป้องกันและลดอุบัติเหตุทางถนนช่วงเทศกาลสงกรานต์ พ.ศ. 2558 ผ่านสื่อทุกชนิด ทั้งในส่วนกลาง ส่วนภูมิภาค และส่วนท้องถิ่น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gray">
          <a:xfrm>
            <a:off x="142844" y="1980838"/>
            <a:ext cx="8729722" cy="2805484"/>
          </a:xfrm>
          <a:prstGeom prst="roundRect">
            <a:avLst>
              <a:gd name="adj" fmla="val 5496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57196" y="1885260"/>
            <a:ext cx="6143668" cy="444500"/>
            <a:chOff x="624" y="672"/>
            <a:chExt cx="1773" cy="240"/>
          </a:xfrm>
          <a:solidFill>
            <a:srgbClr val="990000"/>
          </a:solidFill>
        </p:grpSpPr>
        <p:sp>
          <p:nvSpPr>
            <p:cNvPr id="21" name="AutoShape 4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AutoShape 5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71510" y="1924184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 มาตรการด้านการบริหารจัดการ</a:t>
            </a:r>
            <a:endParaRPr lang="th-TH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31007" y="2432826"/>
            <a:ext cx="8486836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lvl="0" indent="-268288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ให้จังหวัดและกรุงเทพฯ จัดพื้นที่เล่นน้ำสงกรานต์ที่มีความปลอดภัยและปลอดเครื่องดื่มแอลกอฮอล์</a:t>
            </a:r>
            <a:b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ทุกชนิด (</a:t>
            </a:r>
            <a:r>
              <a:rPr lang="en-US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Zoning) </a:t>
            </a:r>
          </a:p>
          <a:p>
            <a:pPr marL="268288" lvl="0" indent="-268288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ให้หน่วยงานที่เกี่ยวข้องทุกภาคส่วนกำหนดมาตรการองค์กรและบทลงโทษเพื่อสร้างจิตสำนึกและ</a:t>
            </a:r>
            <a:b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ความตระหนักในการใช้รถใช้ถนน และป้องกันพฤติกรรมเสี่ยงที่อาจก่ออุบัติเหตุทางถนนของบุคลากร</a:t>
            </a:r>
            <a:b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ในองค์กร </a:t>
            </a:r>
          </a:p>
          <a:p>
            <a:pPr marL="268288" lvl="0" indent="-268288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เผยแพร่ประชาสัมพันธ์ให้ผู้มารับบริการได้รับทราบและปฏิบัติตามมาตรการองค์กรอย่างเคร่งครัด</a:t>
            </a:r>
          </a:p>
          <a:p>
            <a:pPr marL="268288" lvl="0" indent="-268288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th-TH" sz="1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กำหนดแนวทาง และมาตราการในการป้องกันและลดอุบัติเหตุจากการสัญจรทางน้ำ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43238" y="4857760"/>
            <a:ext cx="657223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32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ศูนย์อำนวยการป้องกันและลดอุบัติเหตุทางถนนช่วงเทศกาลสงกรานต์ ฯ ส่วนกลาง และแต่งตั้ง   คณะอนุกรรมการเฉพาะกิจประจำศูนย์อำนวยการฯ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ศูนย์ปฏิบัติการป้องกันและลดอุบัติเหตุทางถนนช่วงเทศกาลสงกรานต์ ฯ จังหวัดและอำเภอ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ศูนย์ประสานการปฏิบัติในการป้องกันและลดอุบัติเหตุทางถนนช่วงเทศกาลสงกรานต์ ฯ </a:t>
            </a:r>
            <a:b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(ปถ. จังหวัดสาขา 30 สาขา)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ศูนย์ปฏิบัติการป้องกันและลดอุบัติเหตุทางถนนช่วงเทศกาลสงกรานต์ ฯกรุงเทพมหานคร (กองบัญชาการตำรวจนครบาล)</a:t>
            </a:r>
            <a:endParaRPr kumimoji="0" lang="th-TH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5069671"/>
            <a:ext cx="228600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การจัดตั้งศูนย์อำนวยการป้องกันและลดอุบัติเหตุทางถนนช่วงเทศกาลสงกรานต์ พ.ศ. 2558  </a:t>
            </a:r>
            <a:br>
              <a:rPr lang="th-TH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ในทุกระดับ</a:t>
            </a:r>
            <a:endParaRPr lang="th-TH" b="1" dirty="0"/>
          </a:p>
        </p:txBody>
      </p:sp>
      <p:sp>
        <p:nvSpPr>
          <p:cNvPr id="20" name="Rectangle 19"/>
          <p:cNvSpPr/>
          <p:nvPr/>
        </p:nvSpPr>
        <p:spPr>
          <a:xfrm>
            <a:off x="2508657" y="4930180"/>
            <a:ext cx="6429388" cy="184899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34089882-58C6-48BC-9B05-0ECDD45AE993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11"/>
          <p:cNvSpPr>
            <a:spLocks noChangeArrowheads="1"/>
          </p:cNvSpPr>
          <p:nvPr/>
        </p:nvSpPr>
        <p:spPr bwMode="gray">
          <a:xfrm>
            <a:off x="285720" y="903288"/>
            <a:ext cx="8643998" cy="5240356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C0C0"/>
            </a:solidFill>
            <a:prstDash val="sysDash"/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b="1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+mj-cs"/>
            </a:endParaRPr>
          </a:p>
        </p:txBody>
      </p:sp>
      <p:sp>
        <p:nvSpPr>
          <p:cNvPr id="31764" name="Rectangle 32"/>
          <p:cNvSpPr>
            <a:spLocks noChangeArrowheads="1"/>
          </p:cNvSpPr>
          <p:nvPr/>
        </p:nvSpPr>
        <p:spPr bwMode="auto">
          <a:xfrm>
            <a:off x="407988" y="1824327"/>
            <a:ext cx="6062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การลดความเร็วในการขับขี่ยานพาหนะ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41313" y="981075"/>
            <a:ext cx="8526462" cy="830997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tabLst>
                <a:tab pos="914400" algn="l"/>
              </a:tabLs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ครม. มีมติเมื่อ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24 ก.พ. 58เห็นชอบ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การรณรงค์เพื่อความปลอดภัยทางถนนปี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ตามที่ ศปถ. เสนอ ใน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เรื่อง</a:t>
            </a:r>
          </a:p>
        </p:txBody>
      </p:sp>
      <p:pic>
        <p:nvPicPr>
          <p:cNvPr id="89096" name="Picture 8" descr="ผลการค้นหารูปภาพสำหรับ การใช้ความเร็วในการขับขี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825" y="2297113"/>
            <a:ext cx="26765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ผลการค้นหารูปภาพสำหรับ การใช้ความเร็วในการขับขี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2816225"/>
            <a:ext cx="4075113" cy="305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s://encrypted-tbn0.gstatic.com/images?q=tbn:ANd9GcQZzcJu1wK6KjAD1EmLnRXRp3WNUa1YxqlqgLMTGeT6rmSdLQY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9488" y="4183063"/>
            <a:ext cx="2546350" cy="16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2" descr="https://encrypted-tbn2.gstatic.com/images?q=tbn:ANd9GcR82dw4www8IrN-HEpAiEHUSMFqbyyONpX9K54YwNdM0dzPolL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688" y="2878138"/>
            <a:ext cx="1250950" cy="118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http://www.thaihealth.or.th/data/content/9911/cms/9911_thaihealth_oidezs6xn9w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754313"/>
            <a:ext cx="1731963" cy="143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กลุ่ม 16"/>
          <p:cNvGrpSpPr>
            <a:grpSpLocks/>
          </p:cNvGrpSpPr>
          <p:nvPr/>
        </p:nvGrpSpPr>
        <p:grpSpPr bwMode="auto">
          <a:xfrm>
            <a:off x="65088" y="44450"/>
            <a:ext cx="9078912" cy="646331"/>
            <a:chOff x="65088" y="44450"/>
            <a:chExt cx="7937888" cy="646331"/>
          </a:xfrm>
        </p:grpSpPr>
        <p:sp>
          <p:nvSpPr>
            <p:cNvPr id="18" name="Rectangle 4"/>
            <p:cNvSpPr/>
            <p:nvPr/>
          </p:nvSpPr>
          <p:spPr bwMode="auto">
            <a:xfrm>
              <a:off x="496994" y="44450"/>
              <a:ext cx="7505982" cy="6463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การเตรียมความพร้อมป้องกันและลดอุบัติเหตุทางถนนช่วงเทศกาลสงกรานต์ </a:t>
              </a:r>
              <a:r>
                <a:rPr lang="th-TH" sz="1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th-TH" sz="1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พ.ศ. </a:t>
              </a:r>
              <a:r>
                <a:rPr lang="th-TH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2558</a:t>
              </a:r>
              <a:endParaRPr lang="th-TH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2780" name="Picture 1" descr="ศปถ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88" y="54188"/>
              <a:ext cx="432640" cy="3950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ปลายสุด">
  <a:themeElements>
    <a:clrScheme name="ปลายสุด 1">
      <a:dk1>
        <a:srgbClr val="5A6378"/>
      </a:dk1>
      <a:lt1>
        <a:srgbClr val="FFFFFF"/>
      </a:lt1>
      <a:dk2>
        <a:srgbClr val="000000"/>
      </a:dk2>
      <a:lt2>
        <a:srgbClr val="D4D4D6"/>
      </a:lt2>
      <a:accent1>
        <a:srgbClr val="F0AD00"/>
      </a:accent1>
      <a:accent2>
        <a:srgbClr val="60B5CC"/>
      </a:accent2>
      <a:accent3>
        <a:srgbClr val="AAAAAA"/>
      </a:accent3>
      <a:accent4>
        <a:srgbClr val="DADADA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ปลายสุด">
      <a:majorFont>
        <a:latin typeface="Lucida Sans"/>
        <a:ea typeface=""/>
        <a:cs typeface="Angsana New"/>
      </a:majorFont>
      <a:minorFont>
        <a:latin typeface="Book Antiqu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ปลายสุด 1">
        <a:dk1>
          <a:srgbClr val="5A6378"/>
        </a:dk1>
        <a:lt1>
          <a:srgbClr val="FFFFFF"/>
        </a:lt1>
        <a:dk2>
          <a:srgbClr val="000000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AAAAAA"/>
        </a:accent3>
        <a:accent4>
          <a:srgbClr val="DADADA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1161</Words>
  <Application>Microsoft Office PowerPoint</Application>
  <PresentationFormat>นำเสนอทางหน้าจอ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4" baseType="lpstr">
      <vt:lpstr>Office Theme</vt:lpstr>
      <vt:lpstr>ปลายสุด</vt:lpstr>
      <vt:lpstr>1_59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KKD Windows 7 V.3</dc:creator>
  <cp:lastModifiedBy>user</cp:lastModifiedBy>
  <cp:revision>44</cp:revision>
  <cp:lastPrinted>2015-03-25T09:01:15Z</cp:lastPrinted>
  <dcterms:created xsi:type="dcterms:W3CDTF">2014-11-24T08:14:45Z</dcterms:created>
  <dcterms:modified xsi:type="dcterms:W3CDTF">2015-03-25T09:01:25Z</dcterms:modified>
</cp:coreProperties>
</file>