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2" r:id="rId4"/>
    <p:sldId id="274" r:id="rId5"/>
    <p:sldId id="273" r:id="rId6"/>
    <p:sldId id="268" r:id="rId7"/>
    <p:sldId id="269" r:id="rId8"/>
    <p:sldId id="271" r:id="rId9"/>
    <p:sldId id="262" r:id="rId10"/>
    <p:sldId id="266" r:id="rId11"/>
    <p:sldId id="276" r:id="rId12"/>
    <p:sldId id="277" r:id="rId13"/>
    <p:sldId id="283" r:id="rId14"/>
    <p:sldId id="279" r:id="rId15"/>
    <p:sldId id="280" r:id="rId16"/>
    <p:sldId id="281" r:id="rId17"/>
    <p:sldId id="278" r:id="rId18"/>
    <p:sldId id="284" r:id="rId19"/>
    <p:sldId id="282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athai\Documents\&#3626;&#3591;&#3585;&#3619;&#3634;&#3609;&#3605;&#3660;&#3619;&#3623;&#3617;%2055-57%20Mo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athai\Documents\&#3626;&#3591;&#3585;&#3619;&#3634;&#3609;&#3605;&#3660;&#3619;&#3623;&#3617;%2055-57%20Moph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hathai\Documents\&#3626;&#3591;&#3585;&#3619;&#3634;&#3609;&#3605;&#3660;&#3619;&#3623;&#3617;%2055-57%20Moph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Work%20Injuly\Festival\&#3626;&#3591;&#3585;&#3619;&#3634;&#3609;&#3605;&#3660;\&#3586;&#3657;&#3629;&#3617;&#3641;&#3621;&#3626;&#3591;&#3585;&#3619;&#3634;&#3609;&#3605;&#3660;%2057%20new%20(analyze)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Work%20Injuly\Festival\&#3626;&#3591;&#3585;&#3619;&#3634;&#3609;&#3605;&#3660;\&#3586;&#3657;&#3629;&#3617;&#3641;&#3621;&#3626;&#3591;&#3585;&#3619;&#3634;&#3609;&#3605;&#3660;%2057%20new%20(analyze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Work%20Injuly\Festival\&#3626;&#3591;&#3585;&#3619;&#3634;&#3609;&#3605;&#3660;\&#3586;&#3657;&#3629;&#3617;&#3641;&#3621;&#3626;&#3591;&#3585;&#3619;&#3634;&#3609;&#3605;&#3660;%2057%20new%20(analyze)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y%20Work%20Injuly\Festival\&#3626;&#3591;&#3585;&#3619;&#3634;&#3609;&#3605;&#3660;\&#3586;&#3657;&#3629;&#3617;&#3641;&#3621;&#3626;&#3591;&#3585;&#3619;&#3634;&#3609;&#3605;&#3660;%2057%20new%20(analyze)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9745704583548688E-2"/>
          <c:y val="0.11321130686713418"/>
          <c:w val="0.93340848601363124"/>
          <c:h val="0.63957876110188727"/>
        </c:manualLayout>
      </c:layout>
      <c:lineChart>
        <c:grouping val="standard"/>
        <c:ser>
          <c:idx val="0"/>
          <c:order val="0"/>
          <c:tx>
            <c:strRef>
              <c:f>เจ็บตายรายวัน!$A$56</c:f>
              <c:strCache>
                <c:ptCount val="1"/>
                <c:pt idx="0">
                  <c:v>บาดเจ็บ</c:v>
                </c:pt>
              </c:strCache>
            </c:strRef>
          </c:tx>
          <c:marker>
            <c:symbol val="none"/>
          </c:marker>
          <c:cat>
            <c:multiLvlStrRef>
              <c:f>เจ็บตายรายวัน!$B$54:$FM$55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11/4/2014</c:v>
                  </c:pt>
                  <c:pt idx="24">
                    <c:v>12/4/2014</c:v>
                  </c:pt>
                  <c:pt idx="48">
                    <c:v>13/4/2014</c:v>
                  </c:pt>
                  <c:pt idx="72">
                    <c:v>14/4/2014</c:v>
                  </c:pt>
                  <c:pt idx="96">
                    <c:v>15/4/2014</c:v>
                  </c:pt>
                  <c:pt idx="120">
                    <c:v>16/4/2014</c:v>
                  </c:pt>
                  <c:pt idx="144">
                    <c:v>17/4/2014</c:v>
                  </c:pt>
                </c:lvl>
              </c:multiLvlStrCache>
            </c:multiLvlStrRef>
          </c:cat>
          <c:val>
            <c:numRef>
              <c:f>เจ็บตายรายวัน!$B$56:$FM$56</c:f>
              <c:numCache>
                <c:formatCode>General</c:formatCode>
                <c:ptCount val="168"/>
                <c:pt idx="0">
                  <c:v>9</c:v>
                </c:pt>
                <c:pt idx="1">
                  <c:v>3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6</c:v>
                </c:pt>
                <c:pt idx="7">
                  <c:v>7</c:v>
                </c:pt>
                <c:pt idx="8">
                  <c:v>17</c:v>
                </c:pt>
                <c:pt idx="9">
                  <c:v>12</c:v>
                </c:pt>
                <c:pt idx="10">
                  <c:v>18</c:v>
                </c:pt>
                <c:pt idx="11">
                  <c:v>6</c:v>
                </c:pt>
                <c:pt idx="12">
                  <c:v>11</c:v>
                </c:pt>
                <c:pt idx="13">
                  <c:v>15</c:v>
                </c:pt>
                <c:pt idx="14">
                  <c:v>16</c:v>
                </c:pt>
                <c:pt idx="15">
                  <c:v>32</c:v>
                </c:pt>
                <c:pt idx="16">
                  <c:v>29</c:v>
                </c:pt>
                <c:pt idx="17">
                  <c:v>37</c:v>
                </c:pt>
                <c:pt idx="18">
                  <c:v>45</c:v>
                </c:pt>
                <c:pt idx="19">
                  <c:v>40</c:v>
                </c:pt>
                <c:pt idx="20">
                  <c:v>35</c:v>
                </c:pt>
                <c:pt idx="21">
                  <c:v>25</c:v>
                </c:pt>
                <c:pt idx="22">
                  <c:v>10</c:v>
                </c:pt>
                <c:pt idx="23">
                  <c:v>7</c:v>
                </c:pt>
                <c:pt idx="24">
                  <c:v>30</c:v>
                </c:pt>
                <c:pt idx="25">
                  <c:v>10</c:v>
                </c:pt>
                <c:pt idx="26">
                  <c:v>18</c:v>
                </c:pt>
                <c:pt idx="27">
                  <c:v>5</c:v>
                </c:pt>
                <c:pt idx="28">
                  <c:v>10</c:v>
                </c:pt>
                <c:pt idx="29">
                  <c:v>4</c:v>
                </c:pt>
                <c:pt idx="30">
                  <c:v>6</c:v>
                </c:pt>
                <c:pt idx="31">
                  <c:v>7</c:v>
                </c:pt>
                <c:pt idx="32">
                  <c:v>15</c:v>
                </c:pt>
                <c:pt idx="33">
                  <c:v>15</c:v>
                </c:pt>
                <c:pt idx="34">
                  <c:v>16</c:v>
                </c:pt>
                <c:pt idx="35">
                  <c:v>14</c:v>
                </c:pt>
                <c:pt idx="36">
                  <c:v>16</c:v>
                </c:pt>
                <c:pt idx="37">
                  <c:v>24</c:v>
                </c:pt>
                <c:pt idx="38">
                  <c:v>16</c:v>
                </c:pt>
                <c:pt idx="39">
                  <c:v>41</c:v>
                </c:pt>
                <c:pt idx="40">
                  <c:v>30</c:v>
                </c:pt>
                <c:pt idx="41">
                  <c:v>47</c:v>
                </c:pt>
                <c:pt idx="42">
                  <c:v>30</c:v>
                </c:pt>
                <c:pt idx="43">
                  <c:v>54</c:v>
                </c:pt>
                <c:pt idx="44">
                  <c:v>29</c:v>
                </c:pt>
                <c:pt idx="45">
                  <c:v>16</c:v>
                </c:pt>
                <c:pt idx="46">
                  <c:v>19</c:v>
                </c:pt>
                <c:pt idx="47">
                  <c:v>12</c:v>
                </c:pt>
                <c:pt idx="48">
                  <c:v>26</c:v>
                </c:pt>
                <c:pt idx="49">
                  <c:v>9</c:v>
                </c:pt>
                <c:pt idx="50">
                  <c:v>10</c:v>
                </c:pt>
                <c:pt idx="51">
                  <c:v>6</c:v>
                </c:pt>
                <c:pt idx="52">
                  <c:v>10</c:v>
                </c:pt>
                <c:pt idx="53">
                  <c:v>4</c:v>
                </c:pt>
                <c:pt idx="54">
                  <c:v>3</c:v>
                </c:pt>
                <c:pt idx="55">
                  <c:v>24</c:v>
                </c:pt>
                <c:pt idx="56">
                  <c:v>8</c:v>
                </c:pt>
                <c:pt idx="57">
                  <c:v>14</c:v>
                </c:pt>
                <c:pt idx="58">
                  <c:v>37</c:v>
                </c:pt>
                <c:pt idx="59">
                  <c:v>32</c:v>
                </c:pt>
                <c:pt idx="60">
                  <c:v>38</c:v>
                </c:pt>
                <c:pt idx="61">
                  <c:v>46</c:v>
                </c:pt>
                <c:pt idx="62">
                  <c:v>60</c:v>
                </c:pt>
                <c:pt idx="63">
                  <c:v>60</c:v>
                </c:pt>
                <c:pt idx="64">
                  <c:v>67</c:v>
                </c:pt>
                <c:pt idx="65">
                  <c:v>59</c:v>
                </c:pt>
                <c:pt idx="66">
                  <c:v>57</c:v>
                </c:pt>
                <c:pt idx="67">
                  <c:v>54</c:v>
                </c:pt>
                <c:pt idx="68">
                  <c:v>47</c:v>
                </c:pt>
                <c:pt idx="69">
                  <c:v>35</c:v>
                </c:pt>
                <c:pt idx="70">
                  <c:v>19</c:v>
                </c:pt>
                <c:pt idx="71">
                  <c:v>19</c:v>
                </c:pt>
                <c:pt idx="72">
                  <c:v>20</c:v>
                </c:pt>
                <c:pt idx="73">
                  <c:v>10</c:v>
                </c:pt>
                <c:pt idx="74">
                  <c:v>7</c:v>
                </c:pt>
                <c:pt idx="75">
                  <c:v>9</c:v>
                </c:pt>
                <c:pt idx="76">
                  <c:v>3</c:v>
                </c:pt>
                <c:pt idx="77">
                  <c:v>3</c:v>
                </c:pt>
                <c:pt idx="78">
                  <c:v>6</c:v>
                </c:pt>
                <c:pt idx="79">
                  <c:v>5</c:v>
                </c:pt>
                <c:pt idx="80">
                  <c:v>10</c:v>
                </c:pt>
                <c:pt idx="81">
                  <c:v>21</c:v>
                </c:pt>
                <c:pt idx="82">
                  <c:v>20</c:v>
                </c:pt>
                <c:pt idx="83">
                  <c:v>23</c:v>
                </c:pt>
                <c:pt idx="84">
                  <c:v>25</c:v>
                </c:pt>
                <c:pt idx="85">
                  <c:v>36</c:v>
                </c:pt>
                <c:pt idx="86">
                  <c:v>32</c:v>
                </c:pt>
                <c:pt idx="87">
                  <c:v>32</c:v>
                </c:pt>
                <c:pt idx="88">
                  <c:v>43</c:v>
                </c:pt>
                <c:pt idx="89">
                  <c:v>37</c:v>
                </c:pt>
                <c:pt idx="90">
                  <c:v>33</c:v>
                </c:pt>
                <c:pt idx="91">
                  <c:v>36</c:v>
                </c:pt>
                <c:pt idx="92">
                  <c:v>37</c:v>
                </c:pt>
                <c:pt idx="93">
                  <c:v>25</c:v>
                </c:pt>
                <c:pt idx="94">
                  <c:v>17</c:v>
                </c:pt>
                <c:pt idx="95">
                  <c:v>9</c:v>
                </c:pt>
                <c:pt idx="96">
                  <c:v>15</c:v>
                </c:pt>
                <c:pt idx="97">
                  <c:v>16</c:v>
                </c:pt>
                <c:pt idx="98">
                  <c:v>12</c:v>
                </c:pt>
                <c:pt idx="99">
                  <c:v>7</c:v>
                </c:pt>
                <c:pt idx="100">
                  <c:v>3</c:v>
                </c:pt>
                <c:pt idx="101">
                  <c:v>19</c:v>
                </c:pt>
                <c:pt idx="102">
                  <c:v>8</c:v>
                </c:pt>
                <c:pt idx="103">
                  <c:v>9</c:v>
                </c:pt>
                <c:pt idx="104">
                  <c:v>8</c:v>
                </c:pt>
                <c:pt idx="105">
                  <c:v>26</c:v>
                </c:pt>
                <c:pt idx="106">
                  <c:v>17</c:v>
                </c:pt>
                <c:pt idx="107">
                  <c:v>32</c:v>
                </c:pt>
                <c:pt idx="108">
                  <c:v>23</c:v>
                </c:pt>
                <c:pt idx="109">
                  <c:v>26</c:v>
                </c:pt>
                <c:pt idx="110">
                  <c:v>24</c:v>
                </c:pt>
                <c:pt idx="111">
                  <c:v>25</c:v>
                </c:pt>
                <c:pt idx="112">
                  <c:v>33</c:v>
                </c:pt>
                <c:pt idx="113">
                  <c:v>36</c:v>
                </c:pt>
                <c:pt idx="114">
                  <c:v>42</c:v>
                </c:pt>
                <c:pt idx="115">
                  <c:v>43</c:v>
                </c:pt>
                <c:pt idx="116">
                  <c:v>33</c:v>
                </c:pt>
                <c:pt idx="117">
                  <c:v>23</c:v>
                </c:pt>
                <c:pt idx="118">
                  <c:v>13</c:v>
                </c:pt>
                <c:pt idx="119">
                  <c:v>6</c:v>
                </c:pt>
                <c:pt idx="120">
                  <c:v>6</c:v>
                </c:pt>
                <c:pt idx="121">
                  <c:v>9</c:v>
                </c:pt>
                <c:pt idx="122">
                  <c:v>6</c:v>
                </c:pt>
                <c:pt idx="123">
                  <c:v>1</c:v>
                </c:pt>
                <c:pt idx="124">
                  <c:v>4</c:v>
                </c:pt>
                <c:pt idx="125">
                  <c:v>1</c:v>
                </c:pt>
                <c:pt idx="126">
                  <c:v>4</c:v>
                </c:pt>
                <c:pt idx="127">
                  <c:v>11</c:v>
                </c:pt>
                <c:pt idx="128">
                  <c:v>6</c:v>
                </c:pt>
                <c:pt idx="129">
                  <c:v>10</c:v>
                </c:pt>
                <c:pt idx="130">
                  <c:v>18</c:v>
                </c:pt>
                <c:pt idx="131">
                  <c:v>11</c:v>
                </c:pt>
                <c:pt idx="132">
                  <c:v>11</c:v>
                </c:pt>
                <c:pt idx="133">
                  <c:v>12</c:v>
                </c:pt>
                <c:pt idx="134">
                  <c:v>20</c:v>
                </c:pt>
                <c:pt idx="135">
                  <c:v>20</c:v>
                </c:pt>
                <c:pt idx="136">
                  <c:v>25</c:v>
                </c:pt>
                <c:pt idx="137">
                  <c:v>33</c:v>
                </c:pt>
                <c:pt idx="138">
                  <c:v>21</c:v>
                </c:pt>
                <c:pt idx="139">
                  <c:v>26</c:v>
                </c:pt>
                <c:pt idx="140">
                  <c:v>9</c:v>
                </c:pt>
                <c:pt idx="141">
                  <c:v>7</c:v>
                </c:pt>
                <c:pt idx="142">
                  <c:v>6</c:v>
                </c:pt>
                <c:pt idx="143">
                  <c:v>5</c:v>
                </c:pt>
                <c:pt idx="144">
                  <c:v>2</c:v>
                </c:pt>
                <c:pt idx="145">
                  <c:v>7</c:v>
                </c:pt>
                <c:pt idx="146">
                  <c:v>2</c:v>
                </c:pt>
                <c:pt idx="147">
                  <c:v>6</c:v>
                </c:pt>
                <c:pt idx="148">
                  <c:v>7</c:v>
                </c:pt>
                <c:pt idx="149">
                  <c:v>3</c:v>
                </c:pt>
                <c:pt idx="150">
                  <c:v>14</c:v>
                </c:pt>
                <c:pt idx="151">
                  <c:v>8</c:v>
                </c:pt>
                <c:pt idx="152">
                  <c:v>26</c:v>
                </c:pt>
                <c:pt idx="153">
                  <c:v>32</c:v>
                </c:pt>
                <c:pt idx="154">
                  <c:v>10</c:v>
                </c:pt>
                <c:pt idx="155">
                  <c:v>14</c:v>
                </c:pt>
                <c:pt idx="156">
                  <c:v>12</c:v>
                </c:pt>
                <c:pt idx="157">
                  <c:v>20</c:v>
                </c:pt>
                <c:pt idx="158">
                  <c:v>13</c:v>
                </c:pt>
                <c:pt idx="159">
                  <c:v>21</c:v>
                </c:pt>
                <c:pt idx="160">
                  <c:v>16</c:v>
                </c:pt>
                <c:pt idx="161">
                  <c:v>14</c:v>
                </c:pt>
                <c:pt idx="162">
                  <c:v>13</c:v>
                </c:pt>
                <c:pt idx="163">
                  <c:v>21</c:v>
                </c:pt>
                <c:pt idx="164">
                  <c:v>13</c:v>
                </c:pt>
                <c:pt idx="165">
                  <c:v>6</c:v>
                </c:pt>
                <c:pt idx="166">
                  <c:v>13</c:v>
                </c:pt>
                <c:pt idx="167">
                  <c:v>6</c:v>
                </c:pt>
              </c:numCache>
            </c:numRef>
          </c:val>
        </c:ser>
        <c:ser>
          <c:idx val="1"/>
          <c:order val="1"/>
          <c:tx>
            <c:strRef>
              <c:f>เจ็บตายรายวัน!$A$57</c:f>
              <c:strCache>
                <c:ptCount val="1"/>
                <c:pt idx="0">
                  <c:v>เสียชีวิต</c:v>
                </c:pt>
              </c:strCache>
            </c:strRef>
          </c:tx>
          <c:marker>
            <c:symbol val="none"/>
          </c:marker>
          <c:cat>
            <c:multiLvlStrRef>
              <c:f>เจ็บตายรายวัน!$B$54:$FM$55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11/4/2014</c:v>
                  </c:pt>
                  <c:pt idx="24">
                    <c:v>12/4/2014</c:v>
                  </c:pt>
                  <c:pt idx="48">
                    <c:v>13/4/2014</c:v>
                  </c:pt>
                  <c:pt idx="72">
                    <c:v>14/4/2014</c:v>
                  </c:pt>
                  <c:pt idx="96">
                    <c:v>15/4/2014</c:v>
                  </c:pt>
                  <c:pt idx="120">
                    <c:v>16/4/2014</c:v>
                  </c:pt>
                  <c:pt idx="144">
                    <c:v>17/4/2014</c:v>
                  </c:pt>
                </c:lvl>
              </c:multiLvlStrCache>
            </c:multiLvlStrRef>
          </c:cat>
          <c:val>
            <c:numRef>
              <c:f>เจ็บตายรายวัน!$B$57:$FM$57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  <c:pt idx="14">
                  <c:v>2</c:v>
                </c:pt>
                <c:pt idx="15">
                  <c:v>2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5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6</c:v>
                </c:pt>
                <c:pt idx="25">
                  <c:v>1</c:v>
                </c:pt>
                <c:pt idx="26">
                  <c:v>7</c:v>
                </c:pt>
                <c:pt idx="27">
                  <c:v>2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2</c:v>
                </c:pt>
                <c:pt idx="32">
                  <c:v>2</c:v>
                </c:pt>
                <c:pt idx="33">
                  <c:v>3</c:v>
                </c:pt>
                <c:pt idx="34">
                  <c:v>3</c:v>
                </c:pt>
                <c:pt idx="35">
                  <c:v>0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4</c:v>
                </c:pt>
                <c:pt idx="40">
                  <c:v>3</c:v>
                </c:pt>
                <c:pt idx="41">
                  <c:v>5</c:v>
                </c:pt>
                <c:pt idx="42">
                  <c:v>2</c:v>
                </c:pt>
                <c:pt idx="43">
                  <c:v>12</c:v>
                </c:pt>
                <c:pt idx="44">
                  <c:v>4</c:v>
                </c:pt>
                <c:pt idx="45">
                  <c:v>0</c:v>
                </c:pt>
                <c:pt idx="46">
                  <c:v>3</c:v>
                </c:pt>
                <c:pt idx="47">
                  <c:v>1</c:v>
                </c:pt>
                <c:pt idx="48">
                  <c:v>6</c:v>
                </c:pt>
                <c:pt idx="49">
                  <c:v>3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4</c:v>
                </c:pt>
                <c:pt idx="61">
                  <c:v>4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7</c:v>
                </c:pt>
                <c:pt idx="66">
                  <c:v>6</c:v>
                </c:pt>
                <c:pt idx="67">
                  <c:v>6</c:v>
                </c:pt>
                <c:pt idx="68">
                  <c:v>4</c:v>
                </c:pt>
                <c:pt idx="69">
                  <c:v>1</c:v>
                </c:pt>
                <c:pt idx="70">
                  <c:v>3</c:v>
                </c:pt>
                <c:pt idx="71">
                  <c:v>1</c:v>
                </c:pt>
                <c:pt idx="72">
                  <c:v>2</c:v>
                </c:pt>
                <c:pt idx="73">
                  <c:v>1</c:v>
                </c:pt>
                <c:pt idx="74">
                  <c:v>1</c:v>
                </c:pt>
                <c:pt idx="75">
                  <c:v>3</c:v>
                </c:pt>
                <c:pt idx="76">
                  <c:v>0</c:v>
                </c:pt>
                <c:pt idx="77">
                  <c:v>0</c:v>
                </c:pt>
                <c:pt idx="78">
                  <c:v>2</c:v>
                </c:pt>
                <c:pt idx="79">
                  <c:v>1</c:v>
                </c:pt>
                <c:pt idx="80">
                  <c:v>3</c:v>
                </c:pt>
                <c:pt idx="81">
                  <c:v>1</c:v>
                </c:pt>
                <c:pt idx="82">
                  <c:v>3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0</c:v>
                </c:pt>
                <c:pt idx="88">
                  <c:v>2</c:v>
                </c:pt>
                <c:pt idx="89">
                  <c:v>4</c:v>
                </c:pt>
                <c:pt idx="90">
                  <c:v>1</c:v>
                </c:pt>
                <c:pt idx="91">
                  <c:v>3</c:v>
                </c:pt>
                <c:pt idx="92">
                  <c:v>4</c:v>
                </c:pt>
                <c:pt idx="93">
                  <c:v>1</c:v>
                </c:pt>
                <c:pt idx="94">
                  <c:v>3</c:v>
                </c:pt>
                <c:pt idx="95">
                  <c:v>1</c:v>
                </c:pt>
                <c:pt idx="96">
                  <c:v>3</c:v>
                </c:pt>
                <c:pt idx="97">
                  <c:v>2</c:v>
                </c:pt>
                <c:pt idx="98">
                  <c:v>2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1</c:v>
                </c:pt>
                <c:pt idx="103">
                  <c:v>3</c:v>
                </c:pt>
                <c:pt idx="104">
                  <c:v>0</c:v>
                </c:pt>
                <c:pt idx="105">
                  <c:v>3</c:v>
                </c:pt>
                <c:pt idx="106">
                  <c:v>1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2</c:v>
                </c:pt>
                <c:pt idx="111">
                  <c:v>1</c:v>
                </c:pt>
                <c:pt idx="112">
                  <c:v>4</c:v>
                </c:pt>
                <c:pt idx="113">
                  <c:v>0</c:v>
                </c:pt>
                <c:pt idx="114">
                  <c:v>6</c:v>
                </c:pt>
                <c:pt idx="115">
                  <c:v>3</c:v>
                </c:pt>
                <c:pt idx="116">
                  <c:v>1</c:v>
                </c:pt>
                <c:pt idx="117">
                  <c:v>1</c:v>
                </c:pt>
                <c:pt idx="118">
                  <c:v>0</c:v>
                </c:pt>
                <c:pt idx="119">
                  <c:v>2</c:v>
                </c:pt>
                <c:pt idx="120">
                  <c:v>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1</c:v>
                </c:pt>
                <c:pt idx="128">
                  <c:v>2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0</c:v>
                </c:pt>
                <c:pt idx="136">
                  <c:v>3</c:v>
                </c:pt>
                <c:pt idx="137">
                  <c:v>2</c:v>
                </c:pt>
                <c:pt idx="138">
                  <c:v>5</c:v>
                </c:pt>
                <c:pt idx="139">
                  <c:v>1</c:v>
                </c:pt>
                <c:pt idx="140">
                  <c:v>3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2</c:v>
                </c:pt>
                <c:pt idx="149">
                  <c:v>0</c:v>
                </c:pt>
                <c:pt idx="150">
                  <c:v>4</c:v>
                </c:pt>
                <c:pt idx="151">
                  <c:v>2</c:v>
                </c:pt>
                <c:pt idx="152">
                  <c:v>4</c:v>
                </c:pt>
                <c:pt idx="153">
                  <c:v>3</c:v>
                </c:pt>
                <c:pt idx="154">
                  <c:v>1</c:v>
                </c:pt>
                <c:pt idx="155">
                  <c:v>2</c:v>
                </c:pt>
                <c:pt idx="156">
                  <c:v>4</c:v>
                </c:pt>
                <c:pt idx="157">
                  <c:v>1</c:v>
                </c:pt>
                <c:pt idx="158">
                  <c:v>2</c:v>
                </c:pt>
                <c:pt idx="159">
                  <c:v>3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1</c:v>
                </c:pt>
                <c:pt idx="164">
                  <c:v>2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</c:numCache>
            </c:numRef>
          </c:val>
        </c:ser>
        <c:ser>
          <c:idx val="2"/>
          <c:order val="2"/>
          <c:tx>
            <c:strRef>
              <c:f>เจ็บตายรายวัน!$A$58</c:f>
              <c:strCache>
                <c:ptCount val="1"/>
                <c:pt idx="0">
                  <c:v>บาดเจ็บ+เสียชีวิต</c:v>
                </c:pt>
              </c:strCache>
            </c:strRef>
          </c:tx>
          <c:marker>
            <c:symbol val="none"/>
          </c:marker>
          <c:cat>
            <c:multiLvlStrRef>
              <c:f>เจ็บตายรายวัน!$B$54:$FM$55</c:f>
              <c:multiLvlStrCache>
                <c:ptCount val="168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0</c:v>
                  </c:pt>
                  <c:pt idx="25">
                    <c:v>1</c:v>
                  </c:pt>
                  <c:pt idx="26">
                    <c:v>2</c:v>
                  </c:pt>
                  <c:pt idx="27">
                    <c:v>3</c:v>
                  </c:pt>
                  <c:pt idx="28">
                    <c:v>4</c:v>
                  </c:pt>
                  <c:pt idx="29">
                    <c:v>5</c:v>
                  </c:pt>
                  <c:pt idx="30">
                    <c:v>6</c:v>
                  </c:pt>
                  <c:pt idx="31">
                    <c:v>7</c:v>
                  </c:pt>
                  <c:pt idx="32">
                    <c:v>8</c:v>
                  </c:pt>
                  <c:pt idx="33">
                    <c:v>9</c:v>
                  </c:pt>
                  <c:pt idx="34">
                    <c:v>10</c:v>
                  </c:pt>
                  <c:pt idx="35">
                    <c:v>11</c:v>
                  </c:pt>
                  <c:pt idx="36">
                    <c:v>12</c:v>
                  </c:pt>
                  <c:pt idx="37">
                    <c:v>13</c:v>
                  </c:pt>
                  <c:pt idx="38">
                    <c:v>14</c:v>
                  </c:pt>
                  <c:pt idx="39">
                    <c:v>15</c:v>
                  </c:pt>
                  <c:pt idx="40">
                    <c:v>16</c:v>
                  </c:pt>
                  <c:pt idx="41">
                    <c:v>17</c:v>
                  </c:pt>
                  <c:pt idx="42">
                    <c:v>18</c:v>
                  </c:pt>
                  <c:pt idx="43">
                    <c:v>19</c:v>
                  </c:pt>
                  <c:pt idx="44">
                    <c:v>20</c:v>
                  </c:pt>
                  <c:pt idx="45">
                    <c:v>21</c:v>
                  </c:pt>
                  <c:pt idx="46">
                    <c:v>22</c:v>
                  </c:pt>
                  <c:pt idx="47">
                    <c:v>23</c:v>
                  </c:pt>
                  <c:pt idx="48">
                    <c:v>0</c:v>
                  </c:pt>
                  <c:pt idx="49">
                    <c:v>1</c:v>
                  </c:pt>
                  <c:pt idx="50">
                    <c:v>2</c:v>
                  </c:pt>
                  <c:pt idx="51">
                    <c:v>3</c:v>
                  </c:pt>
                  <c:pt idx="52">
                    <c:v>4</c:v>
                  </c:pt>
                  <c:pt idx="53">
                    <c:v>5</c:v>
                  </c:pt>
                  <c:pt idx="54">
                    <c:v>6</c:v>
                  </c:pt>
                  <c:pt idx="55">
                    <c:v>7</c:v>
                  </c:pt>
                  <c:pt idx="56">
                    <c:v>8</c:v>
                  </c:pt>
                  <c:pt idx="57">
                    <c:v>9</c:v>
                  </c:pt>
                  <c:pt idx="58">
                    <c:v>10</c:v>
                  </c:pt>
                  <c:pt idx="59">
                    <c:v>11</c:v>
                  </c:pt>
                  <c:pt idx="60">
                    <c:v>12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19</c:v>
                  </c:pt>
                  <c:pt idx="68">
                    <c:v>20</c:v>
                  </c:pt>
                  <c:pt idx="69">
                    <c:v>21</c:v>
                  </c:pt>
                  <c:pt idx="70">
                    <c:v>22</c:v>
                  </c:pt>
                  <c:pt idx="71">
                    <c:v>23</c:v>
                  </c:pt>
                  <c:pt idx="72">
                    <c:v>0</c:v>
                  </c:pt>
                  <c:pt idx="73">
                    <c:v>1</c:v>
                  </c:pt>
                  <c:pt idx="74">
                    <c:v>2</c:v>
                  </c:pt>
                  <c:pt idx="75">
                    <c:v>3</c:v>
                  </c:pt>
                  <c:pt idx="76">
                    <c:v>4</c:v>
                  </c:pt>
                  <c:pt idx="77">
                    <c:v>5</c:v>
                  </c:pt>
                  <c:pt idx="78">
                    <c:v>6</c:v>
                  </c:pt>
                  <c:pt idx="79">
                    <c:v>7</c:v>
                  </c:pt>
                  <c:pt idx="80">
                    <c:v>8</c:v>
                  </c:pt>
                  <c:pt idx="81">
                    <c:v>9</c:v>
                  </c:pt>
                  <c:pt idx="82">
                    <c:v>10</c:v>
                  </c:pt>
                  <c:pt idx="83">
                    <c:v>11</c:v>
                  </c:pt>
                  <c:pt idx="84">
                    <c:v>12</c:v>
                  </c:pt>
                  <c:pt idx="85">
                    <c:v>13</c:v>
                  </c:pt>
                  <c:pt idx="86">
                    <c:v>14</c:v>
                  </c:pt>
                  <c:pt idx="87">
                    <c:v>15</c:v>
                  </c:pt>
                  <c:pt idx="88">
                    <c:v>16</c:v>
                  </c:pt>
                  <c:pt idx="89">
                    <c:v>17</c:v>
                  </c:pt>
                  <c:pt idx="90">
                    <c:v>18</c:v>
                  </c:pt>
                  <c:pt idx="91">
                    <c:v>19</c:v>
                  </c:pt>
                  <c:pt idx="92">
                    <c:v>20</c:v>
                  </c:pt>
                  <c:pt idx="93">
                    <c:v>21</c:v>
                  </c:pt>
                  <c:pt idx="94">
                    <c:v>22</c:v>
                  </c:pt>
                  <c:pt idx="95">
                    <c:v>23</c:v>
                  </c:pt>
                  <c:pt idx="96">
                    <c:v>0</c:v>
                  </c:pt>
                  <c:pt idx="97">
                    <c:v>1</c:v>
                  </c:pt>
                  <c:pt idx="98">
                    <c:v>2</c:v>
                  </c:pt>
                  <c:pt idx="99">
                    <c:v>3</c:v>
                  </c:pt>
                  <c:pt idx="100">
                    <c:v>4</c:v>
                  </c:pt>
                  <c:pt idx="101">
                    <c:v>5</c:v>
                  </c:pt>
                  <c:pt idx="102">
                    <c:v>6</c:v>
                  </c:pt>
                  <c:pt idx="103">
                    <c:v>7</c:v>
                  </c:pt>
                  <c:pt idx="104">
                    <c:v>8</c:v>
                  </c:pt>
                  <c:pt idx="105">
                    <c:v>9</c:v>
                  </c:pt>
                  <c:pt idx="106">
                    <c:v>10</c:v>
                  </c:pt>
                  <c:pt idx="107">
                    <c:v>11</c:v>
                  </c:pt>
                  <c:pt idx="108">
                    <c:v>12</c:v>
                  </c:pt>
                  <c:pt idx="109">
                    <c:v>13</c:v>
                  </c:pt>
                  <c:pt idx="110">
                    <c:v>14</c:v>
                  </c:pt>
                  <c:pt idx="111">
                    <c:v>15</c:v>
                  </c:pt>
                  <c:pt idx="112">
                    <c:v>16</c:v>
                  </c:pt>
                  <c:pt idx="113">
                    <c:v>17</c:v>
                  </c:pt>
                  <c:pt idx="114">
                    <c:v>18</c:v>
                  </c:pt>
                  <c:pt idx="115">
                    <c:v>19</c:v>
                  </c:pt>
                  <c:pt idx="116">
                    <c:v>20</c:v>
                  </c:pt>
                  <c:pt idx="117">
                    <c:v>21</c:v>
                  </c:pt>
                  <c:pt idx="118">
                    <c:v>22</c:v>
                  </c:pt>
                  <c:pt idx="119">
                    <c:v>23</c:v>
                  </c:pt>
                  <c:pt idx="120">
                    <c:v>0</c:v>
                  </c:pt>
                  <c:pt idx="121">
                    <c:v>1</c:v>
                  </c:pt>
                  <c:pt idx="122">
                    <c:v>2</c:v>
                  </c:pt>
                  <c:pt idx="123">
                    <c:v>3</c:v>
                  </c:pt>
                  <c:pt idx="124">
                    <c:v>4</c:v>
                  </c:pt>
                  <c:pt idx="125">
                    <c:v>5</c:v>
                  </c:pt>
                  <c:pt idx="126">
                    <c:v>6</c:v>
                  </c:pt>
                  <c:pt idx="127">
                    <c:v>7</c:v>
                  </c:pt>
                  <c:pt idx="128">
                    <c:v>8</c:v>
                  </c:pt>
                  <c:pt idx="129">
                    <c:v>9</c:v>
                  </c:pt>
                  <c:pt idx="130">
                    <c:v>10</c:v>
                  </c:pt>
                  <c:pt idx="131">
                    <c:v>11</c:v>
                  </c:pt>
                  <c:pt idx="132">
                    <c:v>12</c:v>
                  </c:pt>
                  <c:pt idx="133">
                    <c:v>13</c:v>
                  </c:pt>
                  <c:pt idx="134">
                    <c:v>14</c:v>
                  </c:pt>
                  <c:pt idx="135">
                    <c:v>15</c:v>
                  </c:pt>
                  <c:pt idx="136">
                    <c:v>16</c:v>
                  </c:pt>
                  <c:pt idx="137">
                    <c:v>17</c:v>
                  </c:pt>
                  <c:pt idx="138">
                    <c:v>18</c:v>
                  </c:pt>
                  <c:pt idx="139">
                    <c:v>19</c:v>
                  </c:pt>
                  <c:pt idx="140">
                    <c:v>20</c:v>
                  </c:pt>
                  <c:pt idx="141">
                    <c:v>21</c:v>
                  </c:pt>
                  <c:pt idx="142">
                    <c:v>22</c:v>
                  </c:pt>
                  <c:pt idx="143">
                    <c:v>23</c:v>
                  </c:pt>
                  <c:pt idx="144">
                    <c:v>0</c:v>
                  </c:pt>
                  <c:pt idx="145">
                    <c:v>1</c:v>
                  </c:pt>
                  <c:pt idx="146">
                    <c:v>2</c:v>
                  </c:pt>
                  <c:pt idx="147">
                    <c:v>3</c:v>
                  </c:pt>
                  <c:pt idx="148">
                    <c:v>4</c:v>
                  </c:pt>
                  <c:pt idx="149">
                    <c:v>5</c:v>
                  </c:pt>
                  <c:pt idx="150">
                    <c:v>6</c:v>
                  </c:pt>
                  <c:pt idx="151">
                    <c:v>7</c:v>
                  </c:pt>
                  <c:pt idx="152">
                    <c:v>8</c:v>
                  </c:pt>
                  <c:pt idx="153">
                    <c:v>9</c:v>
                  </c:pt>
                  <c:pt idx="154">
                    <c:v>10</c:v>
                  </c:pt>
                  <c:pt idx="155">
                    <c:v>11</c:v>
                  </c:pt>
                  <c:pt idx="156">
                    <c:v>12</c:v>
                  </c:pt>
                  <c:pt idx="157">
                    <c:v>13</c:v>
                  </c:pt>
                  <c:pt idx="158">
                    <c:v>14</c:v>
                  </c:pt>
                  <c:pt idx="159">
                    <c:v>15</c:v>
                  </c:pt>
                  <c:pt idx="160">
                    <c:v>16</c:v>
                  </c:pt>
                  <c:pt idx="161">
                    <c:v>17</c:v>
                  </c:pt>
                  <c:pt idx="162">
                    <c:v>18</c:v>
                  </c:pt>
                  <c:pt idx="163">
                    <c:v>19</c:v>
                  </c:pt>
                  <c:pt idx="164">
                    <c:v>20</c:v>
                  </c:pt>
                  <c:pt idx="165">
                    <c:v>21</c:v>
                  </c:pt>
                  <c:pt idx="166">
                    <c:v>22</c:v>
                  </c:pt>
                  <c:pt idx="167">
                    <c:v>23</c:v>
                  </c:pt>
                </c:lvl>
                <c:lvl>
                  <c:pt idx="0">
                    <c:v>11/4/2014</c:v>
                  </c:pt>
                  <c:pt idx="24">
                    <c:v>12/4/2014</c:v>
                  </c:pt>
                  <c:pt idx="48">
                    <c:v>13/4/2014</c:v>
                  </c:pt>
                  <c:pt idx="72">
                    <c:v>14/4/2014</c:v>
                  </c:pt>
                  <c:pt idx="96">
                    <c:v>15/4/2014</c:v>
                  </c:pt>
                  <c:pt idx="120">
                    <c:v>16/4/2014</c:v>
                  </c:pt>
                  <c:pt idx="144">
                    <c:v>17/4/2014</c:v>
                  </c:pt>
                </c:lvl>
              </c:multiLvlStrCache>
            </c:multiLvlStrRef>
          </c:cat>
          <c:val>
            <c:numRef>
              <c:f>เจ็บตายรายวัน!$B$58:$FM$58</c:f>
              <c:numCache>
                <c:formatCode>General</c:formatCode>
                <c:ptCount val="168"/>
                <c:pt idx="0">
                  <c:v>9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18</c:v>
                </c:pt>
                <c:pt idx="9">
                  <c:v>12</c:v>
                </c:pt>
                <c:pt idx="10">
                  <c:v>19</c:v>
                </c:pt>
                <c:pt idx="11">
                  <c:v>7</c:v>
                </c:pt>
                <c:pt idx="12">
                  <c:v>12</c:v>
                </c:pt>
                <c:pt idx="13">
                  <c:v>21</c:v>
                </c:pt>
                <c:pt idx="14">
                  <c:v>18</c:v>
                </c:pt>
                <c:pt idx="15">
                  <c:v>34</c:v>
                </c:pt>
                <c:pt idx="16">
                  <c:v>34</c:v>
                </c:pt>
                <c:pt idx="17">
                  <c:v>42</c:v>
                </c:pt>
                <c:pt idx="18">
                  <c:v>48</c:v>
                </c:pt>
                <c:pt idx="19">
                  <c:v>45</c:v>
                </c:pt>
                <c:pt idx="20">
                  <c:v>37</c:v>
                </c:pt>
                <c:pt idx="21">
                  <c:v>25</c:v>
                </c:pt>
                <c:pt idx="22">
                  <c:v>11</c:v>
                </c:pt>
                <c:pt idx="23">
                  <c:v>8</c:v>
                </c:pt>
                <c:pt idx="24">
                  <c:v>36</c:v>
                </c:pt>
                <c:pt idx="25">
                  <c:v>11</c:v>
                </c:pt>
                <c:pt idx="26">
                  <c:v>25</c:v>
                </c:pt>
                <c:pt idx="27">
                  <c:v>7</c:v>
                </c:pt>
                <c:pt idx="28">
                  <c:v>11</c:v>
                </c:pt>
                <c:pt idx="29">
                  <c:v>6</c:v>
                </c:pt>
                <c:pt idx="30">
                  <c:v>7</c:v>
                </c:pt>
                <c:pt idx="31">
                  <c:v>9</c:v>
                </c:pt>
                <c:pt idx="32">
                  <c:v>17</c:v>
                </c:pt>
                <c:pt idx="33">
                  <c:v>18</c:v>
                </c:pt>
                <c:pt idx="34">
                  <c:v>19</c:v>
                </c:pt>
                <c:pt idx="35">
                  <c:v>14</c:v>
                </c:pt>
                <c:pt idx="36">
                  <c:v>18</c:v>
                </c:pt>
                <c:pt idx="37">
                  <c:v>27</c:v>
                </c:pt>
                <c:pt idx="38">
                  <c:v>16</c:v>
                </c:pt>
                <c:pt idx="39">
                  <c:v>45</c:v>
                </c:pt>
                <c:pt idx="40">
                  <c:v>33</c:v>
                </c:pt>
                <c:pt idx="41">
                  <c:v>52</c:v>
                </c:pt>
                <c:pt idx="42">
                  <c:v>32</c:v>
                </c:pt>
                <c:pt idx="43">
                  <c:v>66</c:v>
                </c:pt>
                <c:pt idx="44">
                  <c:v>33</c:v>
                </c:pt>
                <c:pt idx="45">
                  <c:v>16</c:v>
                </c:pt>
                <c:pt idx="46">
                  <c:v>22</c:v>
                </c:pt>
                <c:pt idx="47">
                  <c:v>13</c:v>
                </c:pt>
                <c:pt idx="48">
                  <c:v>32</c:v>
                </c:pt>
                <c:pt idx="49">
                  <c:v>12</c:v>
                </c:pt>
                <c:pt idx="50">
                  <c:v>11</c:v>
                </c:pt>
                <c:pt idx="51">
                  <c:v>6</c:v>
                </c:pt>
                <c:pt idx="52">
                  <c:v>12</c:v>
                </c:pt>
                <c:pt idx="53">
                  <c:v>4</c:v>
                </c:pt>
                <c:pt idx="54">
                  <c:v>5</c:v>
                </c:pt>
                <c:pt idx="55">
                  <c:v>25</c:v>
                </c:pt>
                <c:pt idx="56">
                  <c:v>11</c:v>
                </c:pt>
                <c:pt idx="57">
                  <c:v>14</c:v>
                </c:pt>
                <c:pt idx="58">
                  <c:v>37</c:v>
                </c:pt>
                <c:pt idx="59">
                  <c:v>33</c:v>
                </c:pt>
                <c:pt idx="60">
                  <c:v>42</c:v>
                </c:pt>
                <c:pt idx="61">
                  <c:v>50</c:v>
                </c:pt>
                <c:pt idx="62">
                  <c:v>61</c:v>
                </c:pt>
                <c:pt idx="63">
                  <c:v>60</c:v>
                </c:pt>
                <c:pt idx="64">
                  <c:v>68</c:v>
                </c:pt>
                <c:pt idx="65">
                  <c:v>66</c:v>
                </c:pt>
                <c:pt idx="66">
                  <c:v>63</c:v>
                </c:pt>
                <c:pt idx="67">
                  <c:v>60</c:v>
                </c:pt>
                <c:pt idx="68">
                  <c:v>51</c:v>
                </c:pt>
                <c:pt idx="69">
                  <c:v>36</c:v>
                </c:pt>
                <c:pt idx="70">
                  <c:v>22</c:v>
                </c:pt>
                <c:pt idx="71">
                  <c:v>20</c:v>
                </c:pt>
                <c:pt idx="72">
                  <c:v>22</c:v>
                </c:pt>
                <c:pt idx="73">
                  <c:v>11</c:v>
                </c:pt>
                <c:pt idx="74">
                  <c:v>8</c:v>
                </c:pt>
                <c:pt idx="75">
                  <c:v>12</c:v>
                </c:pt>
                <c:pt idx="76">
                  <c:v>3</c:v>
                </c:pt>
                <c:pt idx="77">
                  <c:v>3</c:v>
                </c:pt>
                <c:pt idx="78">
                  <c:v>8</c:v>
                </c:pt>
                <c:pt idx="79">
                  <c:v>6</c:v>
                </c:pt>
                <c:pt idx="80">
                  <c:v>13</c:v>
                </c:pt>
                <c:pt idx="81">
                  <c:v>22</c:v>
                </c:pt>
                <c:pt idx="82">
                  <c:v>23</c:v>
                </c:pt>
                <c:pt idx="83">
                  <c:v>25</c:v>
                </c:pt>
                <c:pt idx="84">
                  <c:v>27</c:v>
                </c:pt>
                <c:pt idx="85">
                  <c:v>38</c:v>
                </c:pt>
                <c:pt idx="86">
                  <c:v>34</c:v>
                </c:pt>
                <c:pt idx="87">
                  <c:v>32</c:v>
                </c:pt>
                <c:pt idx="88">
                  <c:v>45</c:v>
                </c:pt>
                <c:pt idx="89">
                  <c:v>41</c:v>
                </c:pt>
                <c:pt idx="90">
                  <c:v>34</c:v>
                </c:pt>
                <c:pt idx="91">
                  <c:v>39</c:v>
                </c:pt>
                <c:pt idx="92">
                  <c:v>41</c:v>
                </c:pt>
                <c:pt idx="93">
                  <c:v>26</c:v>
                </c:pt>
                <c:pt idx="94">
                  <c:v>20</c:v>
                </c:pt>
                <c:pt idx="95">
                  <c:v>10</c:v>
                </c:pt>
                <c:pt idx="96">
                  <c:v>18</c:v>
                </c:pt>
                <c:pt idx="97">
                  <c:v>18</c:v>
                </c:pt>
                <c:pt idx="98">
                  <c:v>14</c:v>
                </c:pt>
                <c:pt idx="99">
                  <c:v>8</c:v>
                </c:pt>
                <c:pt idx="100">
                  <c:v>5</c:v>
                </c:pt>
                <c:pt idx="101">
                  <c:v>22</c:v>
                </c:pt>
                <c:pt idx="102">
                  <c:v>9</c:v>
                </c:pt>
                <c:pt idx="103">
                  <c:v>12</c:v>
                </c:pt>
                <c:pt idx="104">
                  <c:v>8</c:v>
                </c:pt>
                <c:pt idx="105">
                  <c:v>29</c:v>
                </c:pt>
                <c:pt idx="106">
                  <c:v>18</c:v>
                </c:pt>
                <c:pt idx="107">
                  <c:v>33</c:v>
                </c:pt>
                <c:pt idx="108">
                  <c:v>23</c:v>
                </c:pt>
                <c:pt idx="109">
                  <c:v>27</c:v>
                </c:pt>
                <c:pt idx="110">
                  <c:v>26</c:v>
                </c:pt>
                <c:pt idx="111">
                  <c:v>26</c:v>
                </c:pt>
                <c:pt idx="112">
                  <c:v>37</c:v>
                </c:pt>
                <c:pt idx="113">
                  <c:v>36</c:v>
                </c:pt>
                <c:pt idx="114">
                  <c:v>48</c:v>
                </c:pt>
                <c:pt idx="115">
                  <c:v>46</c:v>
                </c:pt>
                <c:pt idx="116">
                  <c:v>34</c:v>
                </c:pt>
                <c:pt idx="117">
                  <c:v>24</c:v>
                </c:pt>
                <c:pt idx="118">
                  <c:v>13</c:v>
                </c:pt>
                <c:pt idx="119">
                  <c:v>8</c:v>
                </c:pt>
                <c:pt idx="120">
                  <c:v>8</c:v>
                </c:pt>
                <c:pt idx="121">
                  <c:v>10</c:v>
                </c:pt>
                <c:pt idx="122">
                  <c:v>7</c:v>
                </c:pt>
                <c:pt idx="123">
                  <c:v>2</c:v>
                </c:pt>
                <c:pt idx="124">
                  <c:v>4</c:v>
                </c:pt>
                <c:pt idx="125">
                  <c:v>1</c:v>
                </c:pt>
                <c:pt idx="126">
                  <c:v>6</c:v>
                </c:pt>
                <c:pt idx="127">
                  <c:v>12</c:v>
                </c:pt>
                <c:pt idx="128">
                  <c:v>8</c:v>
                </c:pt>
                <c:pt idx="129">
                  <c:v>11</c:v>
                </c:pt>
                <c:pt idx="130">
                  <c:v>19</c:v>
                </c:pt>
                <c:pt idx="131">
                  <c:v>11</c:v>
                </c:pt>
                <c:pt idx="132">
                  <c:v>12</c:v>
                </c:pt>
                <c:pt idx="133">
                  <c:v>12</c:v>
                </c:pt>
                <c:pt idx="134">
                  <c:v>21</c:v>
                </c:pt>
                <c:pt idx="135">
                  <c:v>20</c:v>
                </c:pt>
                <c:pt idx="136">
                  <c:v>28</c:v>
                </c:pt>
                <c:pt idx="137">
                  <c:v>35</c:v>
                </c:pt>
                <c:pt idx="138">
                  <c:v>26</c:v>
                </c:pt>
                <c:pt idx="139">
                  <c:v>27</c:v>
                </c:pt>
                <c:pt idx="140">
                  <c:v>12</c:v>
                </c:pt>
                <c:pt idx="141">
                  <c:v>8</c:v>
                </c:pt>
                <c:pt idx="142">
                  <c:v>7</c:v>
                </c:pt>
                <c:pt idx="143">
                  <c:v>5</c:v>
                </c:pt>
                <c:pt idx="144">
                  <c:v>3</c:v>
                </c:pt>
                <c:pt idx="145">
                  <c:v>7</c:v>
                </c:pt>
                <c:pt idx="146">
                  <c:v>4</c:v>
                </c:pt>
                <c:pt idx="147">
                  <c:v>6</c:v>
                </c:pt>
                <c:pt idx="148">
                  <c:v>9</c:v>
                </c:pt>
                <c:pt idx="149">
                  <c:v>3</c:v>
                </c:pt>
                <c:pt idx="150">
                  <c:v>18</c:v>
                </c:pt>
                <c:pt idx="151">
                  <c:v>10</c:v>
                </c:pt>
                <c:pt idx="152">
                  <c:v>30</c:v>
                </c:pt>
                <c:pt idx="153">
                  <c:v>35</c:v>
                </c:pt>
                <c:pt idx="154">
                  <c:v>11</c:v>
                </c:pt>
                <c:pt idx="155">
                  <c:v>16</c:v>
                </c:pt>
                <c:pt idx="156">
                  <c:v>16</c:v>
                </c:pt>
                <c:pt idx="157">
                  <c:v>21</c:v>
                </c:pt>
                <c:pt idx="158">
                  <c:v>15</c:v>
                </c:pt>
                <c:pt idx="159">
                  <c:v>24</c:v>
                </c:pt>
                <c:pt idx="160">
                  <c:v>16</c:v>
                </c:pt>
                <c:pt idx="161">
                  <c:v>15</c:v>
                </c:pt>
                <c:pt idx="162">
                  <c:v>13</c:v>
                </c:pt>
                <c:pt idx="163">
                  <c:v>22</c:v>
                </c:pt>
                <c:pt idx="164">
                  <c:v>15</c:v>
                </c:pt>
                <c:pt idx="165">
                  <c:v>6</c:v>
                </c:pt>
                <c:pt idx="166">
                  <c:v>14</c:v>
                </c:pt>
                <c:pt idx="167">
                  <c:v>7</c:v>
                </c:pt>
              </c:numCache>
            </c:numRef>
          </c:val>
        </c:ser>
        <c:marker val="1"/>
        <c:axId val="136162688"/>
        <c:axId val="136176768"/>
      </c:lineChart>
      <c:catAx>
        <c:axId val="136162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 sz="16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136176768"/>
        <c:crosses val="autoZero"/>
        <c:auto val="1"/>
        <c:lblAlgn val="ctr"/>
        <c:lblOffset val="100"/>
      </c:catAx>
      <c:valAx>
        <c:axId val="1361767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13616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29747902406976"/>
          <c:y val="3.4141023069618644E-2"/>
          <c:w val="0.20896699883587824"/>
          <c:h val="0.29274053628388658"/>
        </c:manualLayout>
      </c:layout>
      <c:txPr>
        <a:bodyPr/>
        <a:lstStyle/>
        <a:p>
          <a:pPr>
            <a:defRPr lang="th-TH" sz="2000" b="1">
              <a:latin typeface="FreesiaUPC" pitchFamily="34" charset="-34"/>
              <a:cs typeface="FreesiaUPC" pitchFamily="34" charset="-34"/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ตาย!$A$4</c:f>
              <c:strCache>
                <c:ptCount val="1"/>
                <c:pt idx="0">
                  <c:v>สงกรานต์ 55</c:v>
                </c:pt>
              </c:strCache>
            </c:strRef>
          </c:tx>
          <c:dLbls>
            <c:showVal val="1"/>
          </c:dLbls>
          <c:cat>
            <c:strRef>
              <c:f>ตาย!$B$3:$E$3</c:f>
              <c:strCache>
                <c:ptCount val="4"/>
                <c:pt idx="0">
                  <c:v>ทางหลวง</c:v>
                </c:pt>
                <c:pt idx="1">
                  <c:v>ในเมือง</c:v>
                </c:pt>
                <c:pt idx="2">
                  <c:v>ชนบท</c:v>
                </c:pt>
                <c:pt idx="3">
                  <c:v>ไม่ทราบ</c:v>
                </c:pt>
              </c:strCache>
            </c:strRef>
          </c:cat>
          <c:val>
            <c:numRef>
              <c:f>ตาย!$B$4:$E$4</c:f>
              <c:numCache>
                <c:formatCode>General</c:formatCode>
                <c:ptCount val="4"/>
                <c:pt idx="0">
                  <c:v>225</c:v>
                </c:pt>
                <c:pt idx="1">
                  <c:v>48</c:v>
                </c:pt>
                <c:pt idx="2">
                  <c:v>142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ตาย!$A$5</c:f>
              <c:strCache>
                <c:ptCount val="1"/>
                <c:pt idx="0">
                  <c:v>สงกรานต์ 56</c:v>
                </c:pt>
              </c:strCache>
            </c:strRef>
          </c:tx>
          <c:dLbls>
            <c:showVal val="1"/>
          </c:dLbls>
          <c:cat>
            <c:strRef>
              <c:f>ตาย!$B$3:$E$3</c:f>
              <c:strCache>
                <c:ptCount val="4"/>
                <c:pt idx="0">
                  <c:v>ทางหลวง</c:v>
                </c:pt>
                <c:pt idx="1">
                  <c:v>ในเมือง</c:v>
                </c:pt>
                <c:pt idx="2">
                  <c:v>ชนบท</c:v>
                </c:pt>
                <c:pt idx="3">
                  <c:v>ไม่ทราบ</c:v>
                </c:pt>
              </c:strCache>
            </c:strRef>
          </c:cat>
          <c:val>
            <c:numRef>
              <c:f>ตาย!$B$5:$E$5</c:f>
              <c:numCache>
                <c:formatCode>General</c:formatCode>
                <c:ptCount val="4"/>
                <c:pt idx="0">
                  <c:v>208</c:v>
                </c:pt>
                <c:pt idx="1">
                  <c:v>29</c:v>
                </c:pt>
                <c:pt idx="2">
                  <c:v>144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ตาย!$A$6</c:f>
              <c:strCache>
                <c:ptCount val="1"/>
                <c:pt idx="0">
                  <c:v>สงกรานต์ 57</c:v>
                </c:pt>
              </c:strCache>
            </c:strRef>
          </c:tx>
          <c:dLbls>
            <c:showVal val="1"/>
          </c:dLbls>
          <c:cat>
            <c:strRef>
              <c:f>ตาย!$B$3:$E$3</c:f>
              <c:strCache>
                <c:ptCount val="4"/>
                <c:pt idx="0">
                  <c:v>ทางหลวง</c:v>
                </c:pt>
                <c:pt idx="1">
                  <c:v>ในเมือง</c:v>
                </c:pt>
                <c:pt idx="2">
                  <c:v>ชนบท</c:v>
                </c:pt>
                <c:pt idx="3">
                  <c:v>ไม่ทราบ</c:v>
                </c:pt>
              </c:strCache>
            </c:strRef>
          </c:cat>
          <c:val>
            <c:numRef>
              <c:f>ตาย!$B$6:$E$6</c:f>
              <c:numCache>
                <c:formatCode>General</c:formatCode>
                <c:ptCount val="4"/>
                <c:pt idx="0">
                  <c:v>214</c:v>
                </c:pt>
                <c:pt idx="1">
                  <c:v>28</c:v>
                </c:pt>
                <c:pt idx="2">
                  <c:v>154</c:v>
                </c:pt>
                <c:pt idx="3">
                  <c:v>1</c:v>
                </c:pt>
              </c:numCache>
            </c:numRef>
          </c:val>
        </c:ser>
        <c:axId val="69731456"/>
        <c:axId val="69732992"/>
      </c:barChart>
      <c:catAx>
        <c:axId val="6973145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9732992"/>
        <c:crosses val="autoZero"/>
        <c:auto val="1"/>
        <c:lblAlgn val="ctr"/>
        <c:lblOffset val="100"/>
      </c:catAx>
      <c:valAx>
        <c:axId val="697329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40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697314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84045397103146E-2"/>
          <c:y val="0.14578635170603688"/>
          <c:w val="0.8223787304364738"/>
          <c:h val="0.56967856517935267"/>
        </c:manualLayout>
      </c:layout>
      <c:barChart>
        <c:barDir val="col"/>
        <c:grouping val="clustered"/>
        <c:ser>
          <c:idx val="0"/>
          <c:order val="0"/>
          <c:tx>
            <c:strRef>
              <c:f>ตาย!$C$50</c:f>
              <c:strCache>
                <c:ptCount val="1"/>
                <c:pt idx="0">
                  <c:v>ไม่มี/ล้มเอง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ตาย!$C$53:$C$60</c:f>
              <c:numCache>
                <c:formatCode>General</c:formatCode>
                <c:ptCount val="8"/>
                <c:pt idx="0">
                  <c:v>72</c:v>
                </c:pt>
                <c:pt idx="1">
                  <c:v>82</c:v>
                </c:pt>
                <c:pt idx="2">
                  <c:v>34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15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ตาย!$D$50</c:f>
              <c:strCache>
                <c:ptCount val="1"/>
                <c:pt idx="0">
                  <c:v>จักรยานยนต์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ตาย!$D$53:$D$60</c:f>
              <c:numCache>
                <c:formatCode>General</c:formatCode>
                <c:ptCount val="8"/>
                <c:pt idx="0">
                  <c:v>9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ตาย!$E$50</c:f>
              <c:strCache>
                <c:ptCount val="1"/>
                <c:pt idx="0">
                  <c:v>ปิคอัพ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ตาย!$E$53:$E$60</c:f>
              <c:numCache>
                <c:formatCode>General</c:formatCode>
                <c:ptCount val="8"/>
                <c:pt idx="0">
                  <c:v>119</c:v>
                </c:pt>
                <c:pt idx="1">
                  <c:v>17</c:v>
                </c:pt>
                <c:pt idx="2">
                  <c:v>16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ตาย!$F$50</c:f>
              <c:strCache>
                <c:ptCount val="1"/>
                <c:pt idx="0">
                  <c:v>รถเก๋ง/แท็กซี่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ตาย!$F$53:$F$60</c:f>
              <c:numCache>
                <c:formatCode>General</c:formatCode>
                <c:ptCount val="8"/>
                <c:pt idx="0">
                  <c:v>53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ตาย!$G$50</c:f>
              <c:strCache>
                <c:ptCount val="1"/>
                <c:pt idx="0">
                  <c:v>รถโดยสาร 4 ล้อ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ตาย!$G$53:$G$60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ตาย!$H$50</c:f>
              <c:strCache>
                <c:ptCount val="1"/>
                <c:pt idx="0">
                  <c:v>รถโดยสารใหญ่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ตาย!$H$53:$H$60</c:f>
              <c:numCache>
                <c:formatCode>General</c:formatCode>
                <c:ptCount val="8"/>
                <c:pt idx="0">
                  <c:v>7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ตาย!$I$50</c:f>
              <c:strCache>
                <c:ptCount val="1"/>
                <c:pt idx="0">
                  <c:v>รถจักรยาน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ตาย!$I$53:$I$60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ตาย!$J$50</c:f>
              <c:strCache>
                <c:ptCount val="1"/>
                <c:pt idx="0">
                  <c:v>รถตู้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ตาย!$J$53:$J$60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8"/>
          <c:tx>
            <c:strRef>
              <c:f>ตาย!$K$50</c:f>
              <c:strCache>
                <c:ptCount val="1"/>
                <c:pt idx="0">
                  <c:v>รถบรรทุก</c:v>
                </c:pt>
              </c:strCache>
            </c:strRef>
          </c:tx>
          <c:cat>
            <c:strRef>
              <c:f>ตาย!$A$53:$A$60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รถโดยสารใหญ่</c:v>
                </c:pt>
                <c:pt idx="5">
                  <c:v>รถจักรยาน</c:v>
                </c:pt>
                <c:pt idx="6">
                  <c:v>รถตู้</c:v>
                </c:pt>
                <c:pt idx="7">
                  <c:v>รถบรรทุก</c:v>
                </c:pt>
              </c:strCache>
            </c:strRef>
          </c:cat>
          <c:val>
            <c:numRef>
              <c:f>ตาย!$K$53:$K$60</c:f>
              <c:numCache>
                <c:formatCode>General</c:formatCode>
                <c:ptCount val="8"/>
                <c:pt idx="0">
                  <c:v>28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axId val="70185344"/>
        <c:axId val="70186880"/>
      </c:barChart>
      <c:catAx>
        <c:axId val="701853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0186880"/>
        <c:crosses val="autoZero"/>
        <c:auto val="1"/>
        <c:lblAlgn val="ctr"/>
        <c:lblOffset val="100"/>
      </c:catAx>
      <c:valAx>
        <c:axId val="701868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018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36733255565252"/>
          <c:y val="5.5947433654126598E-2"/>
          <c:w val="0.18537340818508796"/>
          <c:h val="0.6195866141732286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>
          <a:latin typeface="FreesiaUPC" pitchFamily="34" charset="-34"/>
          <a:cs typeface="FreesiaUPC" pitchFamily="34" charset="-34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/>
            </a:pPr>
            <a:r>
              <a:rPr lang="th-TH" sz="3200" dirty="0" smtClean="0"/>
              <a:t>ประเภทพาหนะผู้เสียชีวิตและ</a:t>
            </a:r>
            <a:r>
              <a:rPr lang="th-TH" sz="3200" dirty="0"/>
              <a:t>คู่กรณี  </a:t>
            </a:r>
            <a:r>
              <a:rPr lang="th-TH" sz="3200" u="sng" dirty="0"/>
              <a:t>ในถนนชนบท</a:t>
            </a:r>
          </a:p>
          <a:p>
            <a:pPr>
              <a:defRPr sz="3200"/>
            </a:pPr>
            <a:r>
              <a:rPr lang="th-TH" sz="3200" dirty="0"/>
              <a:t>สงกรานต์ </a:t>
            </a:r>
            <a:r>
              <a:rPr lang="en-US" sz="3200" dirty="0"/>
              <a:t>55-57 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4259673962773002E-2"/>
          <c:y val="0.16152901333100958"/>
          <c:w val="0.80006068048833345"/>
          <c:h val="0.61354642388451464"/>
        </c:manualLayout>
      </c:layout>
      <c:barChart>
        <c:barDir val="col"/>
        <c:grouping val="clustered"/>
        <c:ser>
          <c:idx val="0"/>
          <c:order val="0"/>
          <c:tx>
            <c:strRef>
              <c:f>ตาย!$C$31</c:f>
              <c:strCache>
                <c:ptCount val="1"/>
                <c:pt idx="0">
                  <c:v>ไม่มี/ล้มเอง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ตาย!$C$34:$C$41</c:f>
              <c:numCache>
                <c:formatCode>General</c:formatCode>
                <c:ptCount val="8"/>
                <c:pt idx="0">
                  <c:v>114</c:v>
                </c:pt>
                <c:pt idx="1">
                  <c:v>41</c:v>
                </c:pt>
                <c:pt idx="2">
                  <c:v>8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ตาย!$D$31</c:f>
              <c:strCache>
                <c:ptCount val="1"/>
                <c:pt idx="0">
                  <c:v>จักรยานยนต์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ตาย!$D$34:$D$41</c:f>
              <c:numCache>
                <c:formatCode>General</c:formatCode>
                <c:ptCount val="8"/>
                <c:pt idx="0">
                  <c:v>37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ตาย!$E$31</c:f>
              <c:strCache>
                <c:ptCount val="1"/>
                <c:pt idx="0">
                  <c:v>ปิคอัพ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ตาย!$E$34:$E$41</c:f>
              <c:numCache>
                <c:formatCode>General</c:formatCode>
                <c:ptCount val="8"/>
                <c:pt idx="0">
                  <c:v>72</c:v>
                </c:pt>
                <c:pt idx="1">
                  <c:v>11</c:v>
                </c:pt>
                <c:pt idx="2">
                  <c:v>2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ser>
          <c:idx val="3"/>
          <c:order val="3"/>
          <c:tx>
            <c:strRef>
              <c:f>ตาย!$F$31</c:f>
              <c:strCache>
                <c:ptCount val="1"/>
                <c:pt idx="0">
                  <c:v>รถเก๋ง/แท็กซี่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ตาย!$F$34:$F$41</c:f>
              <c:numCache>
                <c:formatCode>General</c:formatCode>
                <c:ptCount val="8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4"/>
          <c:order val="4"/>
          <c:tx>
            <c:strRef>
              <c:f>ตาย!$G$31</c:f>
              <c:strCache>
                <c:ptCount val="1"/>
                <c:pt idx="0">
                  <c:v>รถโดยสารใหญ่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ตาย!$G$34:$G$41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5"/>
          <c:order val="5"/>
          <c:tx>
            <c:strRef>
              <c:f>ตาย!$H$31</c:f>
              <c:strCache>
                <c:ptCount val="1"/>
                <c:pt idx="0">
                  <c:v>รถจักรยาน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ตาย!$H$34:$H$41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ตาย!$I$31</c:f>
              <c:strCache>
                <c:ptCount val="1"/>
                <c:pt idx="0">
                  <c:v>รถตู้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ตาย!$I$34:$I$41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7"/>
          <c:order val="7"/>
          <c:tx>
            <c:strRef>
              <c:f>ตาย!$J$31</c:f>
              <c:strCache>
                <c:ptCount val="1"/>
                <c:pt idx="0">
                  <c:v>รถบรรทุก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ตาย!$J$34:$J$41</c:f>
              <c:numCache>
                <c:formatCode>General</c:formatCode>
                <c:ptCount val="8"/>
                <c:pt idx="0">
                  <c:v>14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8"/>
          <c:order val="8"/>
          <c:tx>
            <c:strRef>
              <c:f>ตาย!$K$31</c:f>
              <c:strCache>
                <c:ptCount val="1"/>
                <c:pt idx="0">
                  <c:v>อื่นๆ</c:v>
                </c:pt>
              </c:strCache>
            </c:strRef>
          </c:tx>
          <c:cat>
            <c:strRef>
              <c:f>ตาย!$A$34:$A$41</c:f>
              <c:strCache>
                <c:ptCount val="8"/>
                <c:pt idx="0">
                  <c:v>จักรยานยนต์</c:v>
                </c:pt>
                <c:pt idx="1">
                  <c:v>ปิคอัพ</c:v>
                </c:pt>
                <c:pt idx="2">
                  <c:v>รถเก๋ง/แท็กซี่</c:v>
                </c:pt>
                <c:pt idx="3">
                  <c:v>รถโดยสาร 4 ล้อ</c:v>
                </c:pt>
                <c:pt idx="4">
                  <c:v>รถจักรยาน</c:v>
                </c:pt>
                <c:pt idx="5">
                  <c:v>รถตู้</c:v>
                </c:pt>
                <c:pt idx="6">
                  <c:v>สามล้อเครื่อง</c:v>
                </c:pt>
                <c:pt idx="7">
                  <c:v>อื่นๆ</c:v>
                </c:pt>
              </c:strCache>
            </c:strRef>
          </c:cat>
          <c:val>
            <c:numRef>
              <c:f>ตาย!$K$34:$K$41</c:f>
              <c:numCache>
                <c:formatCode>General</c:formatCode>
                <c:ptCount val="8"/>
                <c:pt idx="0">
                  <c:v>13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axId val="69372544"/>
        <c:axId val="69382528"/>
      </c:barChart>
      <c:catAx>
        <c:axId val="693725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9382528"/>
        <c:crosses val="autoZero"/>
        <c:auto val="1"/>
        <c:lblAlgn val="ctr"/>
        <c:lblOffset val="100"/>
      </c:catAx>
      <c:valAx>
        <c:axId val="693825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9372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txPr>
    <a:bodyPr/>
    <a:lstStyle/>
    <a:p>
      <a:pPr>
        <a:defRPr>
          <a:latin typeface="FreesiaUPC" pitchFamily="34" charset="-34"/>
          <a:cs typeface="FreesiaUPC" pitchFamily="34" charset="-34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'เจ็บ ตาย ถนน สาเหคุ'!$A$98</c:f>
              <c:strCache>
                <c:ptCount val="1"/>
                <c:pt idx="0">
                  <c:v>เมาไม่เร็ว</c:v>
                </c:pt>
              </c:strCache>
            </c:strRef>
          </c:tx>
          <c:spPr>
            <a:solidFill>
              <a:sysClr val="windowText" lastClr="000000">
                <a:lumMod val="95000"/>
                <a:lumOff val="5000"/>
              </a:sys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'เจ็บ ตาย ถนน สาเหคุ'!$B$97:$F$97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'เจ็บ ตาย ถนน สาเหคุ'!$B$98:$F$98</c:f>
              <c:numCache>
                <c:formatCode>General</c:formatCode>
                <c:ptCount val="5"/>
                <c:pt idx="0">
                  <c:v>241</c:v>
                </c:pt>
                <c:pt idx="1">
                  <c:v>116</c:v>
                </c:pt>
                <c:pt idx="2">
                  <c:v>407</c:v>
                </c:pt>
                <c:pt idx="3">
                  <c:v>95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'เจ็บ ตาย ถนน สาเหคุ'!$A$99</c:f>
              <c:strCache>
                <c:ptCount val="1"/>
                <c:pt idx="0">
                  <c:v>เมาและเร็ว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'เจ็บ ตาย ถนน สาเหคุ'!$B$97:$F$97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'เจ็บ ตาย ถนน สาเหคุ'!$B$99:$F$99</c:f>
              <c:numCache>
                <c:formatCode>General</c:formatCode>
                <c:ptCount val="5"/>
                <c:pt idx="0">
                  <c:v>69</c:v>
                </c:pt>
                <c:pt idx="1">
                  <c:v>22</c:v>
                </c:pt>
                <c:pt idx="2">
                  <c:v>75</c:v>
                </c:pt>
                <c:pt idx="3">
                  <c:v>21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'เจ็บ ตาย ถนน สาเหคุ'!$A$100</c:f>
              <c:strCache>
                <c:ptCount val="1"/>
                <c:pt idx="0">
                  <c:v>เร็วไม่เมา</c:v>
                </c:pt>
              </c:strCache>
            </c:strRef>
          </c:tx>
          <c:spPr>
            <a:solidFill>
              <a:srgbClr val="FFC000"/>
            </a:solidFill>
          </c:spPr>
          <c:dLbls>
            <c:showVal val="1"/>
          </c:dLbls>
          <c:cat>
            <c:strRef>
              <c:f>'เจ็บ ตาย ถนน สาเหคุ'!$B$97:$F$97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'เจ็บ ตาย ถนน สาเหคุ'!$B$100:$F$100</c:f>
              <c:numCache>
                <c:formatCode>General</c:formatCode>
                <c:ptCount val="5"/>
                <c:pt idx="0">
                  <c:v>269</c:v>
                </c:pt>
                <c:pt idx="1">
                  <c:v>52</c:v>
                </c:pt>
                <c:pt idx="2">
                  <c:v>142</c:v>
                </c:pt>
                <c:pt idx="3">
                  <c:v>57</c:v>
                </c:pt>
                <c:pt idx="4">
                  <c:v>6</c:v>
                </c:pt>
              </c:numCache>
            </c:numRef>
          </c:val>
        </c:ser>
        <c:ser>
          <c:idx val="3"/>
          <c:order val="3"/>
          <c:tx>
            <c:strRef>
              <c:f>'เจ็บ ตาย ถนน สาเหคุ'!$A$101</c:f>
              <c:strCache>
                <c:ptCount val="1"/>
                <c:pt idx="0">
                  <c:v>อื่น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cat>
            <c:strRef>
              <c:f>'เจ็บ ตาย ถนน สาเหคุ'!$B$97:$F$97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'เจ็บ ตาย ถนน สาเหคุ'!$B$101:$F$101</c:f>
              <c:numCache>
                <c:formatCode>General</c:formatCode>
                <c:ptCount val="5"/>
                <c:pt idx="0">
                  <c:v>839</c:v>
                </c:pt>
                <c:pt idx="1">
                  <c:v>179</c:v>
                </c:pt>
                <c:pt idx="2">
                  <c:v>599</c:v>
                </c:pt>
                <c:pt idx="3">
                  <c:v>227</c:v>
                </c:pt>
                <c:pt idx="4">
                  <c:v>32</c:v>
                </c:pt>
              </c:numCache>
            </c:numRef>
          </c:val>
        </c:ser>
        <c:shape val="box"/>
        <c:axId val="72341376"/>
        <c:axId val="72342912"/>
        <c:axId val="0"/>
      </c:bar3DChart>
      <c:catAx>
        <c:axId val="723413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th-TH" sz="180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342912"/>
        <c:crosses val="autoZero"/>
        <c:auto val="1"/>
        <c:lblAlgn val="ctr"/>
        <c:lblOffset val="100"/>
      </c:catAx>
      <c:valAx>
        <c:axId val="723429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3413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th-TH" sz="1800">
              <a:latin typeface="FreesiaUPC" pitchFamily="34" charset="-34"/>
              <a:cs typeface="FreesiaUPC" pitchFamily="34" charset="-34"/>
            </a:defRPr>
          </a:pPr>
          <a:endParaRPr lang="en-US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0254006078187635E-2"/>
          <c:y val="6.2141908853145078E-2"/>
          <c:w val="0.66721422157756594"/>
          <c:h val="0.60249440348453198"/>
        </c:manualLayout>
      </c:layout>
      <c:bar3DChart>
        <c:barDir val="col"/>
        <c:grouping val="stacked"/>
        <c:ser>
          <c:idx val="0"/>
          <c:order val="0"/>
          <c:tx>
            <c:strRef>
              <c:f>'บาดเจ็บ เมา'!$B$2</c:f>
              <c:strCache>
                <c:ptCount val="1"/>
                <c:pt idx="0">
                  <c:v>รถเก๋ง / แท็กซี่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เมา'!$B$3:$B$7</c:f>
              <c:numCache>
                <c:formatCode>General</c:formatCode>
                <c:ptCount val="5"/>
                <c:pt idx="0">
                  <c:v>19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'บาดเจ็บ เมา'!$C$2</c:f>
              <c:strCache>
                <c:ptCount val="1"/>
                <c:pt idx="0">
                  <c:v>รถตู้</c:v>
                </c:pt>
              </c:strCache>
            </c:strRef>
          </c:tx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เมา'!$C$3:$C$7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'บาดเจ็บ เมา'!$D$2</c:f>
              <c:strCache>
                <c:ptCount val="1"/>
                <c:pt idx="0">
                  <c:v>รถบรรทุก 6 ล้อขึ้นไป</c:v>
                </c:pt>
              </c:strCache>
            </c:strRef>
          </c:tx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เมา'!$D$3:$D$7</c:f>
              <c:numCache>
                <c:formatCode>General</c:formatCode>
                <c:ptCount val="5"/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'บาดเจ็บ เมา'!$E$2</c:f>
              <c:strCache>
                <c:ptCount val="1"/>
                <c:pt idx="0">
                  <c:v>รถปิคอัพ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เมา'!$E$3:$E$7</c:f>
              <c:numCache>
                <c:formatCode>General</c:formatCode>
                <c:ptCount val="5"/>
                <c:pt idx="0">
                  <c:v>44</c:v>
                </c:pt>
                <c:pt idx="1">
                  <c:v>15</c:v>
                </c:pt>
                <c:pt idx="2">
                  <c:v>31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'บาดเจ็บ เมา'!$F$2</c:f>
              <c:strCache>
                <c:ptCount val="1"/>
                <c:pt idx="0">
                  <c:v>รถมอเตอร์ไซค์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เมา'!$F$3:$F$7</c:f>
              <c:numCache>
                <c:formatCode>General</c:formatCode>
                <c:ptCount val="5"/>
                <c:pt idx="0">
                  <c:v>239</c:v>
                </c:pt>
                <c:pt idx="1">
                  <c:v>113</c:v>
                </c:pt>
                <c:pt idx="2">
                  <c:v>464</c:v>
                </c:pt>
                <c:pt idx="3">
                  <c:v>111</c:v>
                </c:pt>
                <c:pt idx="4">
                  <c:v>13</c:v>
                </c:pt>
              </c:numCache>
            </c:numRef>
          </c:val>
        </c:ser>
        <c:ser>
          <c:idx val="5"/>
          <c:order val="5"/>
          <c:tx>
            <c:strRef>
              <c:f>'บาดเจ็บ เมา'!$G$2</c:f>
              <c:strCache>
                <c:ptCount val="1"/>
                <c:pt idx="0">
                  <c:v>อื่น ๆ</c:v>
                </c:pt>
              </c:strCache>
            </c:strRef>
          </c:tx>
          <c:cat>
            <c:strRef>
              <c:f>'บาดเจ็บ เมา'!$A$3:$A$7</c:f>
              <c:strCache>
                <c:ptCount val="5"/>
                <c:pt idx="0">
                  <c:v>ถนนกรมทางหลวง</c:v>
                </c:pt>
                <c:pt idx="1">
                  <c:v>ถนนกรมทางหลวงชนบท</c:v>
                </c:pt>
                <c:pt idx="2">
                  <c:v>ถนนใน อบต. / หมู่บ้าน</c:v>
                </c:pt>
                <c:pt idx="3">
                  <c:v>ถนนในเมือง (เทศบาล)</c:v>
                </c:pt>
                <c:pt idx="4">
                  <c:v>อื่น ๆ</c:v>
                </c:pt>
              </c:strCache>
            </c:strRef>
          </c:cat>
          <c:val>
            <c:numRef>
              <c:f>'บาดเจ็บ เมา'!$G$3:$G$7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shape val="box"/>
        <c:axId val="72501888"/>
        <c:axId val="72524160"/>
        <c:axId val="0"/>
      </c:bar3DChart>
      <c:catAx>
        <c:axId val="72501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th-TH" sz="16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524160"/>
        <c:crosses val="autoZero"/>
        <c:auto val="1"/>
        <c:lblAlgn val="ctr"/>
        <c:lblOffset val="100"/>
      </c:catAx>
      <c:valAx>
        <c:axId val="725241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501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lang="th-TH" sz="1800" b="1">
              <a:latin typeface="FreesiaUPC" pitchFamily="34" charset="-34"/>
              <a:cs typeface="FreesiaUPC" pitchFamily="34" charset="-34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'บาดเจ็บ เมา'!$A$45</c:f>
              <c:strCache>
                <c:ptCount val="1"/>
                <c:pt idx="0">
                  <c:v>11/4/2014</c:v>
                </c:pt>
              </c:strCache>
            </c:strRef>
          </c:tx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เมา'!$B$45:$Y$45</c:f>
              <c:numCache>
                <c:formatCode>General</c:formatCode>
                <c:ptCount val="2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3</c:v>
                </c:pt>
                <c:pt idx="15">
                  <c:v>6</c:v>
                </c:pt>
                <c:pt idx="16">
                  <c:v>8</c:v>
                </c:pt>
                <c:pt idx="17">
                  <c:v>6</c:v>
                </c:pt>
                <c:pt idx="18">
                  <c:v>17</c:v>
                </c:pt>
                <c:pt idx="19">
                  <c:v>19</c:v>
                </c:pt>
                <c:pt idx="20">
                  <c:v>16</c:v>
                </c:pt>
                <c:pt idx="21">
                  <c:v>8</c:v>
                </c:pt>
                <c:pt idx="22">
                  <c:v>5</c:v>
                </c:pt>
                <c:pt idx="23">
                  <c:v>2</c:v>
                </c:pt>
              </c:numCache>
            </c:numRef>
          </c:val>
        </c:ser>
        <c:ser>
          <c:idx val="1"/>
          <c:order val="1"/>
          <c:tx>
            <c:strRef>
              <c:f>'บาดเจ็บ เมา'!$A$46</c:f>
              <c:strCache>
                <c:ptCount val="1"/>
                <c:pt idx="0">
                  <c:v>12/4/2014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เมา'!$B$46:$Y$46</c:f>
              <c:numCache>
                <c:formatCode>General</c:formatCode>
                <c:ptCount val="24"/>
                <c:pt idx="0">
                  <c:v>16</c:v>
                </c:pt>
                <c:pt idx="1">
                  <c:v>8</c:v>
                </c:pt>
                <c:pt idx="2">
                  <c:v>10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9</c:v>
                </c:pt>
                <c:pt idx="14">
                  <c:v>5</c:v>
                </c:pt>
                <c:pt idx="15">
                  <c:v>12</c:v>
                </c:pt>
                <c:pt idx="16">
                  <c:v>13</c:v>
                </c:pt>
                <c:pt idx="17">
                  <c:v>11</c:v>
                </c:pt>
                <c:pt idx="18">
                  <c:v>13</c:v>
                </c:pt>
                <c:pt idx="19">
                  <c:v>19</c:v>
                </c:pt>
                <c:pt idx="20">
                  <c:v>15</c:v>
                </c:pt>
                <c:pt idx="21">
                  <c:v>10</c:v>
                </c:pt>
                <c:pt idx="22">
                  <c:v>9</c:v>
                </c:pt>
                <c:pt idx="23">
                  <c:v>7</c:v>
                </c:pt>
              </c:numCache>
            </c:numRef>
          </c:val>
        </c:ser>
        <c:ser>
          <c:idx val="2"/>
          <c:order val="2"/>
          <c:tx>
            <c:strRef>
              <c:f>'บาดเจ็บ เมา'!$A$47</c:f>
              <c:strCache>
                <c:ptCount val="1"/>
                <c:pt idx="0">
                  <c:v>13/4/2014</c:v>
                </c:pt>
              </c:strCache>
            </c:strRef>
          </c:tx>
          <c:spPr>
            <a:ln w="5715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เมา'!$B$47:$Y$47</c:f>
              <c:numCache>
                <c:formatCode>General</c:formatCode>
                <c:ptCount val="24"/>
                <c:pt idx="0">
                  <c:v>16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9</c:v>
                </c:pt>
                <c:pt idx="11">
                  <c:v>7</c:v>
                </c:pt>
                <c:pt idx="12">
                  <c:v>10</c:v>
                </c:pt>
                <c:pt idx="13">
                  <c:v>12</c:v>
                </c:pt>
                <c:pt idx="14">
                  <c:v>20</c:v>
                </c:pt>
                <c:pt idx="15">
                  <c:v>20</c:v>
                </c:pt>
                <c:pt idx="16">
                  <c:v>29</c:v>
                </c:pt>
                <c:pt idx="17">
                  <c:v>31</c:v>
                </c:pt>
                <c:pt idx="18">
                  <c:v>33</c:v>
                </c:pt>
                <c:pt idx="19">
                  <c:v>25</c:v>
                </c:pt>
                <c:pt idx="20">
                  <c:v>28</c:v>
                </c:pt>
                <c:pt idx="21">
                  <c:v>16</c:v>
                </c:pt>
                <c:pt idx="22">
                  <c:v>6</c:v>
                </c:pt>
                <c:pt idx="23">
                  <c:v>7</c:v>
                </c:pt>
              </c:numCache>
            </c:numRef>
          </c:val>
        </c:ser>
        <c:ser>
          <c:idx val="3"/>
          <c:order val="3"/>
          <c:tx>
            <c:strRef>
              <c:f>'บาดเจ็บ เมา'!$A$48</c:f>
              <c:strCache>
                <c:ptCount val="1"/>
                <c:pt idx="0">
                  <c:v>14/4/2014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เมา'!$B$48:$Y$48</c:f>
              <c:numCache>
                <c:formatCode>General</c:formatCode>
                <c:ptCount val="24"/>
                <c:pt idx="0">
                  <c:v>14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5</c:v>
                </c:pt>
                <c:pt idx="11">
                  <c:v>9</c:v>
                </c:pt>
                <c:pt idx="12">
                  <c:v>8</c:v>
                </c:pt>
                <c:pt idx="13">
                  <c:v>12</c:v>
                </c:pt>
                <c:pt idx="14">
                  <c:v>8</c:v>
                </c:pt>
                <c:pt idx="15">
                  <c:v>15</c:v>
                </c:pt>
                <c:pt idx="16">
                  <c:v>13</c:v>
                </c:pt>
                <c:pt idx="17">
                  <c:v>19</c:v>
                </c:pt>
                <c:pt idx="18">
                  <c:v>14</c:v>
                </c:pt>
                <c:pt idx="19">
                  <c:v>20</c:v>
                </c:pt>
                <c:pt idx="20">
                  <c:v>16</c:v>
                </c:pt>
                <c:pt idx="21">
                  <c:v>12</c:v>
                </c:pt>
                <c:pt idx="22">
                  <c:v>5</c:v>
                </c:pt>
                <c:pt idx="23">
                  <c:v>6</c:v>
                </c:pt>
              </c:numCache>
            </c:numRef>
          </c:val>
        </c:ser>
        <c:ser>
          <c:idx val="4"/>
          <c:order val="4"/>
          <c:tx>
            <c:strRef>
              <c:f>'บาดเจ็บ เมา'!$A$49</c:f>
              <c:strCache>
                <c:ptCount val="1"/>
                <c:pt idx="0">
                  <c:v>15/4/2014</c:v>
                </c:pt>
              </c:strCache>
            </c:strRef>
          </c:tx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เมา'!$B$49:$Y$49</c:f>
              <c:numCache>
                <c:formatCode>General</c:formatCode>
                <c:ptCount val="24"/>
                <c:pt idx="0">
                  <c:v>6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6</c:v>
                </c:pt>
                <c:pt idx="10">
                  <c:v>3</c:v>
                </c:pt>
                <c:pt idx="11">
                  <c:v>8</c:v>
                </c:pt>
                <c:pt idx="12">
                  <c:v>3</c:v>
                </c:pt>
                <c:pt idx="13">
                  <c:v>6</c:v>
                </c:pt>
                <c:pt idx="14">
                  <c:v>8</c:v>
                </c:pt>
                <c:pt idx="15">
                  <c:v>10</c:v>
                </c:pt>
                <c:pt idx="16">
                  <c:v>11</c:v>
                </c:pt>
                <c:pt idx="17">
                  <c:v>17</c:v>
                </c:pt>
                <c:pt idx="18">
                  <c:v>18</c:v>
                </c:pt>
                <c:pt idx="19">
                  <c:v>17</c:v>
                </c:pt>
                <c:pt idx="20">
                  <c:v>16</c:v>
                </c:pt>
                <c:pt idx="21">
                  <c:v>11</c:v>
                </c:pt>
                <c:pt idx="22">
                  <c:v>5</c:v>
                </c:pt>
                <c:pt idx="23">
                  <c:v>1</c:v>
                </c:pt>
              </c:numCache>
            </c:numRef>
          </c:val>
        </c:ser>
        <c:ser>
          <c:idx val="5"/>
          <c:order val="5"/>
          <c:tx>
            <c:strRef>
              <c:f>'บาดเจ็บ เมา'!$A$50</c:f>
              <c:strCache>
                <c:ptCount val="1"/>
                <c:pt idx="0">
                  <c:v>16/4/2014</c:v>
                </c:pt>
              </c:strCache>
            </c:strRef>
          </c:tx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เมา'!$B$50:$Y$50</c:f>
              <c:numCache>
                <c:formatCode>General</c:formatCode>
                <c:ptCount val="2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4</c:v>
                </c:pt>
                <c:pt idx="16">
                  <c:v>10</c:v>
                </c:pt>
                <c:pt idx="17">
                  <c:v>12</c:v>
                </c:pt>
                <c:pt idx="18">
                  <c:v>4</c:v>
                </c:pt>
                <c:pt idx="19">
                  <c:v>11</c:v>
                </c:pt>
                <c:pt idx="20">
                  <c:v>5</c:v>
                </c:pt>
                <c:pt idx="21">
                  <c:v>2</c:v>
                </c:pt>
                <c:pt idx="22">
                  <c:v>4</c:v>
                </c:pt>
                <c:pt idx="23">
                  <c:v>3</c:v>
                </c:pt>
              </c:numCache>
            </c:numRef>
          </c:val>
        </c:ser>
        <c:ser>
          <c:idx val="6"/>
          <c:order val="6"/>
          <c:tx>
            <c:strRef>
              <c:f>'บาดเจ็บ เมา'!$A$51</c:f>
              <c:strCache>
                <c:ptCount val="1"/>
                <c:pt idx="0">
                  <c:v>17/4/2014</c:v>
                </c:pt>
              </c:strCache>
            </c:strRef>
          </c:tx>
          <c:marker>
            <c:symbol val="none"/>
          </c:marker>
          <c:cat>
            <c:strRef>
              <c:f>'บาดเจ็บ เมา'!$B$44:$Y$44</c:f>
              <c:strCache>
                <c:ptCount val="2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strCache>
            </c:strRef>
          </c:cat>
          <c:val>
            <c:numRef>
              <c:f>'บาดเจ็บ เมา'!$B$51:$Y$51</c:f>
              <c:numCache>
                <c:formatCode>General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5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6</c:v>
                </c:pt>
                <c:pt idx="20">
                  <c:v>6</c:v>
                </c:pt>
                <c:pt idx="21">
                  <c:v>2</c:v>
                </c:pt>
                <c:pt idx="22">
                  <c:v>4</c:v>
                </c:pt>
                <c:pt idx="23">
                  <c:v>2</c:v>
                </c:pt>
              </c:numCache>
            </c:numRef>
          </c:val>
        </c:ser>
        <c:marker val="1"/>
        <c:axId val="72734208"/>
        <c:axId val="72735744"/>
      </c:lineChart>
      <c:catAx>
        <c:axId val="72734208"/>
        <c:scaling>
          <c:orientation val="minMax"/>
        </c:scaling>
        <c:axPos val="b"/>
        <c:numFmt formatCode="\฿#,##0;\-\฿#,##0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735744"/>
        <c:crosses val="autoZero"/>
        <c:auto val="1"/>
        <c:lblAlgn val="ctr"/>
        <c:lblOffset val="100"/>
      </c:catAx>
      <c:valAx>
        <c:axId val="727357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7342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lang="th-TH" sz="1800" b="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th-TH" sz="20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th-TH" sz="24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th-TH" sz="20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lang="th-TH" sz="1800" b="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lang="th-TH" sz="1800" b="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lang="th-TH" sz="1800" b="0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</c:legendEntry>
      <c:layout/>
      <c:txPr>
        <a:bodyPr/>
        <a:lstStyle/>
        <a:p>
          <a:pPr>
            <a:defRPr lang="th-TH" sz="1800" b="1">
              <a:latin typeface="FreesiaUPC" pitchFamily="34" charset="-34"/>
              <a:cs typeface="FreesiaUPC" pitchFamily="34" charset="-34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038216560509534E-2"/>
          <c:y val="7.0462962962962963E-2"/>
          <c:w val="0.8404921628689247"/>
          <c:h val="0.67414333624963585"/>
        </c:manualLayout>
      </c:layout>
      <c:lineChart>
        <c:grouping val="standard"/>
        <c:ser>
          <c:idx val="0"/>
          <c:order val="0"/>
          <c:tx>
            <c:strRef>
              <c:f>'บาดเจ็บ เมา'!$B$80</c:f>
              <c:strCache>
                <c:ptCount val="1"/>
                <c:pt idx="0">
                  <c:v>ถนนกรมทางหลวง</c:v>
                </c:pt>
              </c:strCache>
            </c:strRef>
          </c:tx>
          <c:spPr>
            <a:ln w="38100">
              <a:prstDash val="sysDash"/>
            </a:ln>
          </c:spPr>
          <c:marker>
            <c:symbol val="none"/>
          </c:marker>
          <c:cat>
            <c:strRef>
              <c:f>'บาดเจ็บ เมา'!$A$81:$A$97</c:f>
              <c:strCache>
                <c:ptCount val="17"/>
                <c:pt idx="0">
                  <c:v>0-4</c:v>
                </c:pt>
                <c:pt idx="1">
                  <c:v> 5 - 9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50 -54</c:v>
                </c:pt>
                <c:pt idx="11">
                  <c:v>55 -59</c:v>
                </c:pt>
                <c:pt idx="12">
                  <c:v>60 -64</c:v>
                </c:pt>
                <c:pt idx="13">
                  <c:v>65 -69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'บาดเจ็บ เมา'!$B$81:$B$97</c:f>
              <c:numCache>
                <c:formatCode>General</c:formatCode>
                <c:ptCount val="1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48</c:v>
                </c:pt>
                <c:pt idx="4">
                  <c:v>63</c:v>
                </c:pt>
                <c:pt idx="5">
                  <c:v>21</c:v>
                </c:pt>
                <c:pt idx="6">
                  <c:v>32</c:v>
                </c:pt>
                <c:pt idx="7">
                  <c:v>39</c:v>
                </c:pt>
                <c:pt idx="8">
                  <c:v>35</c:v>
                </c:pt>
                <c:pt idx="9">
                  <c:v>17</c:v>
                </c:pt>
                <c:pt idx="10">
                  <c:v>18</c:v>
                </c:pt>
                <c:pt idx="11">
                  <c:v>8</c:v>
                </c:pt>
                <c:pt idx="12">
                  <c:v>6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ser>
          <c:idx val="1"/>
          <c:order val="1"/>
          <c:tx>
            <c:strRef>
              <c:f>'บาดเจ็บ เมา'!$C$80</c:f>
              <c:strCache>
                <c:ptCount val="1"/>
                <c:pt idx="0">
                  <c:v>ถนนกรมทางหลวงชนบท</c:v>
                </c:pt>
              </c:strCache>
            </c:strRef>
          </c:tx>
          <c:marker>
            <c:symbol val="none"/>
          </c:marker>
          <c:cat>
            <c:strRef>
              <c:f>'บาดเจ็บ เมา'!$A$81:$A$97</c:f>
              <c:strCache>
                <c:ptCount val="17"/>
                <c:pt idx="0">
                  <c:v>0-4</c:v>
                </c:pt>
                <c:pt idx="1">
                  <c:v> 5 - 9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50 -54</c:v>
                </c:pt>
                <c:pt idx="11">
                  <c:v>55 -59</c:v>
                </c:pt>
                <c:pt idx="12">
                  <c:v>60 -64</c:v>
                </c:pt>
                <c:pt idx="13">
                  <c:v>65 -69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'บาดเจ็บ เมา'!$C$81:$C$97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17</c:v>
                </c:pt>
                <c:pt idx="7">
                  <c:v>17</c:v>
                </c:pt>
                <c:pt idx="8">
                  <c:v>16</c:v>
                </c:pt>
                <c:pt idx="9">
                  <c:v>13</c:v>
                </c:pt>
                <c:pt idx="10">
                  <c:v>2</c:v>
                </c:pt>
                <c:pt idx="11">
                  <c:v>6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er>
          <c:idx val="2"/>
          <c:order val="2"/>
          <c:tx>
            <c:strRef>
              <c:f>'บาดเจ็บ เมา'!$D$80</c:f>
              <c:strCache>
                <c:ptCount val="1"/>
                <c:pt idx="0">
                  <c:v>ถนนใน อบต. / หมู่บ้าน</c:v>
                </c:pt>
              </c:strCache>
            </c:strRef>
          </c:tx>
          <c:spPr>
            <a:ln w="571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'บาดเจ็บ เมา'!$A$81:$A$97</c:f>
              <c:strCache>
                <c:ptCount val="17"/>
                <c:pt idx="0">
                  <c:v>0-4</c:v>
                </c:pt>
                <c:pt idx="1">
                  <c:v> 5 - 9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50 -54</c:v>
                </c:pt>
                <c:pt idx="11">
                  <c:v>55 -59</c:v>
                </c:pt>
                <c:pt idx="12">
                  <c:v>60 -64</c:v>
                </c:pt>
                <c:pt idx="13">
                  <c:v>65 -69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'บาดเจ็บ เมา'!$D$81:$D$97</c:f>
              <c:numCache>
                <c:formatCode>General</c:formatCode>
                <c:ptCount val="17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93</c:v>
                </c:pt>
                <c:pt idx="4">
                  <c:v>72</c:v>
                </c:pt>
                <c:pt idx="5">
                  <c:v>61</c:v>
                </c:pt>
                <c:pt idx="6">
                  <c:v>56</c:v>
                </c:pt>
                <c:pt idx="7">
                  <c:v>39</c:v>
                </c:pt>
                <c:pt idx="8">
                  <c:v>54</c:v>
                </c:pt>
                <c:pt idx="9">
                  <c:v>37</c:v>
                </c:pt>
                <c:pt idx="10">
                  <c:v>39</c:v>
                </c:pt>
                <c:pt idx="11">
                  <c:v>34</c:v>
                </c:pt>
                <c:pt idx="12">
                  <c:v>11</c:v>
                </c:pt>
                <c:pt idx="13">
                  <c:v>3</c:v>
                </c:pt>
                <c:pt idx="14">
                  <c:v>6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'บาดเจ็บ เมา'!$E$80</c:f>
              <c:strCache>
                <c:ptCount val="1"/>
                <c:pt idx="0">
                  <c:v>ถนนในเมือง (เทศบาล)</c:v>
                </c:pt>
              </c:strCache>
            </c:strRef>
          </c:tx>
          <c:marker>
            <c:symbol val="none"/>
          </c:marker>
          <c:cat>
            <c:strRef>
              <c:f>'บาดเจ็บ เมา'!$A$81:$A$97</c:f>
              <c:strCache>
                <c:ptCount val="17"/>
                <c:pt idx="0">
                  <c:v>0-4</c:v>
                </c:pt>
                <c:pt idx="1">
                  <c:v> 5 - 9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50 -54</c:v>
                </c:pt>
                <c:pt idx="11">
                  <c:v>55 -59</c:v>
                </c:pt>
                <c:pt idx="12">
                  <c:v>60 -64</c:v>
                </c:pt>
                <c:pt idx="13">
                  <c:v>65 -69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'บาดเจ็บ เมา'!$E$81:$E$97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21</c:v>
                </c:pt>
                <c:pt idx="4">
                  <c:v>15</c:v>
                </c:pt>
                <c:pt idx="5">
                  <c:v>17</c:v>
                </c:pt>
                <c:pt idx="6">
                  <c:v>17</c:v>
                </c:pt>
                <c:pt idx="7">
                  <c:v>13</c:v>
                </c:pt>
                <c:pt idx="8">
                  <c:v>13</c:v>
                </c:pt>
                <c:pt idx="9">
                  <c:v>6</c:v>
                </c:pt>
                <c:pt idx="10">
                  <c:v>5</c:v>
                </c:pt>
                <c:pt idx="11">
                  <c:v>4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'บาดเจ็บ เมา'!$F$80</c:f>
              <c:strCache>
                <c:ptCount val="1"/>
                <c:pt idx="0">
                  <c:v>อื่น ๆ</c:v>
                </c:pt>
              </c:strCache>
            </c:strRef>
          </c:tx>
          <c:marker>
            <c:symbol val="none"/>
          </c:marker>
          <c:cat>
            <c:strRef>
              <c:f>'บาดเจ็บ เมา'!$A$81:$A$97</c:f>
              <c:strCache>
                <c:ptCount val="17"/>
                <c:pt idx="0">
                  <c:v>0-4</c:v>
                </c:pt>
                <c:pt idx="1">
                  <c:v> 5 - 9</c:v>
                </c:pt>
                <c:pt idx="2">
                  <c:v> 10 - 14</c:v>
                </c:pt>
                <c:pt idx="3">
                  <c:v>15 - 19</c:v>
                </c:pt>
                <c:pt idx="4">
                  <c:v>20 - 24</c:v>
                </c:pt>
                <c:pt idx="5">
                  <c:v>25 - 29</c:v>
                </c:pt>
                <c:pt idx="6">
                  <c:v>30 - 34</c:v>
                </c:pt>
                <c:pt idx="7">
                  <c:v>35 - 39</c:v>
                </c:pt>
                <c:pt idx="8">
                  <c:v>40 - 44</c:v>
                </c:pt>
                <c:pt idx="9">
                  <c:v>45 - 49</c:v>
                </c:pt>
                <c:pt idx="10">
                  <c:v>50 -54</c:v>
                </c:pt>
                <c:pt idx="11">
                  <c:v>55 -59</c:v>
                </c:pt>
                <c:pt idx="12">
                  <c:v>60 -64</c:v>
                </c:pt>
                <c:pt idx="13">
                  <c:v>65 -69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</c:strCache>
            </c:strRef>
          </c:cat>
          <c:val>
            <c:numRef>
              <c:f>'บาดเจ็บ เมา'!$F$81:$F$97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marker val="1"/>
        <c:axId val="72909184"/>
        <c:axId val="72910720"/>
      </c:lineChart>
      <c:catAx>
        <c:axId val="7290918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910720"/>
        <c:crosses val="autoZero"/>
        <c:auto val="1"/>
        <c:lblAlgn val="ctr"/>
        <c:lblOffset val="100"/>
      </c:catAx>
      <c:valAx>
        <c:axId val="729107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th-TH" sz="1800" b="1">
                <a:latin typeface="FreesiaUPC" pitchFamily="34" charset="-34"/>
                <a:cs typeface="FreesiaUPC" pitchFamily="34" charset="-34"/>
              </a:defRPr>
            </a:pPr>
            <a:endParaRPr lang="en-US"/>
          </a:p>
        </c:txPr>
        <c:crossAx val="729091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252365516810012"/>
          <c:y val="1.1551421391009299E-2"/>
          <c:w val="0.28254797086038058"/>
          <c:h val="0.59893781605745033"/>
        </c:manualLayout>
      </c:layout>
      <c:txPr>
        <a:bodyPr/>
        <a:lstStyle/>
        <a:p>
          <a:pPr>
            <a:defRPr lang="th-TH" sz="1800" b="1">
              <a:latin typeface="FreesiaUPC" pitchFamily="34" charset="-34"/>
              <a:cs typeface="FreesiaUPC" pitchFamily="34" charset="-34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0.2381</cdr:x>
      <cdr:y>0.02914</cdr:y>
    </cdr:from>
    <cdr:to>
      <cdr:x>0.59966</cdr:x>
      <cdr:y>0.19467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136874"/>
          <a:ext cx="3124200" cy="777526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th-TH" sz="2400" dirty="0" smtClean="0">
              <a:latin typeface="FreesiaUPC" pitchFamily="34" charset="-34"/>
              <a:cs typeface="FreesiaUPC" pitchFamily="34" charset="-34"/>
            </a:rPr>
            <a:t>วันที่  </a:t>
          </a:r>
          <a:r>
            <a:rPr lang="en-US" sz="2400" dirty="0" smtClean="0">
              <a:latin typeface="FreesiaUPC" pitchFamily="34" charset="-34"/>
              <a:cs typeface="FreesiaUPC" pitchFamily="34" charset="-34"/>
            </a:rPr>
            <a:t>12 -</a:t>
          </a:r>
          <a:r>
            <a:rPr lang="en-US" sz="2800" b="1" dirty="0" smtClean="0">
              <a:latin typeface="FreesiaUPC" pitchFamily="34" charset="-34"/>
              <a:cs typeface="FreesiaUPC" pitchFamily="34" charset="-34"/>
            </a:rPr>
            <a:t>13 </a:t>
          </a:r>
          <a:r>
            <a:rPr lang="en-US" sz="2400" dirty="0" smtClean="0">
              <a:latin typeface="FreesiaUPC" pitchFamily="34" charset="-34"/>
              <a:cs typeface="FreesiaUPC" pitchFamily="34" charset="-34"/>
            </a:rPr>
            <a:t>– 14 </a:t>
          </a:r>
          <a:endParaRPr lang="th-TH" sz="2400" dirty="0" smtClean="0">
            <a:latin typeface="FreesiaUPC" pitchFamily="34" charset="-34"/>
            <a:cs typeface="FreesiaUPC" pitchFamily="34" charset="-34"/>
          </a:endParaRPr>
        </a:p>
        <a:p xmlns:a="http://schemas.openxmlformats.org/drawingml/2006/main">
          <a:pPr algn="ctr"/>
          <a:r>
            <a:rPr lang="th-TH" sz="2400" dirty="0" smtClean="0">
              <a:latin typeface="FreesiaUPC" pitchFamily="34" charset="-34"/>
              <a:cs typeface="FreesiaUPC" pitchFamily="34" charset="-34"/>
            </a:rPr>
            <a:t>เป็นช่วงที่อันตราย</a:t>
          </a:r>
          <a:endParaRPr lang="en-US" sz="2400" dirty="0">
            <a:latin typeface="FreesiaUPC" pitchFamily="34" charset="-34"/>
            <a:cs typeface="FreesiaUPC" pitchFamily="34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0.18349</cdr:x>
      <cdr:y>0.1875</cdr:y>
    </cdr:from>
    <cdr:to>
      <cdr:x>0.63303</cdr:x>
      <cdr:y>0.4375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31" y="1200150"/>
          <a:ext cx="3733769" cy="160020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32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จักรยานยนต์ตายมากสุด 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ชนกับ</a:t>
          </a:r>
        </a:p>
        <a:p xmlns:a="http://schemas.openxmlformats.org/drawingml/2006/main">
          <a:r>
            <a:rPr lang="en-US" sz="2400" dirty="0" smtClean="0">
              <a:latin typeface="FreesiaUPC" pitchFamily="34" charset="-34"/>
              <a:cs typeface="FreesiaUPC" pitchFamily="34" charset="-34"/>
            </a:rPr>
            <a:t> -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41 % 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ไม่มีคู่กรณี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/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ล้มเอง</a:t>
          </a:r>
        </a:p>
        <a:p xmlns:a="http://schemas.openxmlformats.org/drawingml/2006/main">
          <a:r>
            <a:rPr lang="th-TH" sz="2400" dirty="0">
              <a:latin typeface="FreesiaUPC" pitchFamily="34" charset="-34"/>
              <a:cs typeface="FreesiaUPC" pitchFamily="34" charset="-34"/>
            </a:rPr>
            <a:t> </a:t>
          </a:r>
          <a:r>
            <a:rPr lang="en-US" sz="2400" dirty="0" smtClean="0">
              <a:latin typeface="FreesiaUPC" pitchFamily="34" charset="-34"/>
              <a:cs typeface="FreesiaUPC" pitchFamily="34" charset="-34"/>
            </a:rPr>
            <a:t>- 26%  </a:t>
          </a:r>
          <a:r>
            <a:rPr lang="th-TH" sz="2400" dirty="0" err="1" smtClean="0">
              <a:latin typeface="FreesiaUPC" pitchFamily="34" charset="-34"/>
              <a:cs typeface="FreesiaUPC" pitchFamily="34" charset="-34"/>
            </a:rPr>
            <a:t>ปิค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อัพ</a:t>
          </a:r>
        </a:p>
        <a:p xmlns:a="http://schemas.openxmlformats.org/drawingml/2006/main">
          <a:r>
            <a:rPr lang="th-TH" sz="2400" dirty="0" smtClean="0">
              <a:latin typeface="FreesiaUPC" pitchFamily="34" charset="-34"/>
              <a:cs typeface="FreesiaUPC" pitchFamily="34" charset="-34"/>
            </a:rPr>
            <a:t> </a:t>
          </a:r>
          <a:r>
            <a:rPr lang="en-US" sz="2400" dirty="0" smtClean="0">
              <a:latin typeface="FreesiaUPC" pitchFamily="34" charset="-34"/>
              <a:cs typeface="FreesiaUPC" pitchFamily="34" charset="-34"/>
            </a:rPr>
            <a:t>-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 </a:t>
          </a:r>
          <a:r>
            <a:rPr lang="en-US" sz="2400" dirty="0">
              <a:latin typeface="FreesiaUPC" pitchFamily="34" charset="-34"/>
              <a:cs typeface="FreesiaUPC" pitchFamily="34" charset="-34"/>
            </a:rPr>
            <a:t>1</a:t>
          </a:r>
          <a:r>
            <a:rPr lang="en-US" sz="2400" dirty="0" smtClean="0">
              <a:latin typeface="FreesiaUPC" pitchFamily="34" charset="-34"/>
              <a:cs typeface="FreesiaUPC" pitchFamily="34" charset="-34"/>
            </a:rPr>
            <a:t>3 % 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ชนจักรยานยนต์</a:t>
          </a:r>
        </a:p>
        <a:p xmlns:a="http://schemas.openxmlformats.org/drawingml/2006/main">
          <a:r>
            <a:rPr lang="th-TH" sz="2400" dirty="0">
              <a:latin typeface="FreesiaUPC" pitchFamily="34" charset="-34"/>
              <a:cs typeface="FreesiaUPC" pitchFamily="34" charset="-34"/>
            </a:rPr>
            <a:t> </a:t>
          </a:r>
          <a:endParaRPr lang="en-US" sz="2400" dirty="0">
            <a:latin typeface="FreesiaUPC" pitchFamily="34" charset="-34"/>
            <a:cs typeface="FreesiaUPC" pitchFamily="34" charset="-34"/>
          </a:endParaRPr>
        </a:p>
      </cdr:txBody>
    </cdr:sp>
  </cdr:relSizeAnchor>
  <cdr:relSizeAnchor xmlns:cdr="http://schemas.openxmlformats.org/drawingml/2006/chartDrawing">
    <cdr:from>
      <cdr:x>0.26606</cdr:x>
      <cdr:y>0.5125</cdr:y>
    </cdr:from>
    <cdr:to>
      <cdr:x>0.58716</cdr:x>
      <cdr:y>0.7125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09800" y="3124200"/>
          <a:ext cx="2667000" cy="1219200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rgbClr val="00B0F0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h-TH" sz="2400" dirty="0" err="1" smtClean="0">
              <a:latin typeface="FreesiaUPC" pitchFamily="34" charset="-34"/>
              <a:cs typeface="FreesiaUPC" pitchFamily="34" charset="-34"/>
            </a:rPr>
            <a:t>รถปิค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อัพ กับ</a:t>
          </a:r>
        </a:p>
        <a:p xmlns:a="http://schemas.openxmlformats.org/drawingml/2006/main">
          <a:r>
            <a:rPr lang="en-US" sz="2400" dirty="0" smtClean="0">
              <a:latin typeface="FreesiaUPC" pitchFamily="34" charset="-34"/>
              <a:cs typeface="FreesiaUPC" pitchFamily="34" charset="-34"/>
            </a:rPr>
            <a:t> - </a:t>
          </a:r>
          <a:r>
            <a:rPr lang="en-US" sz="2400" b="1" dirty="0" smtClean="0">
              <a:latin typeface="FreesiaUPC" pitchFamily="34" charset="-34"/>
              <a:cs typeface="FreesiaUPC" pitchFamily="34" charset="-34"/>
            </a:rPr>
            <a:t>63 % </a:t>
          </a:r>
          <a:r>
            <a:rPr lang="th-TH" sz="2400" b="1" dirty="0" smtClean="0">
              <a:latin typeface="FreesiaUPC" pitchFamily="34" charset="-34"/>
              <a:cs typeface="FreesiaUPC" pitchFamily="34" charset="-34"/>
            </a:rPr>
            <a:t>ไม่มีคู่กรณี</a:t>
          </a:r>
          <a:endParaRPr lang="th-TH" sz="2400" dirty="0" smtClean="0">
            <a:latin typeface="FreesiaUPC" pitchFamily="34" charset="-34"/>
            <a:cs typeface="FreesiaUPC" pitchFamily="34" charset="-34"/>
          </a:endParaRPr>
        </a:p>
        <a:p xmlns:a="http://schemas.openxmlformats.org/drawingml/2006/main">
          <a:r>
            <a:rPr lang="en-US" sz="2400" dirty="0" smtClean="0">
              <a:latin typeface="FreesiaUPC" pitchFamily="34" charset="-34"/>
              <a:cs typeface="FreesiaUPC" pitchFamily="34" charset="-34"/>
            </a:rPr>
            <a:t>-  16%  </a:t>
          </a:r>
          <a:r>
            <a:rPr lang="th-TH" sz="2400" dirty="0" err="1" smtClean="0">
              <a:latin typeface="FreesiaUPC" pitchFamily="34" charset="-34"/>
              <a:cs typeface="FreesiaUPC" pitchFamily="34" charset="-34"/>
            </a:rPr>
            <a:t>ปิค</a:t>
          </a:r>
          <a:r>
            <a:rPr lang="th-TH" sz="2400" dirty="0" smtClean="0">
              <a:latin typeface="FreesiaUPC" pitchFamily="34" charset="-34"/>
              <a:cs typeface="FreesiaUPC" pitchFamily="34" charset="-34"/>
            </a:rPr>
            <a:t>อัพ</a:t>
          </a:r>
          <a:endParaRPr lang="en-US" sz="2400" dirty="0">
            <a:latin typeface="FreesiaUPC" pitchFamily="34" charset="-34"/>
            <a:cs typeface="FreesiaUPC" pitchFamily="34" charset="-34"/>
          </a:endParaRPr>
        </a:p>
      </cdr:txBody>
    </cdr:sp>
  </cdr:relSizeAnchor>
  <cdr:relSizeAnchor xmlns:cdr="http://schemas.openxmlformats.org/drawingml/2006/chartDrawing">
    <cdr:from>
      <cdr:x>0.12844</cdr:x>
      <cdr:y>0.3125</cdr:y>
    </cdr:from>
    <cdr:to>
      <cdr:x>0.18349</cdr:x>
      <cdr:y>0.3625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10800000" flipV="1">
          <a:off x="1066799" y="1905000"/>
          <a:ext cx="457201" cy="30480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0.21101</cdr:x>
      <cdr:y>0.6375</cdr:y>
    </cdr:from>
    <cdr:to>
      <cdr:x>0.26606</cdr:x>
      <cdr:y>0.6875</cdr:y>
    </cdr:to>
    <cdr:sp macro="" textlink="">
      <cdr:nvSpPr>
        <cdr:cNvPr id="6" name="Straight Arrow Connector 5"/>
        <cdr:cNvSpPr/>
      </cdr:nvSpPr>
      <cdr:spPr>
        <a:xfrm xmlns:a="http://schemas.openxmlformats.org/drawingml/2006/main" rot="10800000" flipV="1">
          <a:off x="1752600" y="3886200"/>
          <a:ext cx="457201" cy="30480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B0F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0.81651</cdr:x>
      <cdr:y>0.1375</cdr:y>
    </cdr:from>
    <cdr:to>
      <cdr:x>0.92661</cdr:x>
      <cdr:y>0.225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781800" y="838200"/>
          <a:ext cx="914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th-TH" sz="3200" dirty="0" smtClean="0">
              <a:latin typeface="FreesiaUPC" pitchFamily="34" charset="-34"/>
              <a:cs typeface="FreesiaUPC" pitchFamily="34" charset="-34"/>
            </a:rPr>
            <a:t>คู่กรณี</a:t>
          </a:r>
          <a:endParaRPr lang="en-US" sz="3200" dirty="0">
            <a:latin typeface="FreesiaUPC" pitchFamily="34" charset="-34"/>
            <a:cs typeface="FreesiaUPC" pitchFamily="34" charset="-34"/>
          </a:endParaRPr>
        </a:p>
      </cdr:txBody>
    </cdr:sp>
  </cdr:relSizeAnchor>
  <cdr:relSizeAnchor xmlns:cdr="http://schemas.openxmlformats.org/drawingml/2006/chartDrawing">
    <cdr:from>
      <cdr:x>0.38532</cdr:x>
      <cdr:y>0.92857</cdr:y>
    </cdr:from>
    <cdr:to>
      <cdr:x>0.6422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00400" y="6172200"/>
          <a:ext cx="2133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h-TH" sz="2800" dirty="0" smtClean="0">
              <a:latin typeface="FreesiaUPC" pitchFamily="34" charset="-34"/>
              <a:cs typeface="FreesiaUPC" pitchFamily="34" charset="-34"/>
            </a:rPr>
            <a:t>พาหนะผู้บาดเจ็บ</a:t>
          </a:r>
          <a:endParaRPr lang="en-US" sz="2800" dirty="0">
            <a:latin typeface="FreesiaUPC" pitchFamily="34" charset="-34"/>
            <a:cs typeface="FreesiaUPC" pitchFamily="34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AC50-695E-4666-9FC9-666BD3FC7A56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849F2-D4FA-4418-8482-85B6D296F01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8291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849F2-D4FA-4418-8482-85B6D296F01B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6798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37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36743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7477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73"/>
          <p:cNvGrpSpPr/>
          <p:nvPr/>
        </p:nvGrpSpPr>
        <p:grpSpPr>
          <a:xfrm>
            <a:off x="0" y="2438400"/>
            <a:ext cx="9009062" cy="1052513"/>
            <a:chOff x="0" y="1536"/>
            <a:chExt cx="5675" cy="663"/>
          </a:xfrm>
        </p:grpSpPr>
        <p:grpSp>
          <p:nvGrpSpPr>
            <p:cNvPr id="3" name="Group 3079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3087" name="Rectangle 3086"/>
              <p:cNvSpPr>
                <a:spLocks/>
              </p:cNvSpPr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8" name="Rectangle 3087"/>
              <p:cNvSpPr>
                <a:spLocks/>
              </p:cNvSpPr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grpSp>
          <p:nvGrpSpPr>
            <p:cNvPr id="4" name="Group 3080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3085" name="Rectangle 3084"/>
              <p:cNvSpPr>
                <a:spLocks/>
              </p:cNvSpPr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  <p:sp>
            <p:nvSpPr>
              <p:cNvPr id="3086" name="Rectangle 3085"/>
              <p:cNvSpPr>
                <a:spLocks/>
              </p:cNvSpPr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>
                <a:noFill/>
              </a:ln>
            </p:spPr>
            <p:txBody>
              <a:bodyPr wrap="none" anchor="ctr"/>
              <a:lstStyle/>
              <a:p>
                <a:endParaRPr lang="en-US" altLang="en-US" sz="1800" dirty="0">
                  <a:uFillTx/>
                </a:endParaRPr>
              </a:p>
            </p:txBody>
          </p:sp>
        </p:grpSp>
        <p:sp>
          <p:nvSpPr>
            <p:cNvPr id="3082" name="Rectangle 3081"/>
            <p:cNvSpPr>
              <a:spLocks/>
            </p:cNvSpPr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3" name="Rectangle 3082"/>
            <p:cNvSpPr>
              <a:spLocks/>
            </p:cNvSpPr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  <p:sp>
          <p:nvSpPr>
            <p:cNvPr id="3084" name="Rectangle 3083"/>
            <p:cNvSpPr>
              <a:spLocks/>
            </p:cNvSpPr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</p:spPr>
          <p:txBody>
            <a:bodyPr wrap="none" anchor="ctr"/>
            <a:lstStyle/>
            <a:p>
              <a:endParaRPr lang="en-US" altLang="en-US" sz="1800" dirty="0">
                <a:uFillTx/>
              </a:endParaRPr>
            </a:p>
          </p:txBody>
        </p:sp>
      </p:grpSp>
      <p:sp>
        <p:nvSpPr>
          <p:cNvPr id="3075" name="Title 3074"/>
          <p:cNvSpPr>
            <a:spLocks noGrp="1"/>
          </p:cNvSpPr>
          <p:nvPr>
            <p:ph type="title" idx="4294967295"/>
          </p:nvPr>
        </p:nvSpPr>
        <p:spPr>
          <a:xfrm>
            <a:off x="1150938" y="214313"/>
            <a:ext cx="7793038" cy="1462087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คลิกเพื่อแก้ไขลักษณะชื่อเรื่องต้นแบบ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>
                <a:uFillTx/>
              </a:rPr>
              <a:t>คลิกเพื่อแก้ไขลักษณะของข้อความต้นแบบ</a:t>
            </a:r>
          </a:p>
          <a:p>
            <a:pPr lvl="1"/>
            <a:r>
              <a:rPr lang="en-US" altLang="en-US" dirty="0">
                <a:uFillTx/>
              </a:rPr>
              <a:t>ระดับที่สอง</a:t>
            </a:r>
          </a:p>
          <a:p>
            <a:pPr lvl="2"/>
            <a:r>
              <a:rPr lang="en-US" altLang="en-US" dirty="0">
                <a:uFillTx/>
              </a:rPr>
              <a:t>ระดับที่สาม</a:t>
            </a:r>
          </a:p>
          <a:p>
            <a:pPr lvl="3"/>
            <a:r>
              <a:rPr lang="en-US" altLang="en-US" dirty="0">
                <a:uFillTx/>
              </a:rPr>
              <a:t>ระดับที่สี่</a:t>
            </a:r>
          </a:p>
          <a:p>
            <a:pPr lvl="4"/>
            <a:r>
              <a:rPr lang="en-US" altLang="en-US" dirty="0">
                <a:uFillTx/>
              </a:rPr>
              <a:t>ระดับที่ห้า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ctr"/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/>
          <a:lstStyle/>
          <a:p>
            <a:pPr algn="r"/>
            <a:fld id="{12FF1C42-D199-4079-1025-587298610EC3}" type="slidenum">
              <a:rPr lang="en-US" altLang="en-US" sz="1400" dirty="0">
                <a:solidFill>
                  <a:srgbClr val="1C1C1C"/>
                </a:solidFill>
                <a:uFillTx/>
              </a:rPr>
              <a:pPr algn="r"/>
              <a:t>‹#›</a:t>
            </a:fld>
            <a:endParaRPr lang="en-US" altLang="en-US" sz="1400" dirty="0">
              <a:solidFill>
                <a:srgbClr val="1C1C1C"/>
              </a:solidFill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8160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6010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3931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690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6798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74640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345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9000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6192-BBCF-4357-8F89-481BE719995E}" type="datetimeFigureOut">
              <a:rPr lang="th-TH" smtClean="0"/>
              <a:pPr/>
              <a:t>24/03/58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37FF-EF47-4B57-9EC6-E9BA77D30FD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2580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3889283"/>
            <a:ext cx="4176464" cy="29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59632" y="980728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prstClr val="black"/>
                </a:solidFill>
                <a:latin typeface="Verdana"/>
                <a:ea typeface="+mj-ea"/>
                <a:cs typeface="FreesiaUPC"/>
              </a:rPr>
              <a:t>สถานการณ์และการเตรียมความพร้อม</a:t>
            </a:r>
            <a:br>
              <a:rPr lang="th-TH" sz="4400" b="1" dirty="0">
                <a:solidFill>
                  <a:prstClr val="black"/>
                </a:solidFill>
                <a:latin typeface="Verdana"/>
                <a:ea typeface="+mj-ea"/>
                <a:cs typeface="FreesiaUPC"/>
              </a:rPr>
            </a:br>
            <a:r>
              <a:rPr lang="th-TH" sz="4400" b="1" dirty="0">
                <a:solidFill>
                  <a:prstClr val="black"/>
                </a:solidFill>
                <a:latin typeface="Verdana"/>
                <a:ea typeface="+mj-ea"/>
                <a:cs typeface="FreesiaUPC"/>
              </a:rPr>
              <a:t>การป้องกันอุบัติเหตุทางถนน</a:t>
            </a:r>
            <a:br>
              <a:rPr lang="th-TH" sz="4400" b="1" dirty="0">
                <a:solidFill>
                  <a:prstClr val="black"/>
                </a:solidFill>
                <a:latin typeface="Verdana"/>
                <a:ea typeface="+mj-ea"/>
                <a:cs typeface="FreesiaUPC"/>
              </a:rPr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2996952"/>
            <a:ext cx="5904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FreesiaUPC" pitchFamily="34" charset="-34"/>
                <a:cs typeface="FreesiaUPC" pitchFamily="34" charset="-34"/>
              </a:rPr>
              <a:t>    เทศกาลสงกรานต์ </a:t>
            </a:r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2558</a:t>
            </a:r>
          </a:p>
          <a:p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สาดน้ำปลอดภัย สงกรานต์ไทย ลด</a:t>
            </a:r>
            <a:r>
              <a:rPr lang="en-US" sz="3200" b="1" dirty="0" smtClean="0"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ไร้อุบัติเหตุ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2288" y="613848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th-TH" sz="2400" dirty="0" smtClean="0">
                <a:solidFill>
                  <a:prstClr val="black">
                    <a:tint val="75000"/>
                  </a:prstClr>
                </a:solidFill>
                <a:latin typeface="Verdana"/>
                <a:cs typeface="FreesiaUPC"/>
              </a:rPr>
              <a:t>          คณะอนุกรรมการ</a:t>
            </a:r>
            <a:r>
              <a:rPr lang="th-TH" sz="2400" dirty="0">
                <a:solidFill>
                  <a:prstClr val="black">
                    <a:tint val="75000"/>
                  </a:prstClr>
                </a:solidFill>
                <a:latin typeface="Verdana"/>
                <a:cs typeface="FreesiaUPC"/>
              </a:rPr>
              <a:t>ด้านการจัดการข้อมูลและติดตาม</a:t>
            </a:r>
            <a:r>
              <a:rPr lang="th-TH" sz="2400" dirty="0" smtClean="0">
                <a:solidFill>
                  <a:prstClr val="black">
                    <a:tint val="75000"/>
                  </a:prstClr>
                </a:solidFill>
                <a:latin typeface="Verdana"/>
                <a:cs typeface="FreesiaUPC"/>
              </a:rPr>
              <a:t>ประเมินผล กรมควบคุมโรค</a:t>
            </a:r>
            <a:endParaRPr lang="en-US" sz="2400" dirty="0">
              <a:solidFill>
                <a:prstClr val="black">
                  <a:tint val="75000"/>
                </a:prstClr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53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9091346"/>
              </p:ext>
            </p:extLst>
          </p:nvPr>
        </p:nvGraphicFramePr>
        <p:xfrm>
          <a:off x="0" y="304798"/>
          <a:ext cx="9067800" cy="646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00"/>
              </a:tblGrid>
              <a:tr h="641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th-TH" sz="2800" b="1" dirty="0" smtClean="0">
                          <a:latin typeface="FreesiaUPC" pitchFamily="34" charset="-34"/>
                          <a:cs typeface="FreesiaUPC" pitchFamily="34" charset="-34"/>
                        </a:rPr>
                        <a:t>สรุปสถิติ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ประเด็นข้อเสนอแนะ ด้านการป้องกันและการจัดการปัญหา</a:t>
                      </a:r>
                    </a:p>
                  </a:txBody>
                  <a:tcPr marL="91453" marR="9145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936158">
                <a:tc>
                  <a:txBody>
                    <a:bodyPr/>
                    <a:lstStyle/>
                    <a:p>
                      <a:pPr algn="l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จักรยานยนต์</a:t>
                      </a:r>
                      <a:r>
                        <a:rPr lang="th-TH" sz="3200" b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ยังเป็น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ปัญหาหลัก</a:t>
                      </a:r>
                      <a:r>
                        <a:rPr lang="th-TH" sz="3200" b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ทั้งการเกิดอุบัติเหตุและการเสียชีวิต</a:t>
                      </a:r>
                    </a:p>
                  </a:txBody>
                  <a:tcPr marL="91453" marR="91453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60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ถนนที่เกิดเหตุมากคือ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ถนนกรมทางหลวง  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โดยคู่กรณี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คือ</a:t>
                      </a:r>
                      <a:r>
                        <a:rPr lang="th-TH" sz="2800" b="1" baseline="0" dirty="0" err="1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รถปิค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อัพ และ ล้มเอง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รองมา คือ </a:t>
                      </a:r>
                      <a:r>
                        <a:rPr lang="th-TH" sz="2800" b="0" u="sng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ถนน </a:t>
                      </a:r>
                      <a:r>
                        <a:rPr lang="th-TH" sz="2800" b="0" u="sng" baseline="0" dirty="0" err="1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อบต.</a:t>
                      </a:r>
                      <a:r>
                        <a:rPr lang="en-US" sz="2800" b="0" u="sng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/</a:t>
                      </a:r>
                      <a:r>
                        <a:rPr lang="th-TH" sz="2800" b="0" u="sng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หมู่บ้าน ซึ่งเกิดจากการล้มเอง</a:t>
                      </a:r>
                      <a:endParaRPr lang="en-US" dirty="0"/>
                    </a:p>
                  </a:txBody>
                  <a:tcPr marL="91453" marR="9145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23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ปัจจัยปัญหาสำคัญคือ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ดื่มแล้วขับ การใช้ความเร็ว</a:t>
                      </a:r>
                    </a:p>
                  </a:txBody>
                  <a:tcPr marL="91453" marR="91453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72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เวลา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ที่เป็นปัญหาคือช่วงบ่าย-เย็น 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14 – 2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1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น.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ซึ่งเป็นช่วงเวลาการออกมาเล่นสงกรานต์และเวลาจำหน่ายสุรา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วันที่มีผู้บาดเจ็บ/เสียชีวิตมากที่สุดคือ 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13 เม.ย.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รองลงไปคือ </a:t>
                      </a:r>
                      <a:r>
                        <a:rPr lang="th-TH" sz="32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1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4</a:t>
                      </a:r>
                      <a:r>
                        <a:rPr lang="th-TH" sz="32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และ 1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2</a:t>
                      </a:r>
                      <a:endParaRPr lang="th-TH" sz="2400" b="0" baseline="0" dirty="0" smtClean="0">
                        <a:solidFill>
                          <a:schemeClr val="tx1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91453" marR="9145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67032">
                <a:tc>
                  <a:txBody>
                    <a:bodyPr/>
                    <a:lstStyle/>
                    <a:p>
                      <a:pPr algn="l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กลุ่มอายุ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ที่พบว่าการบาดเจ็บเกี่ยวข้องกับการเมาสุราสูงคือ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15 – 25 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ปี  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เพศ ชาย </a:t>
                      </a:r>
                      <a:endParaRPr lang="th-TH" sz="2400" b="1" baseline="0" dirty="0" smtClean="0">
                        <a:solidFill>
                          <a:schemeClr val="tx1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ปัญหาที่สำคัญ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คือ พบว่า</a:t>
                      </a:r>
                      <a:r>
                        <a:rPr lang="th-TH" sz="2400" b="0" u="sng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กลุ่มอายุต่ำกว่า 20 ปี </a:t>
                      </a:r>
                      <a:r>
                        <a:rPr lang="th-TH" sz="2400" b="0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มีการบาดเจ็บที่เกี่ยวข้องกับการ</a:t>
                      </a:r>
                      <a:r>
                        <a:rPr lang="th-TH" sz="2400" b="0" u="sng" baseline="0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เมาสุราสูงมาก</a:t>
                      </a:r>
                    </a:p>
                  </a:txBody>
                  <a:tcPr marL="91453" marR="91453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86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แนวทางการป้องกันอุบัติเหตุและการเสียชีวิต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มาตรการ</a:t>
            </a:r>
          </a:p>
          <a:p>
            <a:pPr lvl="1"/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มาตรการบนถนนหลวง เพื่อจัดการกับ </a:t>
            </a:r>
            <a:r>
              <a:rPr lang="th-TH" sz="2400" u="sng" dirty="0" err="1" smtClean="0">
                <a:latin typeface="FreesiaUPC" pitchFamily="34" charset="-34"/>
                <a:cs typeface="FreesiaUPC" pitchFamily="34" charset="-34"/>
              </a:rPr>
              <a:t>รถปิค</a:t>
            </a:r>
            <a:r>
              <a:rPr lang="th-TH" sz="2400" u="sng" dirty="0" smtClean="0">
                <a:latin typeface="FreesiaUPC" pitchFamily="34" charset="-34"/>
                <a:cs typeface="FreesiaUPC" pitchFamily="34" charset="-34"/>
              </a:rPr>
              <a:t>อัพ และ จักรยานยนต์ พฤติกรรมเมา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แล้วขับ</a:t>
            </a: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ด่านตรวจเมาแล้วขับ ในช่วงเวลา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14-21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น.</a:t>
            </a:r>
          </a:p>
          <a:p>
            <a:pPr lvl="2"/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ชุดตรวจเคลื่อนที่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โดยเจ้าหน้าที่ เพื่อสุ่มตรวจคนเมาแล้วขับ</a:t>
            </a:r>
          </a:p>
          <a:p>
            <a:pPr lvl="1"/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มาตรการในชุมชน รูปแบบต่างๆ ที่จัดการกับ </a:t>
            </a:r>
            <a:r>
              <a:rPr lang="th-TH" sz="2400" u="sng" dirty="0" smtClean="0">
                <a:latin typeface="FreesiaUPC" pitchFamily="34" charset="-34"/>
                <a:cs typeface="FreesiaUPC" pitchFamily="34" charset="-34"/>
              </a:rPr>
              <a:t>จักรยานยนต์ เมาแล้วขับ</a:t>
            </a:r>
          </a:p>
          <a:p>
            <a:pPr lvl="2"/>
            <a:r>
              <a:rPr lang="th-TH" sz="2800" b="1" dirty="0" smtClean="0">
                <a:latin typeface="FreesiaUPC" pitchFamily="34" charset="-34"/>
                <a:cs typeface="FreesiaUPC" pitchFamily="34" charset="-34"/>
              </a:rPr>
              <a:t>ด่านในชุมชน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โดยความร่วมมือของชุมชนกับตำรวจ</a:t>
            </a:r>
            <a:r>
              <a:rPr lang="th-TH" sz="28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เพื่อป้องกันไม่ให้เมาแล้วขับ</a:t>
            </a: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การสร้าง</a:t>
            </a:r>
            <a:r>
              <a:rPr lang="th-TH" sz="2800" b="1" dirty="0" smtClean="0">
                <a:latin typeface="FreesiaUPC" pitchFamily="34" charset="-34"/>
                <a:cs typeface="FreesiaUPC" pitchFamily="34" charset="-34"/>
              </a:rPr>
              <a:t>ข้อตกลงหรือข้อบังคับ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ของคนในชุมชน</a:t>
            </a:r>
          </a:p>
          <a:p>
            <a:pPr lvl="2"/>
            <a:endParaRPr lang="th-TH" dirty="0" smtClean="0">
              <a:latin typeface="FreesiaUPC" pitchFamily="34" charset="-34"/>
              <a:cs typeface="FreesiaUPC" pitchFamily="34" charset="-34"/>
            </a:endParaRPr>
          </a:p>
          <a:p>
            <a:pPr lvl="2"/>
            <a:endParaRPr lang="th-TH" dirty="0" smtClean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แนวทางการป้องกันอุบัติเหตุและการเสียชีวิต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การสื่อสารและสร้างการมีส่วนร่วมภาคประชาชน</a:t>
            </a:r>
          </a:p>
          <a:p>
            <a:pPr lvl="1">
              <a:buFont typeface="Wingdings" pitchFamily="2" charset="2"/>
              <a:buChar char="Ø"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กลุ่มเป้าหมายเพื่อปรับเปลี่ยนพฤติกรรม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 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เพศชาย อายุ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14- 30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lvl="1">
              <a:buNone/>
            </a:pP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    แนวทางหรือรูปแบบ การสื่อสาร</a:t>
            </a: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ผ่านช่องทางที่เข้าถึงกลุ่มเป้าหมาย 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 Social Media , TV ,</a:t>
            </a: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ใช้ข้อความที่สื่อสารกับกลุ่มเป้าหมายได้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แมนๆ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,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ดึงดูด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 ,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กระตุ้น</a:t>
            </a:r>
          </a:p>
          <a:p>
            <a:pPr lvl="2">
              <a:buNone/>
            </a:pPr>
            <a:r>
              <a:rPr lang="th-TH" dirty="0" smtClean="0">
                <a:latin typeface="FreesiaUPC" pitchFamily="34" charset="-34"/>
                <a:cs typeface="FreesiaUPC" pitchFamily="34" charset="-34"/>
              </a:rPr>
              <a:t>   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Ex: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สุภาพบุรุษชายไทย ผู้รับผิดชอบต่อสังคม</a:t>
            </a:r>
            <a:endParaRPr lang="en-US" dirty="0" smtClean="0">
              <a:latin typeface="FreesiaUPC" pitchFamily="34" charset="-34"/>
              <a:cs typeface="FreesiaUPC" pitchFamily="34" charset="-34"/>
            </a:endParaRP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ใช้ผู้สื่อสารที่ดึงดูดกลุ่มเป้าหมาย </a:t>
            </a:r>
            <a:r>
              <a:rPr lang="en-US" dirty="0" smtClean="0">
                <a:latin typeface="FreesiaUPC" pitchFamily="34" charset="-34"/>
                <a:cs typeface="FreesiaUPC" pitchFamily="34" charset="-34"/>
              </a:rPr>
              <a:t>: Net Idol , </a:t>
            </a:r>
            <a:r>
              <a:rPr lang="th-TH" dirty="0" smtClean="0">
                <a:latin typeface="FreesiaUPC" pitchFamily="34" charset="-34"/>
                <a:cs typeface="FreesiaUPC" pitchFamily="34" charset="-34"/>
              </a:rPr>
              <a:t>ดารา นักร้อง</a:t>
            </a:r>
          </a:p>
          <a:p>
            <a:pPr lvl="2">
              <a:buNone/>
            </a:pPr>
            <a:endParaRPr lang="th-TH" dirty="0" smtClean="0">
              <a:latin typeface="FreesiaUPC" pitchFamily="34" charset="-34"/>
              <a:cs typeface="FreesiaUPC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th-TH" sz="2700" dirty="0" smtClean="0">
                <a:latin typeface="FreesiaUPC" pitchFamily="34" charset="-34"/>
                <a:cs typeface="FreesiaUPC" pitchFamily="34" charset="-34"/>
              </a:rPr>
              <a:t> กลุ่มผู้เกี่ยวข้องสัมพันธ์กับกลุ่มเป้าหมาย </a:t>
            </a:r>
            <a:r>
              <a:rPr lang="en-US" sz="2700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2700" dirty="0" smtClean="0">
                <a:latin typeface="FreesiaUPC" pitchFamily="34" charset="-34"/>
                <a:cs typeface="FreesiaUPC" pitchFamily="34" charset="-34"/>
              </a:rPr>
              <a:t>ผู้ปกครอง </a:t>
            </a:r>
            <a:r>
              <a:rPr lang="en-US" sz="2700" dirty="0" smtClean="0">
                <a:latin typeface="FreesiaUPC" pitchFamily="34" charset="-34"/>
                <a:cs typeface="FreesiaUPC" pitchFamily="34" charset="-34"/>
              </a:rPr>
              <a:t>,</a:t>
            </a:r>
            <a:r>
              <a:rPr lang="th-TH" sz="2700" dirty="0" smtClean="0">
                <a:latin typeface="FreesiaUPC" pitchFamily="34" charset="-34"/>
                <a:cs typeface="FreesiaUPC" pitchFamily="34" charset="-34"/>
              </a:rPr>
              <a:t>กลุ่มผู้ใหญ่ในชุมชน</a:t>
            </a:r>
          </a:p>
          <a:p>
            <a:pPr lvl="2"/>
            <a:r>
              <a:rPr lang="th-TH" dirty="0" smtClean="0">
                <a:latin typeface="FreesiaUPC" pitchFamily="34" charset="-34"/>
                <a:cs typeface="FreesiaUPC" pitchFamily="34" charset="-34"/>
              </a:rPr>
              <a:t>ผ่านช่องทางแจ้งข่าวหมู่บ้าน เสียงตามสาย วิทยุชุมชน ผู้นำชุมชน </a:t>
            </a:r>
          </a:p>
          <a:p>
            <a:pPr lvl="2"/>
            <a:endParaRPr lang="th-TH" dirty="0" smtClean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มาตรการชุมชน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fontScale="92500"/>
          </a:bodyPr>
          <a:lstStyle/>
          <a:p>
            <a:r>
              <a:rPr lang="th-TH" dirty="0" smtClean="0">
                <a:latin typeface="FreesiaUPC" pitchFamily="34" charset="-34"/>
                <a:cs typeface="FreesiaUPC" pitchFamily="34" charset="-34"/>
              </a:rPr>
              <a:t>ปรับเปลี่ยนพฤติกรรมประชาชน โดย ประชาชน</a:t>
            </a:r>
          </a:p>
          <a:p>
            <a:r>
              <a:rPr lang="th-TH" dirty="0" smtClean="0">
                <a:latin typeface="FreesiaUPC" pitchFamily="34" charset="-34"/>
                <a:cs typeface="FreesiaUPC" pitchFamily="34" charset="-34"/>
              </a:rPr>
              <a:t>การมีส่วนร่วมของชุมชน </a:t>
            </a: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จากระยะสั้น ไปสู่ระยะยาวที่ยั่งยืน</a:t>
            </a:r>
            <a:endParaRPr lang="th-TH" b="1" dirty="0" smtClean="0">
              <a:latin typeface="FreesiaUPC" pitchFamily="34" charset="-34"/>
              <a:cs typeface="FreesiaUPC" pitchFamily="34" charset="-34"/>
            </a:endParaRPr>
          </a:p>
          <a:p>
            <a:endParaRPr lang="th-TH" dirty="0" smtClean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107359"/>
            <a:ext cx="1000595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3 </a:t>
            </a:r>
            <a:r>
              <a:rPr lang="th-TH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ต.</a:t>
            </a:r>
            <a:endParaRPr lang="th-TH" sz="4800" b="1" dirty="0" smtClean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021759"/>
            <a:ext cx="23622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th-TH" sz="4400" dirty="0" smtClean="0">
                <a:latin typeface="FreesiaUPC" pitchFamily="34" charset="-34"/>
                <a:cs typeface="FreesiaUPC" pitchFamily="34" charset="-34"/>
              </a:rPr>
              <a:t>เตรียม</a:t>
            </a:r>
            <a:r>
              <a:rPr lang="th-TH" sz="4400" dirty="0" smtClean="0">
                <a:latin typeface="FreesiaUPC" pitchFamily="34" charset="-34"/>
                <a:cs typeface="FreesiaUPC" pitchFamily="34" charset="-34"/>
              </a:rPr>
              <a:t>ตัว        </a:t>
            </a:r>
            <a:endParaRPr lang="th-TH" sz="4400" dirty="0" smtClean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55159"/>
            <a:ext cx="266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r>
              <a:rPr lang="th-TH" sz="4000" dirty="0" smtClean="0">
                <a:latin typeface="FreesiaUPC" pitchFamily="34" charset="-34"/>
                <a:cs typeface="FreesiaUPC" pitchFamily="34" charset="-34"/>
              </a:rPr>
              <a:t>ตั้งด่าน</a:t>
            </a:r>
            <a:r>
              <a:rPr lang="th-TH" sz="4000" dirty="0" smtClean="0">
                <a:latin typeface="FreesiaUPC" pitchFamily="34" charset="-34"/>
                <a:cs typeface="FreesiaUPC" pitchFamily="34" charset="-34"/>
              </a:rPr>
              <a:t>ชุมชน</a:t>
            </a:r>
            <a:endParaRPr lang="th-TH" sz="4000" dirty="0" smtClean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783759"/>
            <a:ext cx="1816523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th-TH" sz="4400" dirty="0" smtClean="0">
                <a:latin typeface="FreesiaUPC" pitchFamily="34" charset="-34"/>
                <a:cs typeface="FreesiaUPC" pitchFamily="34" charset="-34"/>
              </a:rPr>
              <a:t>ติดตามผล</a:t>
            </a:r>
            <a:endParaRPr lang="en-US" sz="4400" dirty="0" smtClean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0483" name="Subtitle 2048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0484" name="Picture 2048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4390" y="26639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เตรียมตัว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สำรวจข้อมูลอุบัติเหตุของชุมชน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1507" name="Subtitle 21506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เตรียมตัว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เสนอแก้ไขจุดเสี่ยงที่วิเคราะห์ได้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2531" name="Subtitle 22530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2532" name="Picture 225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เตรียมตัว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เสนอแก้ไขจุดเสี่ยงที่วิเคราะห์ได้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เตรียมตัว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กำหนดข้อตกลงร่วมกันของชุมชน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Content Placeholder 3" descr="14273440816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ตั้งด่าน ชุมชนช่วงเทศกาล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Content Placeholder 3" descr="1427344078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3394472" cy="4525963"/>
          </a:xfrm>
        </p:spPr>
      </p:pic>
      <p:pic>
        <p:nvPicPr>
          <p:cNvPr id="5" name="Picture 4" descr="1427344075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57400"/>
            <a:ext cx="4978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 idx="4294967295"/>
          </p:nvPr>
        </p:nvSpPr>
        <p:spPr>
          <a:xfrm>
            <a:off x="990600" y="1676400"/>
            <a:ext cx="7772400" cy="1462088"/>
          </a:xfrm>
        </p:spPr>
        <p:txBody>
          <a:bodyPr wrap="square" lIns="91440" tIns="45720" rIns="91440" bIns="45720" anchor="b" anchorCtr="0"/>
          <a:lstStyle>
            <a:lvl1pPr>
              <a:defRPr>
                <a:uFillTx/>
              </a:defRPr>
            </a:lvl1pPr>
          </a:lstStyle>
          <a:p>
            <a:endParaRPr lang="en-US" altLang="en-US" dirty="0">
              <a:uFillTx/>
            </a:endParaRPr>
          </a:p>
        </p:txBody>
      </p:sp>
      <p:sp>
        <p:nvSpPr>
          <p:cNvPr id="24579" name="Subtitle 2457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 anchorCtr="0"/>
          <a:lstStyle>
            <a:lvl1pPr marL="0" algn="ctr">
              <a:buNone/>
              <a:defRPr>
                <a:uFillTx/>
              </a:defRPr>
            </a:lvl1pPr>
            <a:lvl2pPr marL="457200" algn="ctr">
              <a:buNone/>
              <a:defRPr>
                <a:uFillTx/>
              </a:defRPr>
            </a:lvl2pPr>
            <a:lvl3pPr marL="914400" algn="ctr">
              <a:buNone/>
              <a:defRPr>
                <a:uFillTx/>
              </a:defRPr>
            </a:lvl3pPr>
            <a:lvl4pPr marL="1371600" algn="ctr">
              <a:buNone/>
              <a:defRPr>
                <a:uFillTx/>
              </a:defRPr>
            </a:lvl4pPr>
            <a:lvl5pPr marL="1828800" algn="ctr">
              <a:buNone/>
              <a:defRPr>
                <a:uFillTx/>
              </a:defRPr>
            </a:lvl5pPr>
          </a:lstStyle>
          <a:p>
            <a:endParaRPr lang="en-US" altLang="en-US" dirty="0">
              <a:uFillTx/>
            </a:endParaRPr>
          </a:p>
        </p:txBody>
      </p:sp>
      <p:pic>
        <p:nvPicPr>
          <p:cNvPr id="24580" name="Picture 2457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98217" y="76200"/>
            <a:ext cx="5264583" cy="120032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h-TH" sz="7200" b="1" dirty="0" smtClean="0">
                <a:latin typeface="FreesiaUPC" pitchFamily="34" charset="-34"/>
                <a:cs typeface="FreesiaUPC" pitchFamily="34" charset="-34"/>
              </a:rPr>
              <a:t>ติดตามประเมินผล</a:t>
            </a:r>
            <a:endParaRPr lang="en-US" sz="7200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ผู้บาดเจ็บและเสียชีวิต 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 </a:t>
            </a:r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วันอันตราย สงกรานต์ 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2557 </a:t>
            </a:r>
            <a:r>
              <a:rPr lang="th-TH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แยกตามวันที่และเวลา</a:t>
            </a:r>
            <a:r>
              <a:rPr lang="en-US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(3,530 </a:t>
            </a:r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ราย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</a:t>
            </a:r>
            <a:b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endParaRPr lang="th-TH" sz="3600" dirty="0"/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4142904"/>
              </p:ext>
            </p:extLst>
          </p:nvPr>
        </p:nvGraphicFramePr>
        <p:xfrm>
          <a:off x="228600" y="1524000"/>
          <a:ext cx="8640960" cy="46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237312"/>
            <a:ext cx="3757760" cy="3794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latin typeface="FreesiaUPC" pitchFamily="34" charset="-34"/>
                <a:cs typeface="FreesiaUPC" pitchFamily="34" charset="-34"/>
              </a:rPr>
              <a:t>ข้อมูล ศูนย์อำนวยการความปลอดภัยทางถนน 255</a:t>
            </a:r>
            <a:r>
              <a:rPr lang="en-US" sz="1800" b="1" dirty="0" smtClean="0">
                <a:latin typeface="FreesiaUPC" pitchFamily="34" charset="-34"/>
                <a:cs typeface="FreesiaUPC" pitchFamily="34" charset="-34"/>
              </a:rPr>
              <a:t>7</a:t>
            </a:r>
            <a:endParaRPr lang="en-US" sz="1800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70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จำนวนผู้เสียชีวิต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แยกตามประเภทถนน</a:t>
            </a:r>
            <a:br>
              <a:rPr lang="th-TH" b="1" dirty="0" smtClean="0">
                <a:latin typeface="FreesiaUPC" pitchFamily="34" charset="-34"/>
                <a:cs typeface="FreesiaUPC" pitchFamily="34" charset="-34"/>
              </a:rPr>
            </a:b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สงกรานต์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2555-2557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1905000"/>
            <a:ext cx="357982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ถนนหลวง</a:t>
            </a:r>
            <a:r>
              <a:rPr lang="th-TH" dirty="0" smtClean="0"/>
              <a:t>  มีผู้เสียชีวิตมากที่สุด </a:t>
            </a:r>
          </a:p>
          <a:p>
            <a:r>
              <a:rPr lang="th-TH" dirty="0" smtClean="0"/>
              <a:t>รองลงไปคือใน </a:t>
            </a:r>
            <a:r>
              <a:rPr lang="th-TH" sz="3200" b="1" dirty="0" smtClean="0"/>
              <a:t>ชนบท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/>
              <a:t>ข้อมูลเทศกาล กระทรวงสาธารณสุข/</a:t>
            </a:r>
            <a:r>
              <a:rPr lang="th-TH" sz="1800" dirty="0" err="1" smtClean="0"/>
              <a:t>สพฉ.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048000" y="6248400"/>
            <a:ext cx="2133600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FreesiaUPC" pitchFamily="34" charset="-34"/>
                <a:cs typeface="FreesiaUPC" pitchFamily="34" charset="-34"/>
              </a:rPr>
              <a:t>พาหนะผู้บาดเจ็บ</a:t>
            </a:r>
            <a:endParaRPr lang="en-US" sz="28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FreesiaUPC" pitchFamily="34" charset="-34"/>
                <a:ea typeface="+mn-ea"/>
                <a:cs typeface="FreesiaUPC" pitchFamily="34" charset="-34"/>
              </a:defRPr>
            </a:pPr>
            <a:r>
              <a:rPr lang="th-TH" sz="3600" dirty="0"/>
              <a:t>ประเภทพาหนะผู้เสียชีวิตและคู่กรณี </a:t>
            </a:r>
            <a:r>
              <a:rPr lang="th-TH" sz="3600" b="1" dirty="0"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3600" b="1" u="sng" dirty="0" smtClean="0">
                <a:latin typeface="FreesiaUPC" pitchFamily="34" charset="-34"/>
                <a:cs typeface="FreesiaUPC" pitchFamily="34" charset="-34"/>
              </a:rPr>
              <a:t>ถนนทาง</a:t>
            </a:r>
            <a:r>
              <a:rPr lang="th-TH" sz="3600" b="1" u="sng" dirty="0">
                <a:latin typeface="FreesiaUPC" pitchFamily="34" charset="-34"/>
                <a:cs typeface="FreesiaUPC" pitchFamily="34" charset="-34"/>
              </a:rPr>
              <a:t>หลวง</a:t>
            </a:r>
            <a:endParaRPr lang="en-US" sz="3600" b="1" u="sng" dirty="0">
              <a:latin typeface="FreesiaUPC" pitchFamily="34" charset="-34"/>
              <a:cs typeface="FreesiaUPC" pitchFamily="34" charset="-34"/>
            </a:endParaRPr>
          </a:p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FreesiaUPC" pitchFamily="34" charset="-34"/>
                <a:ea typeface="+mn-ea"/>
                <a:cs typeface="FreesiaUPC" pitchFamily="34" charset="-34"/>
              </a:defRPr>
            </a:pPr>
            <a:r>
              <a:rPr lang="th-TH" sz="3600" dirty="0" smtClean="0"/>
              <a:t>สงกรานต์ </a:t>
            </a:r>
            <a:r>
              <a:rPr lang="en-US" sz="3600" dirty="0"/>
              <a:t>55-57 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6248400" y="1066800"/>
            <a:ext cx="914400" cy="5600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FreesiaUPC" pitchFamily="34" charset="-34"/>
                <a:cs typeface="FreesiaUPC" pitchFamily="34" charset="-34"/>
              </a:rPr>
              <a:t>คู่กรณี</a:t>
            </a:r>
            <a:endParaRPr lang="en-US" sz="32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981200" y="1371600"/>
            <a:ext cx="3429000" cy="15240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จักรยานยนต์ตายมากสุด</a:t>
            </a:r>
            <a:r>
              <a:rPr lang="th-TH" sz="2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ชนกับ</a:t>
            </a:r>
          </a:p>
          <a:p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 - </a:t>
            </a:r>
            <a:r>
              <a:rPr lang="en-US" sz="2400" b="1" dirty="0" smtClean="0">
                <a:latin typeface="FreesiaUPC" pitchFamily="34" charset="-34"/>
                <a:cs typeface="FreesiaUPC" pitchFamily="34" charset="-34"/>
              </a:rPr>
              <a:t>41 % </a:t>
            </a:r>
            <a:r>
              <a:rPr lang="th-TH" sz="2400" b="1" dirty="0" err="1" smtClean="0">
                <a:latin typeface="FreesiaUPC" pitchFamily="34" charset="-34"/>
                <a:cs typeface="FreesiaUPC" pitchFamily="34" charset="-34"/>
              </a:rPr>
              <a:t>ปิค</a:t>
            </a:r>
            <a:r>
              <a:rPr lang="th-TH" sz="2400" b="1" dirty="0" smtClean="0">
                <a:latin typeface="FreesiaUPC" pitchFamily="34" charset="-34"/>
                <a:cs typeface="FreesiaUPC" pitchFamily="34" charset="-34"/>
              </a:rPr>
              <a:t>อัพ</a:t>
            </a:r>
          </a:p>
          <a:p>
            <a:r>
              <a:rPr lang="th-TH" sz="24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-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25 % 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ไม่มีคู่กรณี</a:t>
            </a:r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/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ล้มเอง</a:t>
            </a:r>
          </a:p>
          <a:p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- 18% 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รถเก๋ง</a:t>
            </a:r>
            <a:endParaRPr lang="en-US" sz="24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667000" y="3048000"/>
            <a:ext cx="2667000" cy="128016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err="1" smtClean="0">
                <a:latin typeface="FreesiaUPC" pitchFamily="34" charset="-34"/>
                <a:cs typeface="FreesiaUPC" pitchFamily="34" charset="-34"/>
              </a:rPr>
              <a:t>รถปิค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อัพ กับ</a:t>
            </a:r>
          </a:p>
          <a:p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 - </a:t>
            </a:r>
            <a:r>
              <a:rPr lang="en-US" sz="2400" b="1" dirty="0" smtClean="0">
                <a:latin typeface="FreesiaUPC" pitchFamily="34" charset="-34"/>
                <a:cs typeface="FreesiaUPC" pitchFamily="34" charset="-34"/>
              </a:rPr>
              <a:t>71 % </a:t>
            </a:r>
            <a:r>
              <a:rPr lang="th-TH" sz="2400" b="1" dirty="0" smtClean="0">
                <a:latin typeface="FreesiaUPC" pitchFamily="34" charset="-34"/>
                <a:cs typeface="FreesiaUPC" pitchFamily="34" charset="-34"/>
              </a:rPr>
              <a:t>ไม่มีคู่กรณี</a:t>
            </a:r>
          </a:p>
          <a:p>
            <a:r>
              <a:rPr lang="en-US" sz="2400" dirty="0" smtClean="0">
                <a:latin typeface="FreesiaUPC" pitchFamily="34" charset="-34"/>
                <a:cs typeface="FreesiaUPC" pitchFamily="34" charset="-34"/>
              </a:rPr>
              <a:t>-  15%  </a:t>
            </a:r>
            <a:r>
              <a:rPr lang="th-TH" sz="2400" dirty="0" err="1" smtClean="0">
                <a:latin typeface="FreesiaUPC" pitchFamily="34" charset="-34"/>
                <a:cs typeface="FreesiaUPC" pitchFamily="34" charset="-34"/>
              </a:rPr>
              <a:t>ปิค</a:t>
            </a:r>
            <a:r>
              <a:rPr lang="th-TH" sz="2400" dirty="0" smtClean="0">
                <a:latin typeface="FreesiaUPC" pitchFamily="34" charset="-34"/>
                <a:cs typeface="FreesiaUPC" pitchFamily="34" charset="-34"/>
              </a:rPr>
              <a:t>อัพ</a:t>
            </a:r>
            <a:endParaRPr lang="en-US" sz="24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Straight Arrow Connector 16"/>
          <p:cNvSpPr/>
          <p:nvPr/>
        </p:nvSpPr>
        <p:spPr>
          <a:xfrm rot="10800000" flipV="1">
            <a:off x="1524000" y="2362200"/>
            <a:ext cx="457201" cy="3200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Straight Arrow Connector 17"/>
          <p:cNvSpPr/>
          <p:nvPr/>
        </p:nvSpPr>
        <p:spPr>
          <a:xfrm rot="10800000" flipV="1">
            <a:off x="2209800" y="3733800"/>
            <a:ext cx="457201" cy="320041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64886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/>
              <a:t>ข้อมูลเทศกาล กระทรวงสาธารณสุข/</a:t>
            </a:r>
            <a:r>
              <a:rPr lang="th-TH" sz="1800" dirty="0" err="1" smtClean="0"/>
              <a:t>สพฉ.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8305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ข้อมูลเทศกาล กระทรวงสาธารณสุข/</a:t>
            </a:r>
            <a:r>
              <a:rPr lang="th-TH" dirty="0" err="1" smtClean="0"/>
              <a:t>สพฉ.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ผู้บาดเจ็บ</a:t>
            </a:r>
            <a:r>
              <a:rPr lang="th-TH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และเสียชีวิต </a:t>
            </a:r>
            <a:r>
              <a:rPr lang="en-US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 </a:t>
            </a:r>
            <a:r>
              <a:rPr lang="th-TH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วันอันตราย สงกรานต์ </a:t>
            </a:r>
            <a:r>
              <a:rPr lang="en-US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2557 </a:t>
            </a:r>
            <a: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แยกตามประเภทถนน</a:t>
            </a:r>
            <a:r>
              <a:rPr lang="en-US" sz="31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(3,530 </a:t>
            </a:r>
            <a:r>
              <a:rPr lang="th-TH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ราย</a:t>
            </a:r>
            <a:r>
              <a:rPr lang="en-US" sz="31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6237312"/>
            <a:ext cx="3757760" cy="3794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latin typeface="FreesiaUPC" pitchFamily="34" charset="-34"/>
                <a:cs typeface="FreesiaUPC" pitchFamily="34" charset="-34"/>
              </a:rPr>
              <a:t>ข้อมูล ศูนย์อำนวยการความปลอดภัยทางถนน 255</a:t>
            </a:r>
            <a:r>
              <a:rPr lang="en-US" sz="1800" b="1" dirty="0" smtClean="0">
                <a:latin typeface="FreesiaUPC" pitchFamily="34" charset="-34"/>
                <a:cs typeface="FreesiaUPC" pitchFamily="34" charset="-34"/>
              </a:rPr>
              <a:t>7</a:t>
            </a:r>
            <a:endParaRPr lang="en-US" sz="1800" b="1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7374781"/>
              </p:ext>
            </p:extLst>
          </p:nvPr>
        </p:nvGraphicFramePr>
        <p:xfrm>
          <a:off x="611560" y="1484784"/>
          <a:ext cx="79990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1524000"/>
            <a:ext cx="496293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/>
              <a:t>ปัญหาส่วนใหญ่ คือ </a:t>
            </a:r>
            <a:r>
              <a:rPr lang="th-TH" sz="3200" b="1" dirty="0" smtClean="0">
                <a:solidFill>
                  <a:srgbClr val="FF0000"/>
                </a:solidFill>
              </a:rPr>
              <a:t>เมาสุรา </a:t>
            </a:r>
            <a:r>
              <a:rPr lang="th-TH" b="1" dirty="0" smtClean="0"/>
              <a:t>และ  </a:t>
            </a:r>
            <a:r>
              <a:rPr lang="th-TH" sz="3200" b="1" dirty="0" smtClean="0">
                <a:solidFill>
                  <a:schemeClr val="accent6">
                    <a:lumMod val="75000"/>
                  </a:schemeClr>
                </a:solidFill>
              </a:rPr>
              <a:t>ขับเร็ว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0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จำนวน</a:t>
            </a:r>
            <a: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ผู้บาดเจ็บที่</a:t>
            </a:r>
            <a:r>
              <a:rPr lang="th-TH" sz="40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เมาสุรา </a:t>
            </a:r>
            <a: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แยกถนนและประเภทพาหนะ</a:t>
            </a:r>
            <a:b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</a:t>
            </a:r>
            <a: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วันอันตราย สงกรานต์ </a:t>
            </a:r>
            <a:r>
              <a:rPr lang="en-US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2557</a:t>
            </a: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094 </a:t>
            </a: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ราย</a:t>
            </a:r>
            <a: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 </a:t>
            </a:r>
            <a:b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3757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ข้อมูล ศูนย์อำนวยการความปลอดภัยทางถนน 255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7</a:t>
            </a:r>
            <a:endParaRPr lang="en-US" b="1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9" name="แผนภูมิ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32449606"/>
              </p:ext>
            </p:extLst>
          </p:nvPr>
        </p:nvGraphicFramePr>
        <p:xfrm>
          <a:off x="152400" y="1828800"/>
          <a:ext cx="8659688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1676400"/>
            <a:ext cx="74676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กลุ่มเมาสุรา พบมากใน </a:t>
            </a:r>
            <a:r>
              <a:rPr lang="th-TH" sz="2400" dirty="0" smtClean="0">
                <a:solidFill>
                  <a:srgbClr val="FF0000"/>
                </a:solidFill>
              </a:rPr>
              <a:t>มอเตอร์ไซค์ในถนน </a:t>
            </a:r>
            <a:r>
              <a:rPr lang="th-TH" sz="2400" dirty="0" err="1" smtClean="0">
                <a:solidFill>
                  <a:srgbClr val="FF0000"/>
                </a:solidFill>
              </a:rPr>
              <a:t>อบต</a:t>
            </a:r>
            <a:r>
              <a:rPr lang="th-TH" sz="2400" dirty="0" smtClean="0">
                <a:solidFill>
                  <a:srgbClr val="FF0000"/>
                </a:solidFill>
              </a:rPr>
              <a:t>/.หมู่บ้าน</a:t>
            </a:r>
            <a:r>
              <a:rPr lang="th-TH" sz="2400" dirty="0" smtClean="0"/>
              <a:t>   รองลงไปเป็นถนน</a:t>
            </a:r>
            <a:r>
              <a:rPr lang="th-TH" sz="2400" dirty="0" smtClean="0">
                <a:solidFill>
                  <a:srgbClr val="FF0000"/>
                </a:solidFill>
              </a:rPr>
              <a:t>ทางหลวง</a:t>
            </a:r>
          </a:p>
          <a:p>
            <a:r>
              <a:rPr lang="th-TH" sz="2400" dirty="0" smtClean="0"/>
              <a:t>                   และ   </a:t>
            </a:r>
            <a:r>
              <a:rPr lang="th-TH" sz="2400" dirty="0" err="1" smtClean="0">
                <a:solidFill>
                  <a:srgbClr val="00B0F0"/>
                </a:solidFill>
              </a:rPr>
              <a:t>รถปิค</a:t>
            </a:r>
            <a:r>
              <a:rPr lang="th-TH" sz="2400" dirty="0" smtClean="0">
                <a:solidFill>
                  <a:srgbClr val="00B0F0"/>
                </a:solidFill>
              </a:rPr>
              <a:t>อัพในถนนทางหลวง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44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572000" y="1268760"/>
            <a:ext cx="1905000" cy="4176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48984912"/>
              </p:ext>
            </p:extLst>
          </p:nvPr>
        </p:nvGraphicFramePr>
        <p:xfrm>
          <a:off x="323528" y="1412777"/>
          <a:ext cx="828091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จำนวน</a:t>
            </a:r>
            <a: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ผู้บาดเจ็บที่เมาสุรา แยกตามวัน เวลา</a:t>
            </a:r>
            <a:b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</a:t>
            </a:r>
            <a:r>
              <a:rPr lang="th-TH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วันอันตราย สงกรานต์ </a:t>
            </a:r>
            <a:r>
              <a:rPr lang="en-US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2557</a:t>
            </a: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(1,094</a:t>
            </a:r>
            <a:r>
              <a:rPr lang="th-TH" sz="32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ราย</a:t>
            </a:r>
            <a: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 </a:t>
            </a:r>
            <a:br>
              <a:rPr lang="en-US" sz="32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129036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FreesiaUPC" pitchFamily="34" charset="-34"/>
                <a:cs typeface="FreesiaUPC" pitchFamily="34" charset="-34"/>
              </a:rPr>
              <a:t>14-21</a:t>
            </a:r>
            <a:endParaRPr lang="th-TH" b="1" dirty="0">
              <a:solidFill>
                <a:srgbClr val="F79646">
                  <a:lumMod val="75000"/>
                </a:srgb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6237312"/>
            <a:ext cx="3757760" cy="3794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ข้อมูล ศูนย์อำนวยการความปลอดภัยทางถนน 255</a:t>
            </a:r>
            <a:r>
              <a:rPr lang="en-US" sz="18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</a:t>
            </a:r>
            <a:endParaRPr lang="en-US" sz="18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7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961377" y="1700808"/>
            <a:ext cx="1620180" cy="352427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จำนวนผู้บาดเจ็บที่เมาสุรา แยกตามอายุ และประเภทถนน</a:t>
            </a:r>
            <a:b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7</a:t>
            </a:r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วันอันตราย สงกรานต์ </a:t>
            </a:r>
            <a:r>
              <a:rPr lang="en-US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2557</a:t>
            </a:r>
            <a:r>
              <a:rPr lang="th-TH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1,094</a:t>
            </a:r>
            <a:r>
              <a:rPr lang="th-TH" sz="36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ราย</a:t>
            </a:r>
            <a:r>
              <a:rPr lang="en-US" sz="36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 </a:t>
            </a:r>
            <a:endParaRPr lang="th-TH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6220777"/>
            <a:ext cx="3757760" cy="3794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1800" b="1" dirty="0" smtClean="0">
                <a:latin typeface="FreesiaUPC" pitchFamily="34" charset="-34"/>
                <a:cs typeface="FreesiaUPC" pitchFamily="34" charset="-34"/>
              </a:rPr>
              <a:t>ข้อมูล ศูนย์อำนวยการความปลอดภัยทางถนน 255</a:t>
            </a:r>
            <a:r>
              <a:rPr lang="en-US" sz="1800" b="1" dirty="0" smtClean="0">
                <a:latin typeface="FreesiaUPC" pitchFamily="34" charset="-34"/>
                <a:cs typeface="FreesiaUPC" pitchFamily="34" charset="-34"/>
              </a:rPr>
              <a:t>7</a:t>
            </a:r>
            <a:endParaRPr lang="en-US" sz="18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617572" y="1700808"/>
            <a:ext cx="2016224" cy="3528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9058852"/>
              </p:ext>
            </p:extLst>
          </p:nvPr>
        </p:nvGraphicFramePr>
        <p:xfrm>
          <a:off x="107504" y="1804974"/>
          <a:ext cx="8568952" cy="461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1676400"/>
            <a:ext cx="12961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กวดขันการขายสุราให้แก่เด็กต่ำกว่า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20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 ปี</a:t>
            </a:r>
            <a:endParaRPr lang="th-TH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752600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กลุ่มเสี่ยงในการดื่มสุรา</a:t>
            </a:r>
            <a:endParaRPr lang="th-TH" b="1" dirty="0"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2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723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Slide 1</vt:lpstr>
      <vt:lpstr>ผู้บาดเจ็บและเสียชีวิต 7 วันอันตราย สงกรานต์ 2557 แยกตามวันที่และเวลา (3,530 ราย) </vt:lpstr>
      <vt:lpstr>จำนวนผู้เสียชีวิต  แยกตามประเภทถนน สงกรานต์ 2555-2557</vt:lpstr>
      <vt:lpstr>Slide 4</vt:lpstr>
      <vt:lpstr>Slide 5</vt:lpstr>
      <vt:lpstr> ผู้บาดเจ็บและเสียชีวิต 7 วันอันตราย สงกรานต์ 2557  แยกตามประเภทถนน(3,530 ราย) </vt:lpstr>
      <vt:lpstr> จำนวนผู้บาดเจ็บที่เมาสุรา แยกถนนและประเภทพาหนะ 7 วันอันตราย สงกรานต์ 2557 (1094 ราย)  </vt:lpstr>
      <vt:lpstr> จำนวนผู้บาดเจ็บที่เมาสุรา แยกตามวัน เวลา 7 วันอันตราย สงกรานต์ 2557 (1,094 ราย)  </vt:lpstr>
      <vt:lpstr>จำนวนผู้บาดเจ็บที่เมาสุรา แยกตามอายุ และประเภทถนน 7 วันอันตราย สงกรานต์ 2557 (1,094 ราย) </vt:lpstr>
      <vt:lpstr>Slide 10</vt:lpstr>
      <vt:lpstr>แนวทางการป้องกันอุบัติเหตุและการเสียชีวิต</vt:lpstr>
      <vt:lpstr>แนวทางการป้องกันอุบัติเหตุและการเสียชีวิต</vt:lpstr>
      <vt:lpstr>มาตรการชุมชน</vt:lpstr>
      <vt:lpstr>Slide 14</vt:lpstr>
      <vt:lpstr>Slide 15</vt:lpstr>
      <vt:lpstr>Slide 16</vt:lpstr>
      <vt:lpstr>เตรียมตัว : กำหนดข้อตกลงร่วมกันของชุมชน</vt:lpstr>
      <vt:lpstr>ตั้งด่าน ชุมชนช่วงเทศกาล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Phathai singkham</cp:lastModifiedBy>
  <cp:revision>62</cp:revision>
  <dcterms:created xsi:type="dcterms:W3CDTF">2015-03-10T07:43:53Z</dcterms:created>
  <dcterms:modified xsi:type="dcterms:W3CDTF">2015-03-26T04:31:09Z</dcterms:modified>
</cp:coreProperties>
</file>