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7" r:id="rId11"/>
    <p:sldId id="279" r:id="rId12"/>
    <p:sldId id="281" r:id="rId13"/>
    <p:sldId id="282" r:id="rId14"/>
    <p:sldId id="283" r:id="rId15"/>
    <p:sldId id="286" r:id="rId16"/>
    <p:sldId id="287" r:id="rId17"/>
    <p:sldId id="295" r:id="rId18"/>
    <p:sldId id="363" r:id="rId19"/>
    <p:sldId id="296" r:id="rId20"/>
    <p:sldId id="364" r:id="rId21"/>
    <p:sldId id="297" r:id="rId22"/>
    <p:sldId id="299" r:id="rId23"/>
    <p:sldId id="317" r:id="rId24"/>
    <p:sldId id="315" r:id="rId25"/>
    <p:sldId id="318" r:id="rId26"/>
    <p:sldId id="319" r:id="rId27"/>
    <p:sldId id="320" r:id="rId28"/>
    <p:sldId id="366" r:id="rId29"/>
    <p:sldId id="353" r:id="rId30"/>
    <p:sldId id="356" r:id="rId31"/>
    <p:sldId id="365" r:id="rId32"/>
    <p:sldId id="321" r:id="rId33"/>
    <p:sldId id="322" r:id="rId34"/>
    <p:sldId id="355" r:id="rId35"/>
    <p:sldId id="324" r:id="rId36"/>
    <p:sldId id="357" r:id="rId37"/>
    <p:sldId id="325" r:id="rId38"/>
    <p:sldId id="358" r:id="rId39"/>
    <p:sldId id="326" r:id="rId40"/>
    <p:sldId id="359" r:id="rId41"/>
    <p:sldId id="327" r:id="rId42"/>
    <p:sldId id="328" r:id="rId43"/>
    <p:sldId id="329" r:id="rId44"/>
    <p:sldId id="360" r:id="rId45"/>
    <p:sldId id="341" r:id="rId46"/>
    <p:sldId id="342" r:id="rId47"/>
    <p:sldId id="345" r:id="rId48"/>
    <p:sldId id="351" r:id="rId49"/>
    <p:sldId id="346" r:id="rId50"/>
    <p:sldId id="349" r:id="rId51"/>
    <p:sldId id="343" r:id="rId52"/>
    <p:sldId id="361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FF33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CB300-F969-4AF8-8E55-6879468C9D32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C457A867-C71B-44D8-8855-478B57A9CDE3}">
      <dgm:prSet phldrT="[Text]" custT="1"/>
      <dgm:spPr/>
      <dgm:t>
        <a:bodyPr/>
        <a:lstStyle/>
        <a:p>
          <a:pPr algn="ctr"/>
          <a:r>
            <a: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ดัชนีบ่งชี้</a:t>
          </a:r>
          <a:endParaRPr lang="th-TH" sz="2800" dirty="0"/>
        </a:p>
      </dgm:t>
    </dgm:pt>
    <dgm:pt modelId="{E1D47791-CFB0-4CF2-AB79-A50F7A35851D}" type="parTrans" cxnId="{7185C5D6-BF4C-4E9E-8864-6F3D83615D76}">
      <dgm:prSet/>
      <dgm:spPr/>
      <dgm:t>
        <a:bodyPr/>
        <a:lstStyle/>
        <a:p>
          <a:pPr algn="ctr"/>
          <a:endParaRPr lang="th-TH" sz="2400"/>
        </a:p>
      </dgm:t>
    </dgm:pt>
    <dgm:pt modelId="{BCD678A8-DB13-449C-B730-118C55B29927}" type="sibTrans" cxnId="{7185C5D6-BF4C-4E9E-8864-6F3D83615D76}">
      <dgm:prSet/>
      <dgm:spPr/>
      <dgm:t>
        <a:bodyPr/>
        <a:lstStyle/>
        <a:p>
          <a:pPr algn="ctr"/>
          <a:endParaRPr lang="th-TH" sz="2400"/>
        </a:p>
      </dgm:t>
    </dgm:pt>
    <dgm:pt modelId="{A57BF729-3BC0-4CB2-9485-7C5906EE9264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Tahoma" pitchFamily="34" charset="0"/>
              <a:cs typeface="Tahoma" pitchFamily="34" charset="0"/>
            </a:rPr>
            <a:t>1</a:t>
          </a:r>
          <a:r>
            <a:rPr lang="th-TH" sz="2400" b="1" dirty="0" smtClean="0">
              <a:latin typeface="Tahoma" pitchFamily="34" charset="0"/>
              <a:cs typeface="Tahoma" pitchFamily="34" charset="0"/>
            </a:rPr>
            <a:t>. ส่วนสูงตามเกณฑ์อายุ</a:t>
          </a:r>
          <a:endParaRPr lang="th-TH" sz="2400" dirty="0"/>
        </a:p>
      </dgm:t>
    </dgm:pt>
    <dgm:pt modelId="{3323F8E6-4BDF-4DC4-A41C-6EEED3F76DED}" type="parTrans" cxnId="{CD48DA05-210D-4742-91F1-860DC1B8DD00}">
      <dgm:prSet/>
      <dgm:spPr/>
      <dgm:t>
        <a:bodyPr/>
        <a:lstStyle/>
        <a:p>
          <a:pPr algn="ctr"/>
          <a:endParaRPr lang="th-TH" sz="2400"/>
        </a:p>
      </dgm:t>
    </dgm:pt>
    <dgm:pt modelId="{F1E26932-F59B-475D-9ACD-A962DAAF5B11}" type="sibTrans" cxnId="{CD48DA05-210D-4742-91F1-860DC1B8DD00}">
      <dgm:prSet/>
      <dgm:spPr/>
      <dgm:t>
        <a:bodyPr/>
        <a:lstStyle/>
        <a:p>
          <a:pPr algn="ctr"/>
          <a:endParaRPr lang="th-TH" sz="2400"/>
        </a:p>
      </dgm:t>
    </dgm:pt>
    <dgm:pt modelId="{F7460CBD-0071-43BA-8854-8F517066C8FB}">
      <dgm:prSet phldrT="[Text]" custT="1"/>
      <dgm:spPr/>
      <dgm:t>
        <a:bodyPr/>
        <a:lstStyle/>
        <a:p>
          <a:pPr algn="ctr" rtl="0"/>
          <a:r>
            <a:rPr lang="en-US" sz="2400" b="1" smtClean="0">
              <a:latin typeface="Tahoma" pitchFamily="34" charset="0"/>
              <a:cs typeface="Tahoma" pitchFamily="34" charset="0"/>
            </a:rPr>
            <a:t>2</a:t>
          </a:r>
          <a:r>
            <a:rPr lang="th-TH" sz="2400" b="1" smtClean="0">
              <a:latin typeface="Tahoma" pitchFamily="34" charset="0"/>
              <a:cs typeface="Tahoma" pitchFamily="34" charset="0"/>
            </a:rPr>
            <a:t>. น้ำหนักตามเกณฑ์ส่วนสูง</a:t>
          </a:r>
          <a:endParaRPr lang="th-TH" sz="2400" dirty="0"/>
        </a:p>
      </dgm:t>
    </dgm:pt>
    <dgm:pt modelId="{5962D6E6-F10F-49D0-9276-C6FA4C1C5C5A}" type="parTrans" cxnId="{D1DDB202-A143-4C21-AC25-C833FF46D602}">
      <dgm:prSet/>
      <dgm:spPr/>
      <dgm:t>
        <a:bodyPr/>
        <a:lstStyle/>
        <a:p>
          <a:pPr algn="ctr"/>
          <a:endParaRPr lang="th-TH" sz="2400"/>
        </a:p>
      </dgm:t>
    </dgm:pt>
    <dgm:pt modelId="{F15ACCA6-86AB-40F0-80EC-B7F573A368B0}" type="sibTrans" cxnId="{D1DDB202-A143-4C21-AC25-C833FF46D602}">
      <dgm:prSet/>
      <dgm:spPr/>
      <dgm:t>
        <a:bodyPr/>
        <a:lstStyle/>
        <a:p>
          <a:pPr algn="ctr"/>
          <a:endParaRPr lang="th-TH" sz="2400"/>
        </a:p>
      </dgm:t>
    </dgm:pt>
    <dgm:pt modelId="{15D9B175-C092-49A0-A8C6-0C58B265129B}" type="pres">
      <dgm:prSet presAssocID="{C1DCB300-F969-4AF8-8E55-6879468C9D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D44FAD3-3DAB-4A81-93EF-54408D497FFF}" type="pres">
      <dgm:prSet presAssocID="{C457A867-C71B-44D8-8855-478B57A9CDE3}" presName="roof" presStyleLbl="dkBgShp" presStyleIdx="0" presStyleCnt="2" custLinFactNeighborX="-897"/>
      <dgm:spPr/>
      <dgm:t>
        <a:bodyPr/>
        <a:lstStyle/>
        <a:p>
          <a:endParaRPr lang="th-TH"/>
        </a:p>
      </dgm:t>
    </dgm:pt>
    <dgm:pt modelId="{923BC294-4C9B-49B8-9272-967946B04B25}" type="pres">
      <dgm:prSet presAssocID="{C457A867-C71B-44D8-8855-478B57A9CDE3}" presName="pillars" presStyleCnt="0"/>
      <dgm:spPr/>
    </dgm:pt>
    <dgm:pt modelId="{547C0107-D739-4466-91E4-343BE3EADA88}" type="pres">
      <dgm:prSet presAssocID="{C457A867-C71B-44D8-8855-478B57A9CDE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E0A8BF-850E-4CDE-8369-3B453F540C7F}" type="pres">
      <dgm:prSet presAssocID="{F7460CBD-0071-43BA-8854-8F517066C8F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721878-8F38-4F54-861B-D529B4FA4C66}" type="pres">
      <dgm:prSet presAssocID="{C457A867-C71B-44D8-8855-478B57A9CDE3}" presName="base" presStyleLbl="dkBgShp" presStyleIdx="1" presStyleCnt="2"/>
      <dgm:spPr/>
    </dgm:pt>
  </dgm:ptLst>
  <dgm:cxnLst>
    <dgm:cxn modelId="{D1DDB202-A143-4C21-AC25-C833FF46D602}" srcId="{C457A867-C71B-44D8-8855-478B57A9CDE3}" destId="{F7460CBD-0071-43BA-8854-8F517066C8FB}" srcOrd="1" destOrd="0" parTransId="{5962D6E6-F10F-49D0-9276-C6FA4C1C5C5A}" sibTransId="{F15ACCA6-86AB-40F0-80EC-B7F573A368B0}"/>
    <dgm:cxn modelId="{BE88CEBF-C588-4905-A6FB-FF244A146BE1}" type="presOf" srcId="{F7460CBD-0071-43BA-8854-8F517066C8FB}" destId="{8AE0A8BF-850E-4CDE-8369-3B453F540C7F}" srcOrd="0" destOrd="0" presId="urn:microsoft.com/office/officeart/2005/8/layout/hList3"/>
    <dgm:cxn modelId="{CD48DA05-210D-4742-91F1-860DC1B8DD00}" srcId="{C457A867-C71B-44D8-8855-478B57A9CDE3}" destId="{A57BF729-3BC0-4CB2-9485-7C5906EE9264}" srcOrd="0" destOrd="0" parTransId="{3323F8E6-4BDF-4DC4-A41C-6EEED3F76DED}" sibTransId="{F1E26932-F59B-475D-9ACD-A962DAAF5B11}"/>
    <dgm:cxn modelId="{C8F1B710-6F63-4891-BE68-6390032F75A0}" type="presOf" srcId="{C1DCB300-F969-4AF8-8E55-6879468C9D32}" destId="{15D9B175-C092-49A0-A8C6-0C58B265129B}" srcOrd="0" destOrd="0" presId="urn:microsoft.com/office/officeart/2005/8/layout/hList3"/>
    <dgm:cxn modelId="{7185C5D6-BF4C-4E9E-8864-6F3D83615D76}" srcId="{C1DCB300-F969-4AF8-8E55-6879468C9D32}" destId="{C457A867-C71B-44D8-8855-478B57A9CDE3}" srcOrd="0" destOrd="0" parTransId="{E1D47791-CFB0-4CF2-AB79-A50F7A35851D}" sibTransId="{BCD678A8-DB13-449C-B730-118C55B29927}"/>
    <dgm:cxn modelId="{26748EA6-F7F1-41FC-9A7F-42C37CE26CBB}" type="presOf" srcId="{A57BF729-3BC0-4CB2-9485-7C5906EE9264}" destId="{547C0107-D739-4466-91E4-343BE3EADA88}" srcOrd="0" destOrd="0" presId="urn:microsoft.com/office/officeart/2005/8/layout/hList3"/>
    <dgm:cxn modelId="{41B90B81-A2DC-47D0-9246-BD3B65C11EAE}" type="presOf" srcId="{C457A867-C71B-44D8-8855-478B57A9CDE3}" destId="{8D44FAD3-3DAB-4A81-93EF-54408D497FFF}" srcOrd="0" destOrd="0" presId="urn:microsoft.com/office/officeart/2005/8/layout/hList3"/>
    <dgm:cxn modelId="{132050B2-00F9-4D54-81B8-A85A2974DABD}" type="presParOf" srcId="{15D9B175-C092-49A0-A8C6-0C58B265129B}" destId="{8D44FAD3-3DAB-4A81-93EF-54408D497FFF}" srcOrd="0" destOrd="0" presId="urn:microsoft.com/office/officeart/2005/8/layout/hList3"/>
    <dgm:cxn modelId="{4F0E5E90-7EA0-43FE-8CC6-81B128F05A89}" type="presParOf" srcId="{15D9B175-C092-49A0-A8C6-0C58B265129B}" destId="{923BC294-4C9B-49B8-9272-967946B04B25}" srcOrd="1" destOrd="0" presId="urn:microsoft.com/office/officeart/2005/8/layout/hList3"/>
    <dgm:cxn modelId="{CF3DA8A1-6741-4664-B7AE-8201E22EFDCC}" type="presParOf" srcId="{923BC294-4C9B-49B8-9272-967946B04B25}" destId="{547C0107-D739-4466-91E4-343BE3EADA88}" srcOrd="0" destOrd="0" presId="urn:microsoft.com/office/officeart/2005/8/layout/hList3"/>
    <dgm:cxn modelId="{2F88BDC2-ADA8-4E1E-98D6-2CA9163A15D7}" type="presParOf" srcId="{923BC294-4C9B-49B8-9272-967946B04B25}" destId="{8AE0A8BF-850E-4CDE-8369-3B453F540C7F}" srcOrd="1" destOrd="0" presId="urn:microsoft.com/office/officeart/2005/8/layout/hList3"/>
    <dgm:cxn modelId="{F00E04C6-6F41-4464-ADEA-BCE57E0BA81B}" type="presParOf" srcId="{15D9B175-C092-49A0-A8C6-0C58B265129B}" destId="{23721878-8F38-4F54-861B-D529B4FA4C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4FAD3-3DAB-4A81-93EF-54408D497FFF}">
      <dsp:nvSpPr>
        <dsp:cNvPr id="0" name=""/>
        <dsp:cNvSpPr/>
      </dsp:nvSpPr>
      <dsp:spPr>
        <a:xfrm>
          <a:off x="0" y="0"/>
          <a:ext cx="8028384" cy="6048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ดัชนีบ่งชี้</a:t>
          </a:r>
          <a:endParaRPr lang="th-TH" sz="2800" kern="1200" dirty="0"/>
        </a:p>
      </dsp:txBody>
      <dsp:txXfrm>
        <a:off x="0" y="0"/>
        <a:ext cx="8028384" cy="604867"/>
      </dsp:txXfrm>
    </dsp:sp>
    <dsp:sp modelId="{547C0107-D739-4466-91E4-343BE3EADA88}">
      <dsp:nvSpPr>
        <dsp:cNvPr id="0" name=""/>
        <dsp:cNvSpPr/>
      </dsp:nvSpPr>
      <dsp:spPr>
        <a:xfrm>
          <a:off x="0" y="604867"/>
          <a:ext cx="4014192" cy="1270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ahoma" pitchFamily="34" charset="0"/>
              <a:cs typeface="Tahoma" pitchFamily="34" charset="0"/>
            </a:rPr>
            <a:t>1</a:t>
          </a:r>
          <a:r>
            <a:rPr lang="th-TH" sz="2400" b="1" kern="1200" dirty="0" smtClean="0">
              <a:latin typeface="Tahoma" pitchFamily="34" charset="0"/>
              <a:cs typeface="Tahoma" pitchFamily="34" charset="0"/>
            </a:rPr>
            <a:t>. ส่วนสูงตามเกณฑ์อายุ</a:t>
          </a:r>
          <a:endParaRPr lang="th-TH" sz="2400" kern="1200" dirty="0"/>
        </a:p>
      </dsp:txBody>
      <dsp:txXfrm>
        <a:off x="0" y="604867"/>
        <a:ext cx="4014192" cy="1270221"/>
      </dsp:txXfrm>
    </dsp:sp>
    <dsp:sp modelId="{8AE0A8BF-850E-4CDE-8369-3B453F540C7F}">
      <dsp:nvSpPr>
        <dsp:cNvPr id="0" name=""/>
        <dsp:cNvSpPr/>
      </dsp:nvSpPr>
      <dsp:spPr>
        <a:xfrm>
          <a:off x="4014192" y="604867"/>
          <a:ext cx="4014192" cy="1270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Tahoma" pitchFamily="34" charset="0"/>
              <a:cs typeface="Tahoma" pitchFamily="34" charset="0"/>
            </a:rPr>
            <a:t>2</a:t>
          </a:r>
          <a:r>
            <a:rPr lang="th-TH" sz="2400" b="1" kern="1200" smtClean="0">
              <a:latin typeface="Tahoma" pitchFamily="34" charset="0"/>
              <a:cs typeface="Tahoma" pitchFamily="34" charset="0"/>
            </a:rPr>
            <a:t>. น้ำหนักตามเกณฑ์ส่วนสูง</a:t>
          </a:r>
          <a:endParaRPr lang="th-TH" sz="2400" kern="1200" dirty="0"/>
        </a:p>
      </dsp:txBody>
      <dsp:txXfrm>
        <a:off x="4014192" y="604867"/>
        <a:ext cx="4014192" cy="1270221"/>
      </dsp:txXfrm>
    </dsp:sp>
    <dsp:sp modelId="{23721878-8F38-4F54-861B-D529B4FA4C66}">
      <dsp:nvSpPr>
        <dsp:cNvPr id="0" name=""/>
        <dsp:cNvSpPr/>
      </dsp:nvSpPr>
      <dsp:spPr>
        <a:xfrm>
          <a:off x="0" y="1875088"/>
          <a:ext cx="8028384" cy="14113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00E0-EFE1-4BDD-9D1F-83EFA9EE020E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6C219-390D-4ECD-B492-EC46890A741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7E1D-B136-44FF-837D-1743D3C6AD60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7E1D-B136-44FF-837D-1743D3C6AD60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B07439-15E4-400B-BDB5-31923A6AB84D}" type="datetimeFigureOut">
              <a:rPr lang="th-TH" smtClean="0"/>
              <a:pPr/>
              <a:t>03/08/58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F1DC0-AE22-466C-9199-DFC1CB6695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8077200" cy="950936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</a:t>
            </a:r>
            <a:r>
              <a:rPr lang="th-TH" sz="2800" b="1" dirty="0" err="1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ณัฐวรรณ</a:t>
            </a:r>
            <a:r>
              <a:rPr lang="th-TH" sz="2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เชาวน์ลิลิตกุล</a:t>
            </a:r>
          </a:p>
          <a:p>
            <a:r>
              <a:rPr lang="th-TH" sz="28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สำนักโภชนาการ กรมอนามัย</a:t>
            </a:r>
            <a:endParaRPr lang="th-TH" sz="28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144016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การประเมินภาวะ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โภชนาการ และพฤติกรรม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การบริโภคอาหาร</a:t>
            </a:r>
            <a:endParaRPr lang="th-TH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14096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สิงหาคม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</a:p>
          <a:p>
            <a:pPr algn="ctr"/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โรงแรม</a:t>
            </a:r>
            <a:r>
              <a:rPr lang="th-TH" b="1" dirty="0" err="1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ไมด้า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โฮ</a:t>
            </a:r>
            <a:r>
              <a:rPr lang="th-TH" b="1" dirty="0" err="1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เทล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นนทบุรี</a:t>
            </a:r>
            <a:endParaRPr lang="th-TH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600" y="1124744"/>
            <a:ext cx="7272808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การเตรียมเครื่องวัดส่วนสูง</a:t>
            </a:r>
          </a:p>
        </p:txBody>
      </p:sp>
      <p:sp>
        <p:nvSpPr>
          <p:cNvPr id="86021" name="สี่เหลี่ยมผืนผ้า 14"/>
          <p:cNvSpPr>
            <a:spLocks noChangeArrowheads="1"/>
          </p:cNvSpPr>
          <p:nvPr/>
        </p:nvSpPr>
        <p:spPr bwMode="auto">
          <a:xfrm>
            <a:off x="539552" y="1988840"/>
            <a:ext cx="8065194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เครื่องวัด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ส่วนสูง มีตัวเลขเรียงต่อกันและมี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ความละเอียด 0.1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เซนติเมตร</a:t>
            </a:r>
            <a:endParaRPr lang="th-TH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ติดตั้งให้ถูกต้องโดยวางทาบกับผนังหรือเสาที่ตั้งฉากกับพื้น ยึดให้แน่น ไม่โยกเย้ ไม่เอียง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บริเวณ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ที่ยืน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พื้นต้องเรียบได้ระดับ ไม่เอียง ไม่นูน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มีไม้ฉากสำหรับวัดค่า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ส่วนสูง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23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6711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1166" y="0"/>
            <a:ext cx="847338" cy="8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44624"/>
            <a:ext cx="70567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การวัด</a:t>
            </a:r>
            <a:r>
              <a:rPr lang="th-TH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ส่วนสูง</a:t>
            </a:r>
            <a:endParaRPr lang="th-TH" sz="4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00788" y="861838"/>
            <a:ext cx="2663825" cy="568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88067" name="Picture 3" descr="ท่ายืนวัดส่วนสูง_เล็ก แก้ไข.jpg"/>
          <p:cNvPicPr>
            <a:picLocks noChangeAspect="1"/>
          </p:cNvPicPr>
          <p:nvPr/>
        </p:nvPicPr>
        <p:blipFill>
          <a:blip r:embed="rId2" cstate="print"/>
          <a:srcRect l="6267"/>
          <a:stretch>
            <a:fillRect/>
          </a:stretch>
        </p:blipFill>
        <p:spPr bwMode="auto">
          <a:xfrm>
            <a:off x="2947988" y="1677813"/>
            <a:ext cx="2784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971600" y="44624"/>
            <a:ext cx="7272808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200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วิธีการวัดส่วนสูง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314825" y="938038"/>
            <a:ext cx="1944688" cy="769938"/>
          </a:xfrm>
          <a:prstGeom prst="rect">
            <a:avLst/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อ่านค่าส่วนสูงระดับสายตา</a:t>
            </a: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66675" y="2036588"/>
            <a:ext cx="2665413" cy="720725"/>
          </a:xfrm>
          <a:prstGeom prst="wedgeRectCallout">
            <a:avLst>
              <a:gd name="adj1" fmla="val 63088"/>
              <a:gd name="adj2" fmla="val 19106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ศีรษะชิด</a:t>
            </a:r>
          </a:p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เครื่องวัดส่วนสูง</a:t>
            </a:r>
          </a:p>
          <a:p>
            <a:pPr>
              <a:spcAft>
                <a:spcPts val="0"/>
              </a:spcAft>
              <a:defRPr/>
            </a:pP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98425" y="2881138"/>
            <a:ext cx="2633663" cy="752475"/>
          </a:xfrm>
          <a:prstGeom prst="wedgeRectCallout">
            <a:avLst>
              <a:gd name="adj1" fmla="val 63620"/>
              <a:gd name="adj2" fmla="val 7793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หลังชิด</a:t>
            </a:r>
          </a:p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เครื่องวัดส่วนสูง</a:t>
            </a:r>
          </a:p>
          <a:p>
            <a:pPr>
              <a:spcAft>
                <a:spcPts val="0"/>
              </a:spcAft>
              <a:defRPr/>
            </a:pP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>
            <a:off x="95250" y="3746326"/>
            <a:ext cx="2708275" cy="523875"/>
          </a:xfrm>
          <a:prstGeom prst="wedgeRectCallout">
            <a:avLst>
              <a:gd name="adj1" fmla="val 61144"/>
              <a:gd name="adj2" fmla="val 22310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ก้นชิดเครื่องวัดส่วนสูง</a:t>
            </a:r>
          </a:p>
          <a:p>
            <a:pPr>
              <a:spcAft>
                <a:spcPts val="0"/>
              </a:spcAft>
              <a:defRPr/>
            </a:pP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5" name="AutoShape 7"/>
          <p:cNvSpPr>
            <a:spLocks noChangeArrowheads="1"/>
          </p:cNvSpPr>
          <p:nvPr/>
        </p:nvSpPr>
        <p:spPr bwMode="auto">
          <a:xfrm>
            <a:off x="66675" y="4455938"/>
            <a:ext cx="2736850" cy="477838"/>
          </a:xfrm>
          <a:prstGeom prst="wedgeRectCallout">
            <a:avLst>
              <a:gd name="adj1" fmla="val 62718"/>
              <a:gd name="adj2" fmla="val 19106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เข่าชิด เข่าตรง</a:t>
            </a:r>
          </a:p>
          <a:p>
            <a:pPr>
              <a:spcAft>
                <a:spcPts val="0"/>
              </a:spcAft>
              <a:defRPr/>
            </a:pP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6" name="AutoShape 8"/>
          <p:cNvSpPr>
            <a:spLocks noChangeArrowheads="1"/>
          </p:cNvSpPr>
          <p:nvPr/>
        </p:nvSpPr>
        <p:spPr bwMode="auto">
          <a:xfrm>
            <a:off x="98425" y="5062363"/>
            <a:ext cx="2705100" cy="719138"/>
          </a:xfrm>
          <a:prstGeom prst="wedgeRectCallout">
            <a:avLst>
              <a:gd name="adj1" fmla="val 61806"/>
              <a:gd name="adj2" fmla="val 25514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ส้นเท้าชิดเครื่องวัดส่วนสูง</a:t>
            </a:r>
          </a:p>
          <a:p>
            <a:pPr>
              <a:spcAft>
                <a:spcPts val="0"/>
              </a:spcAft>
              <a:defRPr/>
            </a:pP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7" name="AutoShape 9"/>
          <p:cNvSpPr>
            <a:spLocks noChangeArrowheads="1"/>
          </p:cNvSpPr>
          <p:nvPr/>
        </p:nvSpPr>
        <p:spPr bwMode="auto">
          <a:xfrm>
            <a:off x="3163888" y="1225376"/>
            <a:ext cx="1079500" cy="503237"/>
          </a:xfrm>
          <a:prstGeom prst="wedgeRectCallout">
            <a:avLst>
              <a:gd name="adj1" fmla="val -31000"/>
              <a:gd name="adj2" fmla="val 117633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20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ไม้ฉาก</a:t>
            </a:r>
          </a:p>
          <a:p>
            <a:pPr>
              <a:defRPr/>
            </a:pPr>
            <a:endParaRPr lang="th-TH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1978" name="AutoShape 10"/>
          <p:cNvSpPr>
            <a:spLocks noChangeArrowheads="1"/>
          </p:cNvSpPr>
          <p:nvPr/>
        </p:nvSpPr>
        <p:spPr bwMode="auto">
          <a:xfrm>
            <a:off x="498475" y="1101551"/>
            <a:ext cx="2233613" cy="503237"/>
          </a:xfrm>
          <a:prstGeom prst="wedgeRectCallout">
            <a:avLst>
              <a:gd name="adj1" fmla="val 65468"/>
              <a:gd name="adj2" fmla="val 77060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เครื่องวัดส่วนสูง</a:t>
            </a: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027363" y="5813251"/>
            <a:ext cx="2357437" cy="719137"/>
          </a:xfrm>
          <a:prstGeom prst="wedgeRectCallout">
            <a:avLst>
              <a:gd name="adj1" fmla="val -33043"/>
              <a:gd name="adj2" fmla="val -69376"/>
            </a:avLst>
          </a:prstGeom>
          <a:solidFill>
            <a:srgbClr val="7030A0"/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th-TH" sz="2000" b="1">
                <a:solidFill>
                  <a:srgbClr val="FFFF00"/>
                </a:solidFill>
                <a:latin typeface="Tahoma" pitchFamily="34" charset="0"/>
                <a:ea typeface="MS Mincho" pitchFamily="49" charset="-128"/>
                <a:cs typeface="Tahoma" pitchFamily="34" charset="0"/>
              </a:rPr>
              <a:t>ถอดรองเท้า ถุงเท้า</a:t>
            </a:r>
          </a:p>
          <a:p>
            <a:pPr eaLnBrk="0" hangingPunct="0">
              <a:defRPr/>
            </a:pPr>
            <a:r>
              <a:rPr lang="th-TH" sz="2000" b="1">
                <a:solidFill>
                  <a:srgbClr val="FFFF00"/>
                </a:solidFill>
                <a:latin typeface="Tahoma" pitchFamily="34" charset="0"/>
                <a:ea typeface="MS Mincho" pitchFamily="49" charset="-128"/>
                <a:cs typeface="Tahoma" pitchFamily="34" charset="0"/>
              </a:rPr>
              <a:t>และยืนบนพื้นราบ </a:t>
            </a:r>
          </a:p>
          <a:p>
            <a:pPr>
              <a:defRPr/>
            </a:pPr>
            <a:endParaRPr lang="th-TH" sz="4400">
              <a:latin typeface="Tahoma" pitchFamily="34" charset="0"/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88081" name="Footer Placeholder 2"/>
          <p:cNvSpPr txBox="1">
            <a:spLocks noGrp="1"/>
          </p:cNvSpPr>
          <p:nvPr/>
        </p:nvSpPr>
        <p:spPr bwMode="auto">
          <a:xfrm>
            <a:off x="142844" y="6500834"/>
            <a:ext cx="36433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8082" name="Picture 3" descr="ท่าศีรษะเท้าถูกต้อง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582563"/>
            <a:ext cx="151606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588125" y="934863"/>
            <a:ext cx="2020888" cy="708025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ท่าศีรษะและเท้าที่ถูกต้อง</a:t>
            </a:r>
          </a:p>
        </p:txBody>
      </p:sp>
      <p:pic>
        <p:nvPicPr>
          <p:cNvPr id="88084" name="รูปภาพ 8" descr="ท่าศรีษะเท้าไม่ถูกต้อง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013" y="4174951"/>
            <a:ext cx="24431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43663" y="3454226"/>
            <a:ext cx="2449512" cy="708025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ท่าศีรษะและเท้า</a:t>
            </a:r>
          </a:p>
          <a:p>
            <a:pPr algn="ctr"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ไม่ถูกต้อง</a:t>
            </a:r>
          </a:p>
        </p:txBody>
      </p:sp>
      <p:pic>
        <p:nvPicPr>
          <p:cNvPr id="22" name="รูปภาพ 7" descr="logoกรมอนามัยGIF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4625"/>
            <a:ext cx="836711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6792" y="44624"/>
            <a:ext cx="76720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2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1844824"/>
            <a:ext cx="8072494" cy="830997"/>
          </a:xfrm>
          <a:prstGeom prst="rect">
            <a:avLst/>
          </a:prstGeom>
          <a:solidFill>
            <a:srgbClr val="E5F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ต้องนำค่าส่วนสูงเทียบกับอายุและน้ำหนักเทียบกับส่วนสูง </a:t>
            </a:r>
          </a:p>
          <a:p>
            <a:pPr algn="ctr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เพื่อเป็นดัชนีบ่งชี้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ภาวะการ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เจริญเติบโต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3608" y="71414"/>
            <a:ext cx="7029424" cy="707886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การแปลผลน้ำหนักและส่วนสูง </a:t>
            </a:r>
            <a:endParaRPr lang="th-TH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47664" y="1000108"/>
            <a:ext cx="6143668" cy="52322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เด็ก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อายุ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-18 ปี </a:t>
            </a:r>
            <a:endParaRPr lang="th-TH" dirty="0"/>
          </a:p>
        </p:txBody>
      </p:sp>
      <p:pic>
        <p:nvPicPr>
          <p:cNvPr id="12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/>
          <p:nvPr/>
        </p:nvGraphicFramePr>
        <p:xfrm>
          <a:off x="611560" y="2916964"/>
          <a:ext cx="80283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0458" y="1780947"/>
            <a:ext cx="7921501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แสดงผลมาจากการบริโภคอาหารในระยะยาว 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หรือ   ใน</a:t>
            </a:r>
            <a:r>
              <a:rPr lang="th-TH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อดีตที่ผ่านมาเป็นเวลานาน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029" y="908720"/>
            <a:ext cx="7200850" cy="800219"/>
          </a:xfrm>
          <a:prstGeom prst="rect">
            <a:avLst/>
          </a:prstGeom>
          <a:gradFill rotWithShape="1">
            <a:gsLst>
              <a:gs pos="0">
                <a:srgbClr val="88AA22"/>
              </a:gs>
              <a:gs pos="50000">
                <a:srgbClr val="CCFF33"/>
              </a:gs>
              <a:gs pos="100000">
                <a:srgbClr val="88AA22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4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ส่วนสูงตามเกณฑ์อายุ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600" y="4149080"/>
            <a:ext cx="6559550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th-TH" sz="2400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 บอกให้รู้ถึงภาวะอ้วน-ผอม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71600" y="4623519"/>
            <a:ext cx="7776344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th-TH" sz="2400" b="1" dirty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 แสดงผลของการกินอาหารในระยะสั้น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99592" y="3284984"/>
            <a:ext cx="7272287" cy="800219"/>
          </a:xfrm>
          <a:prstGeom prst="rect">
            <a:avLst/>
          </a:prstGeom>
          <a:gradFill rotWithShape="1">
            <a:gsLst>
              <a:gs pos="0">
                <a:srgbClr val="88AA22"/>
              </a:gs>
              <a:gs pos="50000">
                <a:srgbClr val="CCFF33"/>
              </a:gs>
              <a:gs pos="100000">
                <a:srgbClr val="88AA22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4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น้ำหนักตามเกณฑ์ส่วนสูง</a:t>
            </a:r>
          </a:p>
        </p:txBody>
      </p:sp>
      <p:pic>
        <p:nvPicPr>
          <p:cNvPr id="12" name="รูปภาพ 7" descr="logoกรมอนามัยGI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GC_3-index5_18yF"/>
          <p:cNvPicPr>
            <a:picLocks noChangeAspect="1" noChangeArrowheads="1"/>
          </p:cNvPicPr>
          <p:nvPr/>
        </p:nvPicPr>
        <p:blipFill>
          <a:blip r:embed="rId2" cstate="print"/>
          <a:srcRect b="42115"/>
          <a:stretch>
            <a:fillRect/>
          </a:stretch>
        </p:blipFill>
        <p:spPr bwMode="auto">
          <a:xfrm>
            <a:off x="528067" y="885056"/>
            <a:ext cx="3971925" cy="3264024"/>
          </a:xfrm>
          <a:prstGeom prst="rect">
            <a:avLst/>
          </a:prstGeom>
          <a:noFill/>
        </p:spPr>
      </p:pic>
      <p:pic>
        <p:nvPicPr>
          <p:cNvPr id="151557" name="Picture 5" descr="GC_3index5_18y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171950" cy="4572000"/>
          </a:xfrm>
          <a:prstGeom prst="rect">
            <a:avLst/>
          </a:prstGeom>
          <a:noFill/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339752" y="5157192"/>
            <a:ext cx="4354513" cy="121571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000" b="1" dirty="0">
                <a:latin typeface="Times New Roman" pitchFamily="18" charset="0"/>
                <a:cs typeface="BrowalliaUPC" pitchFamily="34" charset="-34"/>
              </a:rPr>
              <a:t>กราฟแสดงการ</a:t>
            </a:r>
            <a:r>
              <a:rPr lang="th-TH" sz="4000" b="1" dirty="0" smtClean="0">
                <a:latin typeface="Times New Roman" pitchFamily="18" charset="0"/>
                <a:cs typeface="BrowalliaUPC" pitchFamily="34" charset="-34"/>
              </a:rPr>
              <a:t>เจริญเติบโตเพศหญิง</a:t>
            </a:r>
            <a:endParaRPr lang="th-TH" sz="4000" b="1" dirty="0">
              <a:latin typeface="Times New Roman" pitchFamily="18" charset="0"/>
              <a:cs typeface="BrowalliaUPC" pitchFamily="34" charset="-34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178" y="0"/>
            <a:ext cx="619326" cy="6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C_3-index5_18yF"/>
          <p:cNvPicPr>
            <a:picLocks noChangeAspect="1" noChangeArrowheads="1"/>
          </p:cNvPicPr>
          <p:nvPr/>
        </p:nvPicPr>
        <p:blipFill>
          <a:blip r:embed="rId2" cstate="print"/>
          <a:srcRect t="93493" b="-3709"/>
          <a:stretch>
            <a:fillRect/>
          </a:stretch>
        </p:blipFill>
        <p:spPr bwMode="auto">
          <a:xfrm>
            <a:off x="539552" y="4077072"/>
            <a:ext cx="3971925" cy="576064"/>
          </a:xfrm>
          <a:prstGeom prst="rect">
            <a:avLst/>
          </a:prstGeom>
          <a:noFill/>
        </p:spPr>
      </p:pic>
      <p:pic>
        <p:nvPicPr>
          <p:cNvPr id="10" name="Picture 4" descr="GC_3-index5_18yF"/>
          <p:cNvPicPr>
            <a:picLocks noChangeAspect="1" noChangeArrowheads="1"/>
          </p:cNvPicPr>
          <p:nvPr/>
        </p:nvPicPr>
        <p:blipFill>
          <a:blip r:embed="rId2" cstate="print"/>
          <a:srcRect l="60116" t="30648" b="55305"/>
          <a:stretch>
            <a:fillRect/>
          </a:stretch>
        </p:blipFill>
        <p:spPr bwMode="auto">
          <a:xfrm>
            <a:off x="2915816" y="3284984"/>
            <a:ext cx="1584176" cy="792088"/>
          </a:xfrm>
          <a:prstGeom prst="rect">
            <a:avLst/>
          </a:prstGeom>
          <a:noFill/>
        </p:spPr>
      </p:pic>
      <p:pic>
        <p:nvPicPr>
          <p:cNvPr id="11" name="Picture 4" descr="GC_3-index5_18yF"/>
          <p:cNvPicPr>
            <a:picLocks noChangeAspect="1" noChangeArrowheads="1"/>
          </p:cNvPicPr>
          <p:nvPr/>
        </p:nvPicPr>
        <p:blipFill>
          <a:blip r:embed="rId2" cstate="print"/>
          <a:srcRect l="54389" t="34059" r="11166" b="55725"/>
          <a:stretch>
            <a:fillRect/>
          </a:stretch>
        </p:blipFill>
        <p:spPr bwMode="auto">
          <a:xfrm>
            <a:off x="1619672" y="3549352"/>
            <a:ext cx="1368152" cy="576064"/>
          </a:xfrm>
          <a:prstGeom prst="rect">
            <a:avLst/>
          </a:prstGeom>
          <a:noFill/>
        </p:spPr>
      </p:pic>
      <p:sp>
        <p:nvSpPr>
          <p:cNvPr id="12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98" name="Group 94"/>
          <p:cNvGraphicFramePr>
            <a:graphicFrameLocks noGrp="1"/>
          </p:cNvGraphicFramePr>
          <p:nvPr/>
        </p:nvGraphicFramePr>
        <p:xfrm>
          <a:off x="34925" y="1261081"/>
          <a:ext cx="9074150" cy="4760206"/>
        </p:xfrm>
        <a:graphic>
          <a:graphicData uri="http://schemas.openxmlformats.org/drawingml/2006/table">
            <a:tbl>
              <a:tblPr/>
              <a:tblGrid>
                <a:gridCol w="1657350"/>
                <a:gridCol w="1511300"/>
                <a:gridCol w="1944688"/>
                <a:gridCol w="3960812"/>
              </a:tblGrid>
              <a:tr h="859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จุดตัด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ภาวะการ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เจริญเติบโต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การแปลผล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4681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ส่วนสูงตามเกณฑ์อายุ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&gt;+2SD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สูง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ส่วนสูงอยู่ในเกณฑ์ดีมากๆ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845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&gt;+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+2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ค่อนข้างสูง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ส่วนสูงอยู่ในเกณฑ์ดีมาก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845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+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-1.5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สูงตามเกณฑ์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ส่วนสูงเหมาะสมกับอายุ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162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&lt;-1.5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-2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ค่อนข้างเตี้ย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ส่วนสูงอยู่ในเกณฑ์เสี่ยง</a:t>
                      </a: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ขาดอาหารเรื้อรัง</a:t>
                      </a:r>
                      <a:endParaRPr lang="en-US" sz="1400" b="1" dirty="0">
                        <a:solidFill>
                          <a:srgbClr val="0099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682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&lt; -2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เตี้ย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ส่วนสูงอยู่ใน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ขาด</a:t>
                      </a: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อาหารเรื้อรัง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077238" y="0"/>
            <a:ext cx="6879138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ตัวชี้วัดและเกณฑ์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ตัดสิน</a:t>
            </a:r>
          </a:p>
          <a:p>
            <a:pPr algn="ctr"/>
            <a:r>
              <a:rPr lang="th-TH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ภาวะการ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เจริญเติบโต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667" name="Group 139"/>
          <p:cNvGraphicFramePr>
            <a:graphicFrameLocks noGrp="1"/>
          </p:cNvGraphicFramePr>
          <p:nvPr/>
        </p:nvGraphicFramePr>
        <p:xfrm>
          <a:off x="0" y="1124743"/>
          <a:ext cx="9074150" cy="5184578"/>
        </p:xfrm>
        <a:graphic>
          <a:graphicData uri="http://schemas.openxmlformats.org/drawingml/2006/table">
            <a:tbl>
              <a:tblPr/>
              <a:tblGrid>
                <a:gridCol w="1657350"/>
                <a:gridCol w="1511300"/>
                <a:gridCol w="1944688"/>
                <a:gridCol w="3960812"/>
              </a:tblGrid>
              <a:tr h="78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จุดตัด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ภาวะการ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เจริญเติบโต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การแปลผล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2567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น้ำหนัก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ตามเกณฑ์ส่วนสูง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&gt;+3SD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อ้วน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ภาวะอ้วนชัดเจน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863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&gt;+2SD ถึง +3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เริ่มอ้วน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น้ำหนักมากก่อน</a:t>
                      </a: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เกิด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</a:t>
                      </a: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อ้วนชัดเจน</a:t>
                      </a:r>
                      <a:endParaRPr lang="en-US" sz="1400" b="1" dirty="0">
                        <a:solidFill>
                          <a:srgbClr val="0099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465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&gt;+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+2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ท้วม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น้ำหนักอยู่ในเกณฑ์เสี่ยง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</a:t>
                      </a: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เริ่มอ้วน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465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+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-1.5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สมส่วน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น้ำหนักอยู่ใน</a:t>
                      </a: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เหมาะสม</a:t>
                      </a: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กับส่วนสูง</a:t>
                      </a:r>
                      <a:endParaRPr lang="en-US" sz="1400" b="1" dirty="0">
                        <a:solidFill>
                          <a:srgbClr val="0099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465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&lt;-1.5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ถึง -2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SD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ค่อนข้างผอม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น้ำหนักอยู่ในเกณฑ์เสี่ยง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</a:t>
                      </a: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ผอม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465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&lt; -2 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ผอม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น้ำหนักอยู่ใน</a:t>
                      </a: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ขาด</a:t>
                      </a:r>
                      <a:r>
                        <a:rPr lang="th-TH" sz="2000" b="1" dirty="0">
                          <a:solidFill>
                            <a:srgbClr val="0099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อาหารฉับพลัน</a:t>
                      </a:r>
                      <a:endParaRPr lang="en-US" sz="1400" b="1" dirty="0">
                        <a:solidFill>
                          <a:srgbClr val="0099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077238" y="0"/>
            <a:ext cx="6879138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ตัวชี้วัดและเกณฑ์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ตัดสิน</a:t>
            </a:r>
          </a:p>
          <a:p>
            <a:pPr algn="ctr"/>
            <a:r>
              <a:rPr lang="th-TH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ภาวะการ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เจริญเติบโต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5616" y="71414"/>
            <a:ext cx="6957416" cy="707886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การแปลผลน้ำหนักและส่วนสูง </a:t>
            </a:r>
            <a:endParaRPr lang="th-TH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28794" y="1000108"/>
            <a:ext cx="61436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32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. ประชาชนอายุ 19 ปีขึ้นไป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1916832"/>
            <a:ext cx="7567607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ดัชนี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มวลกาย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(Body Mass Index ; BMI)  </a:t>
            </a: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		=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น้ำหนัก (กิโลกรัม)</a:t>
            </a:r>
          </a:p>
          <a:p>
            <a:pPr algn="l">
              <a:lnSpc>
                <a:spcPct val="80000"/>
              </a:lnSpc>
            </a:pPr>
            <a:r>
              <a:rPr lang="th-TH" b="1" dirty="0">
                <a:latin typeface="Tahoma" pitchFamily="34" charset="0"/>
                <a:cs typeface="Tahoma" pitchFamily="34" charset="0"/>
              </a:rPr>
              <a:t>		     ส่วนสูง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(เมตร)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39552" y="3356992"/>
            <a:ext cx="8064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เป็นดัชนีบ่งชี้ที่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แสดงความสัมพันธ์กับปริมาณของ</a:t>
            </a:r>
          </a:p>
          <a:p>
            <a:pPr algn="l"/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ไขมันในร่างกาย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55780" y="2924944"/>
            <a:ext cx="3000396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8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857356" y="2201648"/>
            <a:ext cx="5400675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sz="4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ค่า </a:t>
            </a:r>
            <a:r>
              <a:rPr lang="en-US" sz="4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BMI</a:t>
            </a:r>
            <a:r>
              <a:rPr lang="th-TH" sz="4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เท่ากัน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42910" y="3916160"/>
            <a:ext cx="785818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ahoma" pitchFamily="34" charset="0"/>
                <a:cs typeface="Tahoma" pitchFamily="34" charset="0"/>
              </a:rPr>
              <a:t>ปริมาณ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ไขมันมากกว่า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AutoShape 8"/>
          <p:cNvSpPr>
            <a:spLocks noChangeArrowheads="1"/>
          </p:cNvSpPr>
          <p:nvPr/>
        </p:nvSpPr>
        <p:spPr bwMode="auto">
          <a:xfrm>
            <a:off x="4286248" y="3130342"/>
            <a:ext cx="647700" cy="649287"/>
          </a:xfrm>
          <a:prstGeom prst="downArrow">
            <a:avLst>
              <a:gd name="adj1" fmla="val 50000"/>
              <a:gd name="adj2" fmla="val 250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714348" y="5497313"/>
            <a:ext cx="785818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ahoma" pitchFamily="34" charset="0"/>
                <a:cs typeface="Tahoma" pitchFamily="34" charset="0"/>
              </a:rPr>
              <a:t>ปริมาณ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กล้ามเนื้อมากกว่า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214810" y="4630540"/>
            <a:ext cx="12394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หรือ</a:t>
            </a:r>
          </a:p>
        </p:txBody>
      </p:sp>
      <p:pic>
        <p:nvPicPr>
          <p:cNvPr id="7" name="รูปภาพ 6" descr="คนอ้วน นักกีฬ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8604"/>
            <a:ext cx="2752725" cy="1657350"/>
          </a:xfrm>
          <a:prstGeom prst="rect">
            <a:avLst/>
          </a:prstGeom>
        </p:spPr>
      </p:pic>
      <p:pic>
        <p:nvPicPr>
          <p:cNvPr id="8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50825" y="1196975"/>
            <a:ext cx="26273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4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DilleniaUPC" pitchFamily="18" charset="-34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928926" y="3857628"/>
            <a:ext cx="280828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429124" y="4714884"/>
            <a:ext cx="280828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143240" y="116632"/>
            <a:ext cx="309721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การแปลผล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475656" y="5805264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: WHO 2000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547664" y="1052736"/>
          <a:ext cx="6264696" cy="4544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6344"/>
                <a:gridCol w="3168352"/>
              </a:tblGrid>
              <a:tr h="63040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ภาวะโภชนาการ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คนเอเชีย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593734">
                <a:tc>
                  <a:txBody>
                    <a:bodyPr/>
                    <a:lstStyle/>
                    <a:p>
                      <a:pPr marL="108000"/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ผอม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18.5 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108000"/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น้ำหนักเหมาะสม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22.9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8274">
                <a:tc>
                  <a:txBody>
                    <a:bodyPr/>
                    <a:lstStyle/>
                    <a:p>
                      <a:pPr marL="108000"/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น้ำหนักเกิน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23.0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24.9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6548">
                <a:tc>
                  <a:txBody>
                    <a:bodyPr/>
                    <a:lstStyle/>
                    <a:p>
                      <a:pPr marL="108000"/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อ้วนระดับ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1a</a:t>
                      </a:r>
                      <a:endParaRPr lang="th-TH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29.9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2814"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อ้วนระดับ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1b</a:t>
                      </a:r>
                      <a:endParaRPr lang="th-TH" sz="24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34.9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8309"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อ้วนระดับ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th-TH" sz="24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35.0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39.9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4557"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อ้วนระดับ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endParaRPr lang="th-TH" sz="24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itchFamily="18" charset="2"/>
                        </a:rPr>
                        <a:t> </a:t>
                      </a: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107504" y="620688"/>
            <a:ext cx="8892480" cy="4392488"/>
          </a:xfrm>
          <a:prstGeom prst="ellipse">
            <a:avLst/>
          </a:prstGeom>
          <a:solidFill>
            <a:srgbClr val="CC99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90872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</a:t>
            </a:r>
          </a:p>
          <a:p>
            <a:pPr marL="914400" indent="-914400" algn="ctr"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ทางโภชนาการ</a:t>
            </a:r>
          </a:p>
          <a:p>
            <a:pPr marL="914400" indent="-914400" algn="ctr"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nutritional </a:t>
            </a:r>
            <a:r>
              <a:rPr lang="en-US" sz="5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assessment)</a:t>
            </a:r>
            <a:endParaRPr lang="th-TH" sz="5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6632"/>
            <a:ext cx="71287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เปรียบเทียบความชุก (ร้อยละ) ของโรคเบาหวาน ความดันโลหิตสูง และระดับไขมัน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ในเลือด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ผิดปกติในประชากร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ไทยที่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อ้วนและไม่อ้วน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19" y="1397000"/>
          <a:ext cx="8640963" cy="279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152128"/>
                <a:gridCol w="1440160"/>
                <a:gridCol w="1656184"/>
                <a:gridCol w="1484096"/>
                <a:gridCol w="1684258"/>
              </a:tblGrid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BMI</a:t>
                      </a:r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(กก./</a:t>
                      </a:r>
                      <a:r>
                        <a:rPr lang="th-TH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ตร.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 เบาหวาน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โรคความดันโลหิตสูง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คอเลสเตอรอล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ในเลือด≥</a:t>
                      </a: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มก./ดล.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ระดับไตรกลี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เซอร์ไรด์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ในเลือด 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</a:t>
                      </a: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มก./ดล.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แอล</a:t>
                      </a:r>
                      <a:endParaRPr lang="th-TH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คอเลสเตอรอล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ในเลือด≤</a:t>
                      </a: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มก./ดล.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4.6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15.9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15.3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6562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11.1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31.6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27.3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49.6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36.2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1560" y="458112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สำรวจสุขภาพประชาชน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ไทยครั้งที่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ปี 2552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115616" y="44624"/>
            <a:ext cx="684076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วัดเส้นรอบวง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(Circumference)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983313" y="1628800"/>
            <a:ext cx="697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FontTx/>
              <a:buBlip>
                <a:blip r:embed="rId2"/>
              </a:buBlip>
            </a:pPr>
            <a:r>
              <a:rPr lang="th-TH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ประชาชนอายุ 19 ปี ขึ้นไป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เส้นรอบเอว</a:t>
            </a:r>
            <a:endParaRPr lang="th-TH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7624" y="3483823"/>
            <a:ext cx="6768751" cy="70788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เครื่องมือที่ใช้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4348261"/>
            <a:ext cx="7488832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th-TH" b="1" dirty="0" smtClean="0">
                <a:latin typeface="Tahoma" pitchFamily="34" charset="0"/>
                <a:cs typeface="Tahoma" pitchFamily="34" charset="0"/>
              </a:rPr>
              <a:t>สายวัดที่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ไม่ยืด ไม่หด สามารถโค้งงอแนบไปกับลักษณะของร่างกาย มีความละเอียด เท่ากับ 0.1 เซนติเมตร</a:t>
            </a: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276872"/>
            <a:ext cx="91440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เป็นการประเมินการสะสมของไขมันในช่องท้อง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63688" y="1268760"/>
            <a:ext cx="54006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cs typeface="Tahoma" pitchFamily="34" charset="0"/>
              </a:rPr>
              <a:t>เทคนิคการวัด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56895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ผู้ถูกวัด ยืนแยกเท้าห่าง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กันเล็กน้อยประมาณ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ซม.</a:t>
            </a:r>
          </a:p>
          <a:p>
            <a:pPr>
              <a:spcBef>
                <a:spcPct val="30000"/>
              </a:spcBef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การศึกษาวิจัย ให้วัด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ผ่านกึ่งกลางระหว่างขอบบนของกระดูกเชิงกราน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(Iliac crest)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กับขอบล่างของชายโครง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59632" y="0"/>
            <a:ext cx="6624736" cy="97872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การวัดเส้นรอบวงเอว</a:t>
            </a:r>
            <a:endParaRPr lang="en-US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(Waist circumference)</a:t>
            </a:r>
            <a:endParaRPr lang="th-TH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waist cir meas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429000"/>
            <a:ext cx="2952328" cy="2313044"/>
          </a:xfrm>
          <a:prstGeom prst="rect">
            <a:avLst/>
          </a:prstGeom>
        </p:spPr>
      </p:pic>
      <p:pic>
        <p:nvPicPr>
          <p:cNvPr id="14" name="Picture 13" descr="Waist-circumfere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356992"/>
            <a:ext cx="3528392" cy="2341191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907704" y="1124744"/>
            <a:ext cx="54006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cs typeface="Tahoma" pitchFamily="34" charset="0"/>
              </a:rPr>
              <a:t>เทคนิคการ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วัด (ต่อ)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83568" y="1844824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ระดับชุมชนให้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วัดผ่านสะดือ</a:t>
            </a:r>
          </a:p>
        </p:txBody>
      </p:sp>
      <p:pic>
        <p:nvPicPr>
          <p:cNvPr id="141318" name="Picture 6" descr="waist circ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663825" cy="1998662"/>
          </a:xfrm>
          <a:prstGeom prst="rect">
            <a:avLst/>
          </a:prstGeom>
          <a:noFill/>
        </p:spPr>
      </p:pic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99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0"/>
            <a:ext cx="936104" cy="9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7704" y="4777988"/>
            <a:ext cx="5256584" cy="5232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เกณฑ์ตัดสินภาวะอ้วนลง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พุง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27784" y="5445224"/>
            <a:ext cx="3888432" cy="830997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 algn="l"/>
            <a:r>
              <a:rPr lang="th-TH" sz="2400" b="1" dirty="0">
                <a:latin typeface="Tahoma" pitchFamily="34" charset="0"/>
                <a:cs typeface="Tahoma" pitchFamily="34" charset="0"/>
              </a:rPr>
              <a:t>ชาย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 &gt;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90 เซนติเมตร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  <a:p>
            <a:pPr marL="252000" algn="l"/>
            <a:r>
              <a:rPr lang="th-TH" sz="2400" b="1" dirty="0">
                <a:latin typeface="Tahoma" pitchFamily="34" charset="0"/>
                <a:cs typeface="Tahoma" pitchFamily="34" charset="0"/>
              </a:rPr>
              <a:t>หญิง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&gt;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80 เซนติเมตร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59632" y="0"/>
            <a:ext cx="6624736" cy="97872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การวัดเส้นรอบวงเอว</a:t>
            </a:r>
            <a:endParaRPr lang="en-US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(Waist circumference)</a:t>
            </a:r>
            <a:endParaRPr lang="th-TH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683568" y="1124744"/>
            <a:ext cx="7776864" cy="3816424"/>
          </a:xfrm>
          <a:prstGeom prst="flowChartMultidocumen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</a:t>
            </a:r>
          </a:p>
          <a:p>
            <a:pPr algn="ctr"/>
            <a: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การบริโภคอาหาร </a:t>
            </a:r>
          </a:p>
          <a:p>
            <a:pPr algn="ctr"/>
            <a:endParaRPr lang="th-TH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43608" y="188640"/>
            <a:ext cx="705423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วิธีการประเมินการบริโภคอาหาร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06656" y="1124744"/>
            <a:ext cx="716574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th-TH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การชั่งน้ำหนักอาหาร </a:t>
            </a:r>
            <a:r>
              <a:rPr lang="en-US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(weighing food</a:t>
            </a:r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123728" y="2708920"/>
            <a:ext cx="534900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อาหาร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ดิบ</a:t>
            </a:r>
          </a:p>
          <a:p>
            <a:pPr algn="l">
              <a:buFontTx/>
              <a:buBlip>
                <a:blip r:embed="rId2"/>
              </a:buBlip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ชิ้นส่วน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อาหารดิบที่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ตัดทิ้ง</a:t>
            </a:r>
          </a:p>
          <a:p>
            <a:pPr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เครื่องปรุง เช่น เครื่องปรุงรสเค็ม  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น้ำตาล</a:t>
            </a:r>
          </a:p>
          <a:p>
            <a:pPr algn="l">
              <a:buFontTx/>
              <a:buBlip>
                <a:blip r:embed="rId2"/>
              </a:buBlip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อาหาร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สุก</a:t>
            </a:r>
          </a:p>
          <a:p>
            <a:pPr algn="l">
              <a:buFontTx/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อาหารที่กินเหลือ</a:t>
            </a:r>
          </a:p>
          <a:p>
            <a:pPr algn="l">
              <a:buFontTx/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เศษอาหาร</a:t>
            </a: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18448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เป็นการชั่งน้ำหนักอาหารตลอดทั้งวันที่ทุก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คนในบ้านบริโภค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43808" y="2636912"/>
            <a:ext cx="34559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การวิเคราะห์ข้อมูล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99592" y="3357662"/>
            <a:ext cx="734536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คำนวณหาปริมาณอาหารแต่ละชนิดที่สมาชิกในครอบครัวบริโภคเฉลี่ยต่อคนต่อ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</a:t>
            </a:r>
          </a:p>
          <a:p>
            <a:pPr>
              <a:spcBef>
                <a:spcPts val="12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2.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คำนวณหา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ปริมาณสารอาหารที่ได้รับเฉลี่ย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ต่อคนต่อวัน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419872" y="404664"/>
            <a:ext cx="2376214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อุปกรณ์ที่ใช้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259632" y="1105893"/>
            <a:ext cx="67778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l"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เครื่องชั่งอาหารชนิดหยาบและละเอียด</a:t>
            </a:r>
          </a:p>
          <a:p>
            <a:pPr marL="533400" indent="-533400" algn="l"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สมุดจดบันทึกอาหาร</a:t>
            </a: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59632" y="0"/>
            <a:ext cx="662473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การสัมภาษณ์การบริโภคอาหารย้อนหลัง 24 ชั่งโมง </a:t>
            </a:r>
            <a:endParaRPr lang="en-US" sz="32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(24 hour </a:t>
            </a:r>
            <a:r>
              <a:rPr lang="en-US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dietary recall</a:t>
            </a:r>
            <a:r>
              <a:rPr lang="th-TH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536" y="1801847"/>
            <a:ext cx="84249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การสัมภาษณ์การบริโภค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อาหารย้อนหลังในช่วง </a:t>
            </a:r>
            <a:r>
              <a:rPr lang="th-TH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24 ชั่วโมงที่ผ่าน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</a:t>
            </a:r>
          </a:p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ควรทำ 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2-3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วัน โดยเป็นวันหยุด 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วัน และวันธรรมดา 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1-2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วัน เพื่อให้ได้ข้อมูลการบริโภคอาหารที่เป็นแบบแผนการบริโภคของกลุ่มตัวอย่างมากที่สุด</a:t>
            </a:r>
            <a:endParaRPr lang="th-TH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419872" y="332656"/>
            <a:ext cx="2376214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อุปกรณ์ที่ใช้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43608" y="980728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l">
              <a:buFontTx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สมุดภาพอาหาร หรือหุ่นจำลองอาหาร หรืออาหารจริง</a:t>
            </a:r>
          </a:p>
          <a:p>
            <a:pPr marL="533400" indent="-533400">
              <a:buFontTx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อุปกรณ์ตวงวัดในครัวเรือน เช่น ช้อนกินข้าว ช้อนชา ทัพพี แก้วน้ำ(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ซีซี) หรืออุปกรณ์ทั่วไป ได้แก่ ถ้วยตวง ช้อนตวง</a:t>
            </a:r>
          </a:p>
          <a:p>
            <a:pPr marL="533400" indent="-533400" algn="l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แบบฟอร์ม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0567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hour dietary recall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2285992"/>
          <a:ext cx="8572560" cy="2928956"/>
        </p:xfrm>
        <a:graphic>
          <a:graphicData uri="http://schemas.openxmlformats.org/drawingml/2006/table">
            <a:tbl>
              <a:tblPr/>
              <a:tblGrid>
                <a:gridCol w="1738244"/>
                <a:gridCol w="2211983"/>
                <a:gridCol w="2824306"/>
                <a:gridCol w="1798027"/>
              </a:tblGrid>
              <a:tr h="54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มื้ออาหาร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รายการอาหาร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ส่วนประกอบอาหาร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ปริมาณอาหาร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ชื่อ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………………………………….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นามสกุล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เพศ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……………...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อายุ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ปี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วันที่บันทึกอาหาร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……………………….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เป็นวัน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วันธรรมดา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วันหยุด</a:t>
            </a:r>
          </a:p>
        </p:txBody>
      </p:sp>
      <p:sp>
        <p:nvSpPr>
          <p:cNvPr id="7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11128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ความหมายของ</a:t>
            </a:r>
          </a:p>
          <a:p>
            <a:pPr algn="ctr">
              <a:lnSpc>
                <a:spcPct val="80000"/>
              </a:lnSpc>
            </a:pPr>
            <a:r>
              <a:rPr lang="th-TH" sz="4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การประเมินทางโภชนาการ</a:t>
            </a:r>
            <a:endParaRPr lang="th-TH" sz="44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501090" cy="29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การ</a:t>
            </a:r>
            <a:r>
              <a:rPr lang="th-TH" sz="32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ประเมินผลลัพธ์โดยรวมของการดูแลสุขภาพ ซึ่งเป็นผลจากความสัมพันธ์ระหว่างปัจจัยต่างๆที่เกี่ยวข้องกับการบริโภคอาหารและการใช้ประโยชน์จากสารอาหารในร่างกาย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48072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วิธีการสัมภาษณ์การบริโภคอาหารย้อนหลัง 24 ชั่งโมง </a:t>
            </a:r>
            <a:endParaRPr lang="th-TH" sz="32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สอบถามอาหาร ขนม และเครื่องดื่มทุกชนิดที่บริโภค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เมื่อวานตลอดทั้งวันตั้งตื่นนอนเช้าจนถึงเข้านอน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ย้อนหลังตั้งแต่เวลาที่สอบถามจนถึงเมื่อวานครบ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ชั่วโมง เช่น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9.00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น. วันนี้ จนถึง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9.00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น. เมื่อวานนี้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56992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จดบันทึก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วิธีการปรุงและส่วนประกอบอาหารอย่างละเอียดแต่ละมื้อ เช่น ชนิดอาหาร เครื่องปรุงรส จำนวนชิ้น/ห่อ/ถุง/ขวด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ในกรณีที่เป็นขนมที่เป็นชิ้น ต้องระบุขนาด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ในกรณีที่เป็นอาหารสำเร็จรูป ให้ระบุยี่ห้อและขนาด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-27384"/>
            <a:ext cx="70567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ตัวอย่างการบันทึกการสัมภาษณ์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hour dietary recall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2519688"/>
          <a:ext cx="8572560" cy="3357584"/>
        </p:xfrm>
        <a:graphic>
          <a:graphicData uri="http://schemas.openxmlformats.org/drawingml/2006/table">
            <a:tbl>
              <a:tblPr/>
              <a:tblGrid>
                <a:gridCol w="1738244"/>
                <a:gridCol w="2211983"/>
                <a:gridCol w="2824306"/>
                <a:gridCol w="1798027"/>
              </a:tblGrid>
              <a:tr h="54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มื้ออาหาร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รายการอาหาร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ส่วนประกอบอาหาร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ปริมาณอาหาร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เช้า</a:t>
                      </a: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ข้าวผัดหมู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ข้าวสวย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600" b="1" dirty="0" smtClean="0">
                          <a:latin typeface="Tahoma"/>
                          <a:ea typeface="Tahoma"/>
                          <a:cs typeface="Tahoma"/>
                        </a:rPr>
                        <a:t>½</a:t>
                      </a: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ทัพพี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หมูติดมัน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ช้อนกินข้าว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ผักคะน้า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¼</a:t>
                      </a: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ทัพพี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ไข่ไก่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ฟอง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น้ำมันพืช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คำนวณ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เติมเครื่องปรุงรส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น้ำปลา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th-TH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ช้อนกินข้าว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305242"/>
            <a:ext cx="82153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ชื่อ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………………………………….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นามสกุล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เพศ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……………...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อายุ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ปี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วันที่บันทึกอาหาร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……………………….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เป็นวัน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วันธรรมดา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วันหยุด</a:t>
            </a:r>
          </a:p>
        </p:txBody>
      </p:sp>
      <p:sp>
        <p:nvSpPr>
          <p:cNvPr id="7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635375" y="333375"/>
            <a:ext cx="1512888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2089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เป็นวิธีที่ทำได้ง่าย ไม่ยุ่งยากซับซ้อน ใช้เวลาสั้น เสียค่าใช้จ่ายน้อย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เก็บข้อมูลในกลุ่มที่อ่านหนังสือไม่ออกได้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ใช้ได้ดีกับกลุ่มตัวอย่างที่มีแบบแผนการบริโภคอาหารที่คล้ายคลึงกัน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779838" y="404813"/>
            <a:ext cx="18208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55576" y="1340768"/>
            <a:ext cx="78486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มีความคลาดเคลื่อนของปริมาณอาหารที่บริโภค 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ในคนที่มีความแตกต่างของการบริโภคอาหารในแต่ละวัน การเก็บข้อมูลเพียง 1 วัน อาจไม่เป็นตัวแทนของอาหารของแต่ละบุคคลได้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ต้องอาศัยความจำของผู้ให้ข้อมูล จึงไม่เหมาะกับผู้สูงอายุ และเด็ก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อายุต่ำ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กว่า 12 ปี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43808" y="404664"/>
            <a:ext cx="34559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การวิเคราะห์ข้อมูล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99592" y="1125414"/>
            <a:ext cx="7345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คำนวณหา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ปริมาณอาหาร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แต่ละ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ชนิดและปริมาณสารอาหารเฉลี่ยต่อวัน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259632" y="0"/>
            <a:ext cx="669674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การบันทึกการบริโภคอาหาร </a:t>
            </a:r>
            <a:endParaRPr lang="en-US" sz="32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 record</a:t>
            </a:r>
            <a:r>
              <a:rPr lang="th-TH" sz="3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813690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นิยมบันทึกระยะเวลา 3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 คือ วันธรรมดา 2 วัน และวันหยุด 1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 โดยกลุ่มตัวอย่างเป็นผู้จดบันทึก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5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บันทึก ให้บันทึก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ทันทีที่บริโภคในแต่ละครั้ง</a:t>
            </a:r>
          </a:p>
          <a:p>
            <a:pPr>
              <a:lnSpc>
                <a:spcPct val="125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วิธีการบันทึก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4290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บันทึกอาหาร ขนม และเครื่องดื่มทุกชนิดที่บริโภค พร้อมทั้งระบุมื้อ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บันทึกวิธีการปรุงและส่วนประกอบอาหารอย่างละเอียด เช่น ชนิดอาหาร เครื่องปรุงรส จำนวนชิ้น/ห่อ/ถุง/ขวด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ในกรณีที่เป็นขนมที่เป็นชิ้น ต้องระบุขนาด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ในกรณีที่เป็นอาหารสำเร็จรูป ให้ระบุยี่ห้อและขนาด</a:t>
            </a:r>
            <a:endParaRPr lang="th-TH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0567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แบบบันทึกการบริโภคอาหาร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2285992"/>
          <a:ext cx="8572560" cy="2928956"/>
        </p:xfrm>
        <a:graphic>
          <a:graphicData uri="http://schemas.openxmlformats.org/drawingml/2006/table">
            <a:tbl>
              <a:tblPr/>
              <a:tblGrid>
                <a:gridCol w="1738244"/>
                <a:gridCol w="2211983"/>
                <a:gridCol w="2824306"/>
                <a:gridCol w="1798027"/>
              </a:tblGrid>
              <a:tr h="54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มื้ออาหาร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รายการอาหาร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ส่วนประกอบอาหาร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ปริมาณอาหาร</a:t>
                      </a:r>
                      <a:endParaRPr lang="en-US" sz="24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ชื่อ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………………………………….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นามสกุล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เพศ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……………...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อายุ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ปี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วันที่บันทึกอาหาร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……………………….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เป็นวัน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วันธรรมดา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วันหยุด</a:t>
            </a:r>
          </a:p>
        </p:txBody>
      </p:sp>
      <p:sp>
        <p:nvSpPr>
          <p:cNvPr id="7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51275" y="260350"/>
            <a:ext cx="1460500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671638" y="144462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th-TH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67544" y="1052513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ข้อมูลมีความ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ถูกต้อง จะ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ได้ตามที่บริโภคจริง มากกว่า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การสัมภาษณ์ย้อนหลัง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ชั่วโมง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บันทึกทันที่หลังจากบริโภคไม่ต้องใช้ความจำ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551238" y="3141663"/>
            <a:ext cx="21002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83568" y="3861048"/>
            <a:ext cx="806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l">
              <a:buFontTx/>
              <a:buAutoNum type="arabicPeriod"/>
            </a:pPr>
            <a:r>
              <a:rPr lang="th-TH" b="1">
                <a:latin typeface="Tahoma" pitchFamily="34" charset="0"/>
                <a:ea typeface="Tahoma" pitchFamily="34" charset="0"/>
                <a:cs typeface="Tahoma" pitchFamily="34" charset="0"/>
              </a:rPr>
              <a:t>เป็นภาระแก่กลุ่มตัวอย่างที่ต้องจดบันทึก</a:t>
            </a:r>
          </a:p>
          <a:p>
            <a:pPr marL="533400" indent="-533400" algn="l">
              <a:buFontTx/>
              <a:buAutoNum type="arabicPeriod"/>
            </a:pPr>
            <a:r>
              <a:rPr lang="th-TH" b="1">
                <a:latin typeface="Tahoma" pitchFamily="34" charset="0"/>
                <a:ea typeface="Tahoma" pitchFamily="34" charset="0"/>
                <a:cs typeface="Tahoma" pitchFamily="34" charset="0"/>
              </a:rPr>
              <a:t>กลุ่มตัวอย่างต้องต้องรู้หนังสือและสามารถจดบันทึกได้</a:t>
            </a:r>
          </a:p>
        </p:txBody>
      </p:sp>
      <p:pic>
        <p:nvPicPr>
          <p:cNvPr id="7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43808" y="4274423"/>
            <a:ext cx="34559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การวิเคราะห์ข้อมูล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99592" y="4995173"/>
            <a:ext cx="7345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คำนวณหา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ปริมาณอาหาร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แต่ละ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ชนิดและปริมาณสารอาหารเฉลี่ยต่อวัน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419872" y="332656"/>
            <a:ext cx="2376214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อุปกรณ์ที่ใช้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043608" y="980728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l">
              <a:buFontTx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สมุดภาพอาหาร หรือหุ่นจำลองอาหาร หรืออาหารจริง</a:t>
            </a:r>
          </a:p>
          <a:p>
            <a:pPr marL="533400" indent="-533400">
              <a:buFontTx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อุปกรณ์ตวงวัดในครัวเรือน เช่น ช้อนกินข้าว ช้อนชา ทัพพี แก้วน้ำ(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ซีซี) หรืออุปกรณ์ทั่วไป ได้แก่ ถ้วยตวง ช้อนตวง</a:t>
            </a:r>
          </a:p>
          <a:p>
            <a:pPr marL="533400" indent="-533400" algn="l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แบบบันทึก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187624" y="44624"/>
            <a:ext cx="6840760" cy="1298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การสัมภาษณ์ความถี่</a:t>
            </a:r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algn="ctr"/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บริโภคอาหาร</a:t>
            </a:r>
            <a:r>
              <a:rPr lang="en-US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(Food frequency questionnaire)</a:t>
            </a:r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82089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ให้ข้อมูลที่อธิบายแบบแผนของการบริโภคอาหาร</a:t>
            </a:r>
          </a:p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มุ่งเน้นเฉพาะสารอาหารชนิดใดชนิด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หนึ่งที่สนใจศึกษา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อาหารที่มีพลังงานสูง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แบบสอบถาม ประกอบด้วย 2 ส่วน คือ ชนิดของอาหาร และความถี่ในการบริโภค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2304" y="0"/>
            <a:ext cx="91169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969"/>
            <a:ext cx="9144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วิธีการประเมินทางโภชนาการ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99517" y="1700808"/>
            <a:ext cx="700087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ts val="1800"/>
              </a:spcBef>
              <a:buFontTx/>
              <a:buAutoNum type="arabicPeriod"/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การวัดสัดส่วนต่างๆของร่างกาย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(Anthropometry assessment)</a:t>
            </a:r>
            <a:endParaRPr lang="th-TH" sz="3200" b="1" dirty="0" smtClean="0">
              <a:latin typeface="Tahoma" pitchFamily="34" charset="0"/>
              <a:cs typeface="Tahoma" pitchFamily="34" charset="0"/>
            </a:endParaRPr>
          </a:p>
          <a:p>
            <a:pPr marL="533400" indent="-533400">
              <a:spcBef>
                <a:spcPts val="1800"/>
              </a:spcBef>
              <a:buFontTx/>
              <a:buAutoNum type="arabicPeriod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การประเมินการบริโภคอาหาร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(Dietary assessment)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764703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04290"/>
            <a:ext cx="755576" cy="7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16632"/>
            <a:ext cx="597666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แบบสัมภาษณ์ความถี่ของ</a:t>
            </a:r>
          </a:p>
          <a:p>
            <a:pPr algn="ctr"/>
            <a:r>
              <a:rPr lang="th-TH" sz="3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การบริโภคอาหาร</a:t>
            </a:r>
            <a:r>
              <a:rPr lang="en-US" sz="3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2" y="1571611"/>
          <a:ext cx="8462742" cy="4377669"/>
        </p:xfrm>
        <a:graphic>
          <a:graphicData uri="http://schemas.openxmlformats.org/drawingml/2006/table">
            <a:tbl>
              <a:tblPr/>
              <a:tblGrid>
                <a:gridCol w="2702102"/>
                <a:gridCol w="1368152"/>
                <a:gridCol w="1077410"/>
                <a:gridCol w="650972"/>
                <a:gridCol w="751595"/>
                <a:gridCol w="612004"/>
                <a:gridCol w="688504"/>
                <a:gridCol w="612003"/>
              </a:tblGrid>
              <a:tr h="5000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ชนิดอาหาร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จำนวนครั้งโดยเฉลี่ย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572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ไม่เคย</a:t>
                      </a:r>
                      <a:r>
                        <a:rPr lang="en-US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/      &lt; 1 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ต่อเดือน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ต่อเดือน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สัปดาห์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วัน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</a:t>
                      </a: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-3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1-</a:t>
                      </a: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3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4</a:t>
                      </a: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-6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2-3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  <a:sym typeface="Symbol"/>
                        </a:rPr>
                        <a:t></a:t>
                      </a: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30638" y="260350"/>
            <a:ext cx="1389062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043608" y="1268760"/>
            <a:ext cx="7200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ให้ข้อมูลที่เป็น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usual intake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800"/>
              </a:spcBef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เก็บข้อมูลโดยการสัมภาษณ์ หรือตอบแบบสอบถามด้วยตนเอง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สามารถใช้กับจำนวนกลุ่มตัวอย่างมากๆได้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76600" y="260350"/>
            <a:ext cx="2108200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9305" y="1124744"/>
            <a:ext cx="820915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ถ้ามีชนิดของอาหารมากเกินไป จะเพิ่มภาระ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กับผู้ถูกสัมภาษณ์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ข้อมูลอาจคลาดเคลื่อน ในกรณีที่บริโภคอาหารไม่เป็นประจำ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กลุ่มตัวอย่างที่มีระดับการศึกษาปานกลางถึงต่ำ ควรใช้การสัมภาษณ์</a:t>
            </a: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ทราบวิธีการปรุงอาหาร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 algn="l">
              <a:spcBef>
                <a:spcPts val="1800"/>
              </a:spcBef>
              <a:buFontTx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ไม่ทราบปริมาณอาหารที่บริโภค</a:t>
            </a: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43608" y="0"/>
            <a:ext cx="6984776" cy="1923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th-TH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การสัมภาษณ์ความถี่การบริโภคอาหารกึ่งปริมาณ </a:t>
            </a:r>
            <a:endParaRPr lang="en-US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en-US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Semi-quantitative frequency questionnaire)</a:t>
            </a:r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27213" y="2276872"/>
            <a:ext cx="756121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เหมือนกับ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FFQ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แต่เพิ่มในเรื่องปริมาณอาหารที่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บริโภคต่อครั้ง</a:t>
            </a:r>
          </a:p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ลดข้อจำกัดของ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FFQ :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สามารถวิเคราะห์ในเรื่องปริมาณของสารอาหารที่ได้รับ (เฉพาะสารอาหารที่ศึกษา)</a:t>
            </a:r>
          </a:p>
          <a:p>
            <a:pPr algn="l">
              <a:spcBef>
                <a:spcPts val="1800"/>
              </a:spcBef>
              <a:buFontTx/>
              <a:buBlip>
                <a:blip r:embed="rId2"/>
              </a:buBlip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16632"/>
            <a:ext cx="66247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แบบสัมภาษณ์ความถี่การบริโภคอาหารกึ่งปริมาณ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4"/>
          <p:cNvGraphicFramePr>
            <a:graphicFrameLocks noGrp="1"/>
          </p:cNvGraphicFramePr>
          <p:nvPr/>
        </p:nvGraphicFramePr>
        <p:xfrm>
          <a:off x="285722" y="1340768"/>
          <a:ext cx="8606758" cy="4434813"/>
        </p:xfrm>
        <a:graphic>
          <a:graphicData uri="http://schemas.openxmlformats.org/drawingml/2006/table">
            <a:tbl>
              <a:tblPr/>
              <a:tblGrid>
                <a:gridCol w="2270054"/>
                <a:gridCol w="1584176"/>
                <a:gridCol w="1152128"/>
                <a:gridCol w="864096"/>
                <a:gridCol w="572948"/>
                <a:gridCol w="569695"/>
                <a:gridCol w="463888"/>
                <a:gridCol w="625717"/>
                <a:gridCol w="504056"/>
              </a:tblGrid>
              <a:tr h="5000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ชนิดอาหาร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ปริมาณหรือ</a:t>
                      </a:r>
                      <a:endParaRPr lang="en-US" sz="20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น้ำหนักที่</a:t>
                      </a:r>
                      <a:endParaRPr lang="en-US" sz="20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รับประทาน</a:t>
                      </a:r>
                      <a:endParaRPr lang="en-US" sz="20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ต่อครั้ง</a:t>
                      </a:r>
                      <a:endParaRPr lang="en-US" sz="20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จำนวนครั้งโดยเฉลี่ย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572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ไม่เคย</a:t>
                      </a:r>
                      <a:r>
                        <a:rPr lang="en-US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/      &lt; 1 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ต่อเดือน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ต่อเดือน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สัปดาห์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ครั้ง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ต่อ</a:t>
                      </a:r>
                      <a:r>
                        <a:rPr lang="th-TH" sz="20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วัน</a:t>
                      </a: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</a:t>
                      </a: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-3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1-</a:t>
                      </a: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3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4</a:t>
                      </a:r>
                      <a:r>
                        <a:rPr lang="en-US" sz="1800" b="1" dirty="0" smtClean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-6</a:t>
                      </a:r>
                      <a:endParaRPr lang="en-US" sz="18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2-3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  <a:sym typeface="Symbol"/>
                        </a:rPr>
                        <a:t></a:t>
                      </a:r>
                      <a:r>
                        <a:rPr lang="en-US" sz="1800" b="1" dirty="0">
                          <a:latin typeface="Tahoma" pitchFamily="34" charset="0"/>
                          <a:ea typeface="Cordia New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600"/>
                        </a:spcAft>
                      </a:pPr>
                      <a:endParaRPr lang="en-US" sz="20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4"/>
            <a:ext cx="7128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การสำรวจของสำนักโรคไม่ติดต่อ 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D:\TSB USB DRV\desktop lenovo\aaaaa\Page-7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40768"/>
          <a:stretch>
            <a:fillRect/>
          </a:stretch>
        </p:blipFill>
        <p:spPr bwMode="auto">
          <a:xfrm>
            <a:off x="1547664" y="764704"/>
            <a:ext cx="6048672" cy="5616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TSB USB DRV\desktop lenovo\aaaaa\Page-7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9760" b="8929"/>
          <a:stretch>
            <a:fillRect/>
          </a:stretch>
        </p:blipFill>
        <p:spPr bwMode="auto">
          <a:xfrm>
            <a:off x="611560" y="692696"/>
            <a:ext cx="7848872" cy="4680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ผัก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หน่วยมาตรฐาน  เท่ากับ  ผักดิบ 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ถ้วย</a:t>
            </a:r>
          </a:p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ผักสุก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½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ถ้วย</a:t>
            </a:r>
            <a:endParaRPr lang="th-TH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200800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การวิเคราะห์ปริมาณผักและผลไม้ที่ได้รับ</a:t>
            </a:r>
            <a:endParaRPr lang="th-TH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0527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จากแบบสอบถาม</a:t>
            </a:r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3429000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มะละกอ แตงโม สับปะรด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6-8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ชิ้นพอคำ</a:t>
            </a:r>
          </a:p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กล้วยน้ำหว้า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ผลกลาง</a:t>
            </a:r>
          </a:p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ส้มเขียวหวาน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ผลใหญ่</a:t>
            </a:r>
          </a:p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เงาะ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ผล</a:t>
            </a:r>
          </a:p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มะม่วง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½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ผล</a:t>
            </a:r>
          </a:p>
          <a:p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        </a:t>
            </a:r>
            <a:endParaRPr lang="th-TH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08" y="2951947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ผลไม้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หน่วยมาตรฐาน  เท่ากับ  </a:t>
            </a: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69674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หน่วยของผักและผลไม้ที่ใช้ในการแนะนำด้านโภชนาการ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60848"/>
            <a:ext cx="741682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ผัก  	ใช้หน่วยตวงวัดเป็น    “ทัพพี”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th-TH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ผลไม้	 ใช้หน่วยตวงวัดเป็น    “ส่วน”</a:t>
            </a:r>
            <a:endParaRPr lang="th-TH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solidFill>
            <a:srgbClr val="8AD88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th-TH"/>
          </a:p>
        </p:txBody>
      </p:sp>
      <p:graphicFrame>
        <p:nvGraphicFramePr>
          <p:cNvPr id="208964" name="Group 68"/>
          <p:cNvGraphicFramePr>
            <a:graphicFrameLocks noGrp="1"/>
          </p:cNvGraphicFramePr>
          <p:nvPr/>
        </p:nvGraphicFramePr>
        <p:xfrm>
          <a:off x="467544" y="1196752"/>
          <a:ext cx="8391554" cy="3096345"/>
        </p:xfrm>
        <a:graphic>
          <a:graphicData uri="http://schemas.openxmlformats.org/drawingml/2006/table">
            <a:tbl>
              <a:tblPr/>
              <a:tblGrid>
                <a:gridCol w="5249793"/>
                <a:gridCol w="3141761"/>
              </a:tblGrid>
              <a:tr h="6168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ผัก 1 ทัพพี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E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16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ชนิดผัก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B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ปริมาณ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BC1"/>
                    </a:solidFill>
                  </a:tcPr>
                </a:tc>
              </a:tr>
              <a:tr h="616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ผักสุก		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 ทัพพี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</a:tr>
              <a:tr h="616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ผักดิบที่เป็นใบ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 ทัพพี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</a:tr>
              <a:tr h="628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ผักดิบที่เป็นพืชหัว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ฝัก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	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ทัพพี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E7"/>
                    </a:solidFill>
                  </a:tcPr>
                </a:tc>
              </a:tr>
            </a:tbl>
          </a:graphicData>
        </a:graphic>
      </p:graphicFrame>
      <p:sp>
        <p:nvSpPr>
          <p:cNvPr id="74776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vege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581128"/>
            <a:ext cx="3240360" cy="171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1640" y="260648"/>
            <a:ext cx="648072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อาหารทดแทนในกลุ่มผัก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03648" y="2143116"/>
            <a:ext cx="6408712" cy="1692771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การชั่งน้ำหนัก 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การวัดส่วนสูง 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การวัดเส้นรอบวง ได้แก่ วัดรอบเอว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3608" y="44624"/>
            <a:ext cx="7056784" cy="769441"/>
          </a:xfrm>
          <a:prstGeom prst="rect">
            <a:avLst/>
          </a:prstGeom>
          <a:solidFill>
            <a:srgbClr val="FFCCFF"/>
          </a:solidFill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การวัดสัดส่วนของร่างกาย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ที่นิยมใช้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ใน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เพื่อประเมินภาวะโภชนาการ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ในวัยเรียนและวัยทำงาน</a:t>
            </a:r>
            <a:endParaRPr lang="th-TH" dirty="0"/>
          </a:p>
        </p:txBody>
      </p:sp>
      <p:pic>
        <p:nvPicPr>
          <p:cNvPr id="6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43608" y="4221088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จะทำให้ทราบว่า น้ำหนักตัว ส่วนสูง(เฉพาะเด็กแรกเกิด-18 ปี) เพิ่มขึ้นเหมาะสมหรือไม่ รอบเอวมากเกินไปหรือไม่ เป็นการสะท้อนถึงชนิดและปริมาณอาหารที่บริโภค </a:t>
            </a: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253" name="Group 333"/>
          <p:cNvGraphicFramePr>
            <a:graphicFrameLocks noGrp="1"/>
          </p:cNvGraphicFramePr>
          <p:nvPr/>
        </p:nvGraphicFramePr>
        <p:xfrm>
          <a:off x="0" y="20638"/>
          <a:ext cx="9144032" cy="6194441"/>
        </p:xfrm>
        <a:graphic>
          <a:graphicData uri="http://schemas.openxmlformats.org/drawingml/2006/table">
            <a:tbl>
              <a:tblPr/>
              <a:tblGrid>
                <a:gridCol w="2087975"/>
                <a:gridCol w="3984223"/>
                <a:gridCol w="3071834"/>
              </a:tblGrid>
              <a:tr h="6314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ผลไม้ 1 ส่วน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4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4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3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ขนาด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ชนิดผลไม้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ปริมาณ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63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เล็กมาก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องุ่น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ลำไย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8-10 ผล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63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เล็ก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เงาะ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มังคุด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ผลกลาง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6314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ชมพู่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ส้มเขียวหวาน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ผล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6314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กล้วยน้ำหว้า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กล้วยไข่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ผลกลาง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6314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ฝรั่ง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	มะม่วงสุก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1/2 ผล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6314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ใหญ่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มะละกอสุก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สับปะรด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-8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ชิ้นพอคำ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  <a:tr h="11426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แตงโม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-8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ชิ้นพอคำหรือ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ชิ้นใหญ่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AFF"/>
                    </a:solidFill>
                  </a:tcPr>
                </a:tc>
              </a:tr>
            </a:tbl>
          </a:graphicData>
        </a:graphic>
      </p:graphicFrame>
      <p:pic>
        <p:nvPicPr>
          <p:cNvPr id="7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83567" cy="68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255" y="0"/>
            <a:ext cx="692249" cy="68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633670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การวิเคราะห์ปริมาณผักและผลไม้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เปลี่ยนจากหน่วยมาตรฐาน ให้เป็น ทัพพีและส่วน </a:t>
            </a:r>
            <a:endParaRPr lang="th-TH" sz="27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70080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ผัก </a:t>
            </a:r>
            <a:r>
              <a:rPr lang="en-US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หน่วยมาตรฐาน  เท่ากับ  ผัก </a:t>
            </a:r>
            <a:r>
              <a:rPr lang="en-US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ทัพพี                                              </a:t>
            </a:r>
            <a:endParaRPr lang="th-TH" sz="27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2048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ผลไม้ </a:t>
            </a:r>
            <a:r>
              <a:rPr lang="en-US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หน่วยมาตรฐาน เท่ากับ </a:t>
            </a:r>
            <a:r>
              <a:rPr lang="en-US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7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ส่วน</a:t>
            </a:r>
            <a:endParaRPr lang="th-TH" sz="27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เปรียบเทียบปริมาณผักและผลไม้ที่ได้รับกับปริมาณที่แนะนำใน </a:t>
            </a:r>
            <a:r>
              <a:rPr lang="en-US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7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 เพื่อเปรียบเทียบความเพียงพอ </a:t>
            </a:r>
            <a:endParaRPr lang="th-TH" sz="27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251520" y="3861048"/>
          <a:ext cx="8568951" cy="2261240"/>
        </p:xfrm>
        <a:graphic>
          <a:graphicData uri="http://schemas.openxmlformats.org/drawingml/2006/table">
            <a:tbl>
              <a:tblPr/>
              <a:tblGrid>
                <a:gridCol w="2520280"/>
                <a:gridCol w="3168352"/>
                <a:gridCol w="2880319"/>
              </a:tblGrid>
              <a:tr h="714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กลุ่มอาหาร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หญิงวัยทำงาน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25-60 ปี และผู้สูงอายุ 60 ปีขึ้นไป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ชายวัยทำงาน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อายุ 25-60 ปี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DBD"/>
                    </a:solidFill>
                  </a:tcPr>
                </a:tc>
              </a:tr>
              <a:tr h="58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ผัก (ทัพพี)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ผลไม้ (ส่วน)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E1"/>
                    </a:solidFill>
                  </a:tcPr>
                </a:tc>
              </a:tr>
            </a:tbl>
          </a:graphicData>
        </a:graphic>
      </p:graphicFrame>
      <p:pic>
        <p:nvPicPr>
          <p:cNvPr id="10" name="รูปภาพ 7" descr="logoกรมอนามัย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ตึกกรมอนามั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75090" cy="5832648"/>
          </a:xfrm>
          <a:prstGeom prst="rect">
            <a:avLst/>
          </a:prstGeom>
        </p:spPr>
      </p:pic>
      <p:pic>
        <p:nvPicPr>
          <p:cNvPr id="3" name="Picture 9" descr="แบบที่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20035966">
            <a:off x="6337718" y="4705761"/>
            <a:ext cx="2562714" cy="128894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</p:pic>
      <p:pic>
        <p:nvPicPr>
          <p:cNvPr id="6" name="Picture 5" descr="โลโก้สุขภาพด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569116" cy="1204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31840" y="1166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สวัสดีค่ะ</a:t>
            </a:r>
            <a:endParaRPr lang="th-TH" sz="5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97153"/>
            <a:ext cx="14448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เชาวน์ลิลิตกุล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กรมอนามัย</a:t>
            </a:r>
            <a:endParaRPr lang="th-TH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5"/>
          <p:cNvSpPr>
            <a:spLocks noChangeArrowheads="1"/>
          </p:cNvSpPr>
          <p:nvPr/>
        </p:nvSpPr>
        <p:spPr bwMode="auto">
          <a:xfrm>
            <a:off x="428625" y="161924"/>
            <a:ext cx="8215313" cy="6363420"/>
          </a:xfrm>
          <a:prstGeom prst="star8">
            <a:avLst>
              <a:gd name="adj" fmla="val 37500"/>
            </a:avLst>
          </a:prstGeom>
          <a:solidFill>
            <a:srgbClr val="66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เทคนิค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การชั่งน้ำหนัก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วัดส่วนสูง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6803" name="Picture 2" descr="d:\My Documents\My Pictures\กร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15888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2" name="Picture 6" descr="weighing_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636912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042988" y="44450"/>
            <a:ext cx="7057404" cy="1025525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50000">
                <a:srgbClr val="DFEFE7"/>
              </a:gs>
              <a:gs pos="100000">
                <a:srgbClr val="339966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buSzPct val="70000"/>
            </a:pPr>
            <a:r>
              <a:rPr lang="th-TH" sz="4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การเตรียมเครื่องชั่งน้ำหนัก</a:t>
            </a:r>
          </a:p>
        </p:txBody>
      </p:sp>
      <p:pic>
        <p:nvPicPr>
          <p:cNvPr id="275461" name="Picture 5" descr="weigh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636912"/>
            <a:ext cx="40925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57217" y="1373867"/>
            <a:ext cx="8501063" cy="830997"/>
          </a:xfrm>
          <a:prstGeom prst="rect">
            <a:avLst/>
          </a:prstGeom>
          <a:solidFill>
            <a:srgbClr val="FFD347"/>
          </a:solidFill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SzPct val="80000"/>
              <a:buAutoNum type="arabicPeriod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เด็ก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วัย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เรียนและผู้ใหญ่ ควรใช้เครื่องชั่งน้ำหนักที่มีความละเอียด 0.1 กิโลกรัม หรือไม่เกิน 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0.5 กิโลกรัม   </a:t>
            </a:r>
          </a:p>
        </p:txBody>
      </p:sp>
      <p:sp>
        <p:nvSpPr>
          <p:cNvPr id="77831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รูปภาพ 7" descr="logoกรมอนามัยGI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467544" y="1589891"/>
            <a:ext cx="5544616" cy="830997"/>
          </a:xfrm>
          <a:prstGeom prst="rect">
            <a:avLst/>
          </a:prstGeom>
          <a:solidFill>
            <a:srgbClr val="FFD347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ตรวจสอบเครื่องชั่งน้ำหนักให้อยู่ในเกณฑ์มาตรฐาน ก่อนทำการชั่งทุกครั้ง</a:t>
            </a:r>
          </a:p>
        </p:txBody>
      </p:sp>
      <p:pic>
        <p:nvPicPr>
          <p:cNvPr id="276487" name="Picture 7" descr="standard_weigh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2463106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42988" y="44451"/>
            <a:ext cx="7057404" cy="86427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50000">
                <a:srgbClr val="DFEFE7"/>
              </a:gs>
              <a:gs pos="100000">
                <a:srgbClr val="339966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buSzPct val="70000"/>
            </a:pPr>
            <a:r>
              <a:rPr lang="th-TH" sz="4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การเตรียมเครื่องชั่งน้ำหนัก</a:t>
            </a:r>
          </a:p>
        </p:txBody>
      </p:sp>
      <p:pic>
        <p:nvPicPr>
          <p:cNvPr id="10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weighin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24954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3528" y="5445224"/>
            <a:ext cx="8568952" cy="461665"/>
          </a:xfrm>
          <a:prstGeom prst="rect">
            <a:avLst/>
          </a:prstGeom>
          <a:solidFill>
            <a:srgbClr val="FFD347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90000"/>
            </a:pP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ใช้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เครื่องชั่งเดิมทุกครั้งในการติดตาม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การภาวะโภชนาการ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87824" y="3429000"/>
            <a:ext cx="5760640" cy="1679476"/>
          </a:xfrm>
          <a:prstGeom prst="rect">
            <a:avLst/>
          </a:prstGeom>
          <a:solidFill>
            <a:srgbClr val="FFD34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>
              <a:buSzPct val="90000"/>
            </a:pP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วางเครื่องชั่งน้ำหนักอยู่บนพื้นราบ มีแสงสว่างเพียงพอสำหรับการอ่านตัวเลข และปรับให้เข็มอยู่ที่เลข 0 ทุกครั้งที่มีการใช้งาน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1489075" y="685800"/>
            <a:ext cx="29067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th-TH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4665117"/>
            <a:ext cx="3071813" cy="15001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4. อ่าน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ค่าให้ละเอียดมีทศนิยม 1 ตำแหน่ง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เช่น </a:t>
            </a:r>
            <a:r>
              <a:rPr lang="en-US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0.6 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กิโลกรัม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71868" y="1124744"/>
            <a:ext cx="5321307" cy="98109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1. ชั่ง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น้ำหนักในขณะที่ยังไม่ได้รับประทานอาหารจนอิ่ม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868" y="2204864"/>
            <a:ext cx="5321307" cy="13763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2. ถอด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เสื้อผ้าที่หนาๆออก ให้เหลือเท่าที่จำเป็น รวมทั้งถอดรองเท้า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และ ถุง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เท้า  นำสิ่งของออกจากตัว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1868" y="3717032"/>
            <a:ext cx="5321307" cy="243117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3. ถ้า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ใช้เครื่องชั่งน้ำหนักแบบยืนที่มีเข็ม  ผู้ที่อ่านค่าน้ำหนักจะต้องอยู่ในตำแหน่งตรงกันข้าม</a:t>
            </a:r>
            <a:r>
              <a:rPr lang="th-TH" sz="24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กับผู้ถูกวัด 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ไม่ควรอยู่ด้านข้างทั้งซ้ายหรือขวาเพราะจะทำให้อ่านค่าน้ำหนักมากไปหรือน้อยไปได้</a:t>
            </a:r>
          </a:p>
        </p:txBody>
      </p:sp>
      <p:sp>
        <p:nvSpPr>
          <p:cNvPr id="81932" name="Rectangle 6"/>
          <p:cNvSpPr>
            <a:spLocks noChangeArrowheads="1"/>
          </p:cNvSpPr>
          <p:nvPr/>
        </p:nvSpPr>
        <p:spPr bwMode="auto">
          <a:xfrm>
            <a:off x="1043558" y="0"/>
            <a:ext cx="6984826" cy="836712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rgbClr val="FFFFFF"/>
              </a:gs>
              <a:gs pos="100000">
                <a:srgbClr val="008080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buSzPct val="70000"/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วิธีการชั่งน้ำหนัก</a:t>
            </a:r>
          </a:p>
        </p:txBody>
      </p:sp>
      <p:sp>
        <p:nvSpPr>
          <p:cNvPr id="81934" name="Footer Placeholder 2"/>
          <p:cNvSpPr txBox="1">
            <a:spLocks noGrp="1"/>
          </p:cNvSpPr>
          <p:nvPr/>
        </p:nvSpPr>
        <p:spPr bwMode="auto">
          <a:xfrm>
            <a:off x="5072063" y="6429375"/>
            <a:ext cx="3871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ณัฐวรรณ  เชาวน์ลิลิตกุล </a:t>
            </a:r>
            <a:r>
              <a:rPr lang="th-TH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สำนัก</a:t>
            </a:r>
            <a:r>
              <a:rPr lang="en-US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โภชนาการ  กรมอนามัย</a:t>
            </a:r>
            <a:endParaRPr lang="th-TH" sz="11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รูปภาพ 14" descr="IMG_2548.JPG"/>
          <p:cNvPicPr>
            <a:picLocks noChangeAspect="1"/>
          </p:cNvPicPr>
          <p:nvPr/>
        </p:nvPicPr>
        <p:blipFill>
          <a:blip r:embed="rId2" cstate="print"/>
          <a:srcRect l="9375" t="11458" b="10416"/>
          <a:stretch>
            <a:fillRect/>
          </a:stretch>
        </p:blipFill>
        <p:spPr>
          <a:xfrm>
            <a:off x="611560" y="1124744"/>
            <a:ext cx="2571752" cy="3325554"/>
          </a:xfrm>
          <a:prstGeom prst="rect">
            <a:avLst/>
          </a:prstGeom>
        </p:spPr>
      </p:pic>
      <p:pic>
        <p:nvPicPr>
          <p:cNvPr id="11" name="รูปภาพ 7" descr="logoกรมอนามัยGI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2" descr="\\10.2.5.2\Intranet (E)\Logo สำนักโภชนาการ\Logo in powerpoint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060" y="0"/>
            <a:ext cx="9839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2253</TotalTime>
  <Words>2960</Words>
  <Application>Microsoft Office PowerPoint</Application>
  <PresentationFormat>On-screen Show (4:3)</PresentationFormat>
  <Paragraphs>474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Civic</vt:lpstr>
      <vt:lpstr>การประเมินภาวะโภชนาการ และพฤติกรรมการบริโภคอาหาร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</dc:creator>
  <cp:lastModifiedBy>Wan</cp:lastModifiedBy>
  <cp:revision>163</cp:revision>
  <dcterms:created xsi:type="dcterms:W3CDTF">2015-07-30T05:28:33Z</dcterms:created>
  <dcterms:modified xsi:type="dcterms:W3CDTF">2015-08-03T15:37:29Z</dcterms:modified>
</cp:coreProperties>
</file>