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1" r:id="rId5"/>
    <p:sldId id="263" r:id="rId6"/>
    <p:sldId id="262" r:id="rId7"/>
    <p:sldId id="267" r:id="rId8"/>
    <p:sldId id="269" r:id="rId9"/>
    <p:sldId id="264" r:id="rId10"/>
    <p:sldId id="265" r:id="rId11"/>
    <p:sldId id="266" r:id="rId12"/>
    <p:sldId id="270" r:id="rId13"/>
  </p:sldIdLst>
  <p:sldSz cx="9144000" cy="6858000" type="screen4x3"/>
  <p:notesSz cx="6669088" cy="98964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9900"/>
    <a:srgbClr val="000099"/>
    <a:srgbClr val="D3078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59882-F116-4D98-A7E7-7AE6F8C52656}" type="datetimeFigureOut">
              <a:rPr lang="th-TH" smtClean="0"/>
              <a:pPr/>
              <a:t>09/08/55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399934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777607" y="9399934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FF6DA-2980-4F15-8FC5-3D13DA15D79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805915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777993" y="0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B4F8D-3089-452F-9899-4D3AAE373700}" type="datetimeFigureOut">
              <a:rPr lang="th-TH" smtClean="0"/>
              <a:pPr/>
              <a:t>09/08/55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742950"/>
            <a:ext cx="4945062" cy="3709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66909" y="4700826"/>
            <a:ext cx="5335270" cy="44534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399361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777993" y="9399361"/>
            <a:ext cx="2889938" cy="4948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732EB-86B2-4861-8386-D910F9BD4FA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386881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732EB-86B2-4861-8386-D910F9BD4FA0}" type="slidenum">
              <a:rPr lang="th-TH" smtClean="0"/>
              <a:pPr/>
              <a:t>6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E55B-2CC4-46C4-A912-C3371475C9E0}" type="datetimeFigureOut">
              <a:rPr lang="th-TH" smtClean="0"/>
              <a:pPr/>
              <a:t>09/08/55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286E-AC39-4E58-A014-BBBF8CCA192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E55B-2CC4-46C4-A912-C3371475C9E0}" type="datetimeFigureOut">
              <a:rPr lang="th-TH" smtClean="0"/>
              <a:pPr/>
              <a:t>09/08/55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286E-AC39-4E58-A014-BBBF8CCA192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E55B-2CC4-46C4-A912-C3371475C9E0}" type="datetimeFigureOut">
              <a:rPr lang="th-TH" smtClean="0"/>
              <a:pPr/>
              <a:t>09/08/55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286E-AC39-4E58-A014-BBBF8CCA192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E55B-2CC4-46C4-A912-C3371475C9E0}" type="datetimeFigureOut">
              <a:rPr lang="th-TH" smtClean="0"/>
              <a:pPr/>
              <a:t>09/08/55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286E-AC39-4E58-A014-BBBF8CCA192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E55B-2CC4-46C4-A912-C3371475C9E0}" type="datetimeFigureOut">
              <a:rPr lang="th-TH" smtClean="0"/>
              <a:pPr/>
              <a:t>09/08/55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286E-AC39-4E58-A014-BBBF8CCA192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E55B-2CC4-46C4-A912-C3371475C9E0}" type="datetimeFigureOut">
              <a:rPr lang="th-TH" smtClean="0"/>
              <a:pPr/>
              <a:t>09/08/55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286E-AC39-4E58-A014-BBBF8CCA192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E55B-2CC4-46C4-A912-C3371475C9E0}" type="datetimeFigureOut">
              <a:rPr lang="th-TH" smtClean="0"/>
              <a:pPr/>
              <a:t>09/08/55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286E-AC39-4E58-A014-BBBF8CCA192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E55B-2CC4-46C4-A912-C3371475C9E0}" type="datetimeFigureOut">
              <a:rPr lang="th-TH" smtClean="0"/>
              <a:pPr/>
              <a:t>09/08/55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286E-AC39-4E58-A014-BBBF8CCA192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E55B-2CC4-46C4-A912-C3371475C9E0}" type="datetimeFigureOut">
              <a:rPr lang="th-TH" smtClean="0"/>
              <a:pPr/>
              <a:t>09/08/55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286E-AC39-4E58-A014-BBBF8CCA192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E55B-2CC4-46C4-A912-C3371475C9E0}" type="datetimeFigureOut">
              <a:rPr lang="th-TH" smtClean="0"/>
              <a:pPr/>
              <a:t>09/08/55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286E-AC39-4E58-A014-BBBF8CCA192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E55B-2CC4-46C4-A912-C3371475C9E0}" type="datetimeFigureOut">
              <a:rPr lang="th-TH" smtClean="0"/>
              <a:pPr/>
              <a:t>09/08/55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286E-AC39-4E58-A014-BBBF8CCA192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EE55B-2CC4-46C4-A912-C3371475C9E0}" type="datetimeFigureOut">
              <a:rPr lang="th-TH" smtClean="0"/>
              <a:pPr/>
              <a:t>09/08/55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C286E-AC39-4E58-A014-BBBF8CCA192F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057067" y="406405"/>
            <a:ext cx="7018268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DSN MonTaNa" pitchFamily="2" charset="-34"/>
                <a:cs typeface="DS-NamKang" pitchFamily="18" charset="-34"/>
              </a:rPr>
              <a:t>วิสัยทัศน์ บทบาท การดำเนินงานของ</a:t>
            </a:r>
            <a:endParaRPr lang="th-TH" sz="5400" b="1" dirty="0">
              <a:ln w="10541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tx1"/>
              </a:solidFill>
              <a:latin typeface="DSN MonTaNa" pitchFamily="2" charset="-34"/>
              <a:cs typeface="DS-NamKang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699792" y="1268760"/>
            <a:ext cx="3701655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DSN MonTaNa" pitchFamily="2" charset="-34"/>
                <a:cs typeface="DS-NamKang" pitchFamily="18" charset="-34"/>
              </a:rPr>
              <a:t>สำนักโรคไม่ติดต่อ </a:t>
            </a:r>
            <a:endParaRPr lang="th-TH" sz="5400" b="1" dirty="0">
              <a:ln w="10541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tx1"/>
              </a:solidFill>
              <a:latin typeface="DSN MonTaNa" pitchFamily="2" charset="-34"/>
              <a:cs typeface="DS-NamKang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217863" y="2420888"/>
            <a:ext cx="713657" cy="707886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0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DSN MonTaNa" pitchFamily="2" charset="-34"/>
                <a:cs typeface="DS-NamKang" pitchFamily="18" charset="-34"/>
              </a:rPr>
              <a:t>โดย</a:t>
            </a:r>
            <a:endParaRPr lang="th-TH" sz="4000" b="1" dirty="0">
              <a:ln w="10541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tx1"/>
              </a:solidFill>
              <a:latin typeface="DSN MonTaNa" pitchFamily="2" charset="-34"/>
              <a:cs typeface="DS-NamKang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001862" y="3284984"/>
            <a:ext cx="5008102" cy="83099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DSN MonTaNa" pitchFamily="2" charset="-34"/>
                <a:cs typeface="DS-NamKang" pitchFamily="18" charset="-34"/>
              </a:rPr>
              <a:t>นายแพทย์ภา</a:t>
            </a:r>
            <a:r>
              <a:rPr lang="th-TH" sz="4800" b="1" dirty="0" err="1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DSN MonTaNa" pitchFamily="2" charset="-34"/>
                <a:cs typeface="DS-NamKang" pitchFamily="18" charset="-34"/>
              </a:rPr>
              <a:t>นุวัฒน์</a:t>
            </a:r>
            <a:r>
              <a:rPr lang="th-TH" sz="48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DSN MonTaNa" pitchFamily="2" charset="-34"/>
                <a:cs typeface="DS-NamKang" pitchFamily="18" charset="-34"/>
              </a:rPr>
              <a:t>  ปานเกตุ</a:t>
            </a:r>
            <a:endParaRPr lang="th-TH" sz="4800" b="1" dirty="0">
              <a:ln w="10541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tx1"/>
              </a:solidFill>
              <a:latin typeface="DSN MonTaNa" pitchFamily="2" charset="-34"/>
              <a:cs typeface="DS-NamKang" pitchFamily="18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2491742" y="3933056"/>
            <a:ext cx="3964548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DSN MonTaNa" pitchFamily="2" charset="-34"/>
                <a:cs typeface="DS-NamKang" pitchFamily="18" charset="-34"/>
              </a:rPr>
              <a:t>ผู้อำนวยการสำนักโรคไม่ติดต่อ</a:t>
            </a:r>
            <a:endParaRPr lang="th-TH" sz="3600" b="1" dirty="0">
              <a:ln w="10541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tx1"/>
              </a:solidFill>
              <a:latin typeface="DSN MonTaNa" pitchFamily="2" charset="-34"/>
              <a:cs typeface="DS-NamKang" pitchFamily="18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491784" y="5085184"/>
            <a:ext cx="4004622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DSN MonTaNa" pitchFamily="2" charset="-34"/>
                <a:cs typeface="DS-NamKang" pitchFamily="18" charset="-34"/>
              </a:rPr>
              <a:t>วันที่ ๙  สิงหาคม พ.ศ. ๒๕๕๕ </a:t>
            </a:r>
            <a:endParaRPr lang="th-TH" sz="3600" b="1" dirty="0">
              <a:ln w="10541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tx1"/>
              </a:solidFill>
              <a:latin typeface="DSN MonTaNa" pitchFamily="2" charset="-34"/>
              <a:cs typeface="DS-NamKang" pitchFamily="18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52175" y="4509120"/>
            <a:ext cx="6171882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DSN MonTaNa" pitchFamily="2" charset="-34"/>
                <a:cs typeface="DS-NamKang" pitchFamily="18" charset="-34"/>
              </a:rPr>
              <a:t>ณ โรงแรมมิรา</a:t>
            </a:r>
            <a:r>
              <a:rPr lang="th-TH" sz="3600" b="1" dirty="0" err="1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DSN MonTaNa" pitchFamily="2" charset="-34"/>
                <a:cs typeface="DS-NamKang" pitchFamily="18" charset="-34"/>
              </a:rPr>
              <a:t>เคิล</a:t>
            </a:r>
            <a:r>
              <a:rPr lang="th-TH" sz="36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DSN MonTaNa" pitchFamily="2" charset="-34"/>
                <a:cs typeface="DS-NamKang" pitchFamily="18" charset="-34"/>
              </a:rPr>
              <a:t> แก</a:t>
            </a:r>
            <a:r>
              <a:rPr lang="th-TH" sz="3600" b="1" dirty="0" err="1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DSN MonTaNa" pitchFamily="2" charset="-34"/>
                <a:cs typeface="DS-NamKang" pitchFamily="18" charset="-34"/>
              </a:rPr>
              <a:t>รนด์</a:t>
            </a:r>
            <a:r>
              <a:rPr lang="th-TH" sz="36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DSN MonTaNa" pitchFamily="2" charset="-34"/>
                <a:cs typeface="DS-NamKang" pitchFamily="18" charset="-34"/>
              </a:rPr>
              <a:t> คอน</a:t>
            </a:r>
            <a:r>
              <a:rPr lang="th-TH" sz="3600" b="1" dirty="0" err="1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DSN MonTaNa" pitchFamily="2" charset="-34"/>
                <a:cs typeface="DS-NamKang" pitchFamily="18" charset="-34"/>
              </a:rPr>
              <a:t>เวนชั่น</a:t>
            </a:r>
            <a:r>
              <a:rPr lang="th-TH" sz="36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DSN MonTaNa" pitchFamily="2" charset="-34"/>
                <a:cs typeface="DS-NamKang" pitchFamily="18" charset="-34"/>
              </a:rPr>
              <a:t> กรุงเทพฯ</a:t>
            </a:r>
          </a:p>
        </p:txBody>
      </p:sp>
      <p:pic>
        <p:nvPicPr>
          <p:cNvPr id="1026" name="Picture 2" descr="C:\Users\OD\Desktop\66_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5329969"/>
            <a:ext cx="1319293" cy="13192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D\Desktop\logo_asean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057" y="5329969"/>
            <a:ext cx="1419943" cy="14235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OD\Desktop\asean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661248"/>
            <a:ext cx="3960440" cy="11299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มุมมน 1"/>
          <p:cNvSpPr/>
          <p:nvPr/>
        </p:nvSpPr>
        <p:spPr>
          <a:xfrm>
            <a:off x="1115616" y="620688"/>
            <a:ext cx="7020780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tx1"/>
                </a:solidFill>
                <a:cs typeface="+mj-cs"/>
              </a:rPr>
              <a:t>การติดตามความคืบหน้าระดับประเทศ</a:t>
            </a:r>
            <a:endParaRPr lang="th-TH" sz="36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539552" y="2150858"/>
            <a:ext cx="8190910" cy="171019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cs typeface="+mj-cs"/>
              </a:rPr>
              <a:t>แผนงานแห่งชาติสำหรับการก้าวสู่การเป็นประชาคมอาเซียน</a:t>
            </a:r>
          </a:p>
          <a:p>
            <a:pPr algn="ctr"/>
            <a:r>
              <a:rPr lang="th-TH" sz="3200" b="1" dirty="0" smtClean="0">
                <a:cs typeface="+mj-cs"/>
              </a:rPr>
              <a:t>ในปี 2558</a:t>
            </a:r>
          </a:p>
          <a:p>
            <a:pPr algn="ctr"/>
            <a:r>
              <a:rPr lang="th-TH" sz="3200" b="1" dirty="0" smtClean="0">
                <a:cs typeface="+mj-cs"/>
              </a:rPr>
              <a:t>ภายใต้การกำกับดูแลของคณะกรรมการแห่งชาติ</a:t>
            </a:r>
            <a:endParaRPr lang="th-TH" sz="3200" b="1" dirty="0">
              <a:cs typeface="+mj-cs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557554" y="5157192"/>
            <a:ext cx="8190910" cy="7200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cs typeface="+mj-cs"/>
              </a:rPr>
              <a:t>แผนงานระดับกระทรวง</a:t>
            </a:r>
            <a:endParaRPr lang="th-TH" sz="3200" b="1" dirty="0">
              <a:cs typeface="+mj-cs"/>
            </a:endParaRPr>
          </a:p>
        </p:txBody>
      </p:sp>
      <p:sp>
        <p:nvSpPr>
          <p:cNvPr id="5" name="ลูกศรลง 4"/>
          <p:cNvSpPr/>
          <p:nvPr/>
        </p:nvSpPr>
        <p:spPr>
          <a:xfrm>
            <a:off x="4355976" y="4131078"/>
            <a:ext cx="540060" cy="81009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 b="1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มุมมน 1"/>
          <p:cNvSpPr/>
          <p:nvPr/>
        </p:nvSpPr>
        <p:spPr>
          <a:xfrm>
            <a:off x="2267744" y="332656"/>
            <a:ext cx="4248472" cy="6480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cs typeface="+mj-cs"/>
              </a:rPr>
              <a:t>ภารกิจเร่งด่วน</a:t>
            </a:r>
            <a:endParaRPr lang="th-TH" sz="44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83568" y="1268760"/>
            <a:ext cx="6912768" cy="10081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cs typeface="+mj-cs"/>
              </a:rPr>
              <a:t>การเตรียมความพร้อมภายในประเทศ</a:t>
            </a:r>
            <a:endParaRPr lang="th-TH" sz="3200" b="1" dirty="0">
              <a:cs typeface="+mj-cs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683568" y="2708920"/>
            <a:ext cx="2376264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cs typeface="+mj-cs"/>
              </a:rPr>
              <a:t>การเตรียมความพร้อม </a:t>
            </a:r>
          </a:p>
          <a:p>
            <a:pPr algn="ctr"/>
            <a:r>
              <a:rPr lang="th-TH" sz="2400" b="1" dirty="0" smtClean="0">
                <a:cs typeface="+mj-cs"/>
              </a:rPr>
              <a:t>ส่วนราชการ</a:t>
            </a:r>
            <a:endParaRPr lang="th-TH" sz="2400" b="1" dirty="0">
              <a:cs typeface="+mj-cs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156176" y="2708920"/>
            <a:ext cx="2376264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cs typeface="+mj-cs"/>
              </a:rPr>
              <a:t>การสร้างความตระหนักรู้และเตรียมความพร้อม</a:t>
            </a:r>
            <a:endParaRPr lang="th-TH" sz="2400" b="1" dirty="0">
              <a:cs typeface="+mj-cs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491880" y="2636912"/>
            <a:ext cx="2376264" cy="14401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cs typeface="+mj-cs"/>
              </a:rPr>
              <a:t>ผลักดันการร้างประชาคมอาเซียนให้อยู่ในร่างแผนพัฒนาเศรษฐกิจและสังคมแห่งชาติฉบับที่ 11</a:t>
            </a:r>
            <a:endParaRPr lang="th-TH" sz="2400" b="1" dirty="0">
              <a:cs typeface="+mj-cs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95536" y="4365104"/>
            <a:ext cx="1296144" cy="17281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cs typeface="+mj-cs"/>
              </a:rPr>
              <a:t>การดำเนินการอย่างเข้มข้นเพื่อสร้างประชาคมและในการมีปฏิสัมพันธ์กับภายนอก</a:t>
            </a:r>
            <a:endParaRPr lang="th-TH" sz="1800" b="1" dirty="0">
              <a:cs typeface="+mj-cs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835696" y="4365104"/>
            <a:ext cx="1296144" cy="17281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cs typeface="+mj-cs"/>
              </a:rPr>
              <a:t>ปรับโครงสร้างส่วนราชการเพื่อรองรับประชาคมอาเซียน</a:t>
            </a:r>
            <a:endParaRPr lang="th-TH" sz="2000" b="1" dirty="0">
              <a:cs typeface="+mj-cs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3275856" y="4365104"/>
            <a:ext cx="1296144" cy="17281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cs typeface="+mj-cs"/>
              </a:rPr>
              <a:t>ฝึกให้ข้าราชการให้มีความพร้อม</a:t>
            </a:r>
            <a:endParaRPr lang="th-TH" sz="2000" b="1" dirty="0">
              <a:cs typeface="+mj-cs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156176" y="4293096"/>
            <a:ext cx="1224136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ในภาคการศึกษา</a:t>
            </a:r>
            <a:endParaRPr lang="th-TH" b="1" dirty="0">
              <a:cs typeface="+mj-cs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7524328" y="4293096"/>
            <a:ext cx="1224136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ในภาคประชาชน</a:t>
            </a:r>
            <a:endParaRPr lang="th-TH" b="1" dirty="0">
              <a:cs typeface="+mj-cs"/>
            </a:endParaRPr>
          </a:p>
        </p:txBody>
      </p:sp>
      <p:sp>
        <p:nvSpPr>
          <p:cNvPr id="13" name="ลูกศรลง 12"/>
          <p:cNvSpPr/>
          <p:nvPr/>
        </p:nvSpPr>
        <p:spPr>
          <a:xfrm>
            <a:off x="2123728" y="3789040"/>
            <a:ext cx="360040" cy="43204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 b="1">
              <a:cs typeface="+mj-cs"/>
            </a:endParaRPr>
          </a:p>
        </p:txBody>
      </p:sp>
      <p:sp>
        <p:nvSpPr>
          <p:cNvPr id="14" name="ลูกศรลง 13"/>
          <p:cNvSpPr/>
          <p:nvPr/>
        </p:nvSpPr>
        <p:spPr>
          <a:xfrm rot="18694011">
            <a:off x="3030792" y="3779026"/>
            <a:ext cx="360040" cy="43204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 b="1">
              <a:cs typeface="+mj-cs"/>
            </a:endParaRPr>
          </a:p>
        </p:txBody>
      </p:sp>
      <p:sp>
        <p:nvSpPr>
          <p:cNvPr id="15" name="ลูกศรลง 14"/>
          <p:cNvSpPr/>
          <p:nvPr/>
        </p:nvSpPr>
        <p:spPr>
          <a:xfrm rot="1353413">
            <a:off x="1118528" y="3781278"/>
            <a:ext cx="360040" cy="43204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 b="1">
              <a:cs typeface="+mj-cs"/>
            </a:endParaRPr>
          </a:p>
        </p:txBody>
      </p:sp>
      <p:sp>
        <p:nvSpPr>
          <p:cNvPr id="16" name="ลูกศรลง 15"/>
          <p:cNvSpPr/>
          <p:nvPr/>
        </p:nvSpPr>
        <p:spPr>
          <a:xfrm rot="19638925">
            <a:off x="7828503" y="3707019"/>
            <a:ext cx="360040" cy="43204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 b="1">
              <a:cs typeface="+mj-cs"/>
            </a:endParaRPr>
          </a:p>
        </p:txBody>
      </p:sp>
      <p:sp>
        <p:nvSpPr>
          <p:cNvPr id="17" name="ลูกศรลง 16"/>
          <p:cNvSpPr/>
          <p:nvPr/>
        </p:nvSpPr>
        <p:spPr>
          <a:xfrm rot="977883">
            <a:off x="6534834" y="3709271"/>
            <a:ext cx="360040" cy="43204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 b="1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สี่เหลี่ยมผืนผ้า 17"/>
          <p:cNvSpPr/>
          <p:nvPr/>
        </p:nvSpPr>
        <p:spPr>
          <a:xfrm>
            <a:off x="3563888" y="4221088"/>
            <a:ext cx="212590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8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สวัสดี</a:t>
            </a:r>
            <a:endParaRPr lang="th-TH" sz="88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19" name="Picture 3" descr="C:\Users\OD\Desktop\logo_asean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76672"/>
            <a:ext cx="1521432" cy="15252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C:\Users\OD\Desktop\asean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661248"/>
            <a:ext cx="3960440" cy="11299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สี่เหลี่ยมผืนผ้า 20"/>
          <p:cNvSpPr/>
          <p:nvPr/>
        </p:nvSpPr>
        <p:spPr>
          <a:xfrm>
            <a:off x="1171516" y="2381979"/>
            <a:ext cx="693010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การพัฒนาองค์กรให้ได้ภาพที่ต้องการ</a:t>
            </a:r>
            <a:endParaRPr lang="th-TH" sz="48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-136526" y="3212976"/>
            <a:ext cx="954620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เราทุกคนร่วมกันทำได้และต้องสำเร็จอย่างแน่นอน</a:t>
            </a:r>
            <a:endParaRPr lang="th-TH" sz="48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23" name="Picture 2" descr="C:\Users\OD\Desktop\66_1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620688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zh-CN" sz="6000" b="1" i="0" u="none" strike="noStrike" kern="1200" normalizeH="0" baseline="0" noProof="0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uLnTx/>
                <a:uFillTx/>
                <a:latin typeface="DSN MonTaNa" pitchFamily="2" charset="-34"/>
                <a:ea typeface="+mj-ea"/>
                <a:cs typeface="DS-NamKang" pitchFamily="18" charset="-34"/>
              </a:rPr>
              <a:t>วิสัยทัศน์</a:t>
            </a:r>
            <a:endParaRPr kumimoji="0" lang="th-TH" sz="6000" b="1" i="0" u="none" strike="noStrike" kern="1200" normalizeH="0" baseline="0" noProof="0" dirty="0" smtClean="0">
              <a:ln w="10541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uLnTx/>
              <a:uFillTx/>
              <a:latin typeface="DSN MonTaNa" pitchFamily="2" charset="-34"/>
              <a:ea typeface="+mj-ea"/>
              <a:cs typeface="DS-NamKang" pitchFamily="18" charset="-34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3568" y="1916832"/>
            <a:ext cx="7920880" cy="4474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4000" b="1" i="0" u="none" strike="noStrike" kern="1200" normalizeH="0" baseline="0" noProof="0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uLnTx/>
                <a:uFillTx/>
                <a:latin typeface="DSN MonTaNa" pitchFamily="2" charset="-34"/>
                <a:ea typeface="SimSun" pitchFamily="2" charset="-122"/>
                <a:cs typeface="DS-NamKang" pitchFamily="18" charset="-34"/>
              </a:rPr>
              <a:t> </a:t>
            </a:r>
            <a:r>
              <a:rPr kumimoji="0" lang="en-US" altLang="zh-CN" sz="4400" b="1" i="0" u="none" strike="noStrike" kern="1200" normalizeH="0" baseline="0" noProof="0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rgbClr val="000099"/>
                </a:solidFill>
                <a:uLnTx/>
                <a:uFillTx/>
                <a:latin typeface="DSN MonTaNa" pitchFamily="2" charset="-34"/>
                <a:ea typeface="SimSun" pitchFamily="2" charset="-122"/>
                <a:cs typeface="DS-NamKang" pitchFamily="18" charset="-34"/>
              </a:rPr>
              <a:t>“</a:t>
            </a:r>
            <a:r>
              <a:rPr kumimoji="0" lang="th-TH" altLang="zh-CN" sz="4400" b="1" i="0" u="none" strike="noStrike" kern="1200" normalizeH="0" baseline="0" noProof="0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rgbClr val="000099"/>
                </a:solidFill>
                <a:uLnTx/>
                <a:uFillTx/>
                <a:latin typeface="DSN MonTaNa" pitchFamily="2" charset="-34"/>
                <a:cs typeface="DS-NamKang" pitchFamily="18" charset="-34"/>
              </a:rPr>
              <a:t> เป็นองค์การชั้นนำด้านวิชาการในการเฝ้าระวัง ป้องกัน ควบคุมโรคไม่ติดต่อและการบาดเจ็บ       ของประเทศที่สังคมเชื่อถือและไว้วางใจ             ภายใน ปี </a:t>
            </a:r>
            <a:r>
              <a:rPr lang="th-TH" altLang="zh-CN" sz="44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DSN MonTaNa" pitchFamily="2" charset="-34"/>
                <a:ea typeface="SimSun" pitchFamily="2" charset="-122"/>
                <a:cs typeface="DS-NamKang" pitchFamily="18" charset="-34"/>
              </a:rPr>
              <a:t>๒๕๕๘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th-TH" altLang="zh-CN" sz="4400" b="1" i="0" u="none" strike="noStrike" kern="1200" normalizeH="0" baseline="0" noProof="0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rgbClr val="000099"/>
                </a:solidFill>
                <a:uLnTx/>
                <a:uFillTx/>
                <a:latin typeface="DSN MonTaNa" pitchFamily="2" charset="-34"/>
                <a:cs typeface="DS-NamKang" pitchFamily="18" charset="-34"/>
              </a:rPr>
              <a:t> และระดับนานาชาติ ภายใน ปี </a:t>
            </a:r>
            <a:r>
              <a:rPr lang="th-TH" altLang="zh-CN" sz="44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DSN MonTaNa" pitchFamily="2" charset="-34"/>
                <a:ea typeface="SimSun" pitchFamily="2" charset="-122"/>
                <a:cs typeface="DS-NamKang" pitchFamily="18" charset="-34"/>
              </a:rPr>
              <a:t>๒๕๖๓  </a:t>
            </a:r>
            <a:r>
              <a:rPr kumimoji="0" lang="en-US" altLang="zh-CN" sz="4400" b="1" i="0" u="none" strike="noStrike" kern="1200" normalizeH="0" baseline="0" noProof="0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rgbClr val="000099"/>
                </a:solidFill>
                <a:uLnTx/>
                <a:uFillTx/>
                <a:latin typeface="DSN MonTaNa" pitchFamily="2" charset="-34"/>
                <a:ea typeface="SimSun" pitchFamily="2" charset="-122"/>
                <a:cs typeface="DS-NamKang" pitchFamily="18" charset="-34"/>
              </a:rPr>
              <a:t>”</a:t>
            </a:r>
            <a:endParaRPr kumimoji="0" lang="th-TH" sz="4400" b="1" i="0" u="none" strike="noStrike" kern="1200" normalizeH="0" baseline="0" noProof="0" dirty="0" smtClean="0">
              <a:ln w="10541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rgbClr val="000099"/>
              </a:solidFill>
              <a:uLnTx/>
              <a:uFillTx/>
              <a:latin typeface="DSN MonTaNa" pitchFamily="2" charset="-34"/>
              <a:cs typeface="DS-NamKang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-36512" y="0"/>
            <a:ext cx="9144000" cy="11967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zh-CN" sz="6000" b="1" i="0" u="none" strike="noStrike" kern="1200" normalizeH="0" baseline="0" noProof="0" dirty="0" err="1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uLnTx/>
                <a:uFillTx/>
                <a:latin typeface="DSN MonTaNa" pitchFamily="2" charset="-34"/>
                <a:ea typeface="+mj-ea"/>
                <a:cs typeface="DS-NamKang" pitchFamily="18" charset="-34"/>
              </a:rPr>
              <a:t>พันธ</a:t>
            </a:r>
            <a:r>
              <a:rPr kumimoji="0" lang="th-TH" altLang="zh-CN" sz="6000" b="1" i="0" u="none" strike="noStrike" kern="1200" normalizeH="0" baseline="0" noProof="0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uLnTx/>
                <a:uFillTx/>
                <a:latin typeface="DSN MonTaNa" pitchFamily="2" charset="-34"/>
                <a:ea typeface="+mj-ea"/>
                <a:cs typeface="DS-NamKang" pitchFamily="18" charset="-34"/>
              </a:rPr>
              <a:t>กิจ</a:t>
            </a:r>
            <a:r>
              <a:rPr kumimoji="0" lang="en-US" altLang="zh-CN" sz="6000" b="1" i="0" u="none" strike="noStrike" kern="1200" normalizeH="0" baseline="0" noProof="0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uLnTx/>
                <a:uFillTx/>
                <a:latin typeface="DSN MonTaNa" pitchFamily="2" charset="-34"/>
                <a:ea typeface="SimSun" pitchFamily="2" charset="-122"/>
                <a:cs typeface="DS-NamKang" pitchFamily="18" charset="-34"/>
              </a:rPr>
              <a:t> </a:t>
            </a:r>
            <a:endParaRPr kumimoji="0" lang="th-TH" sz="6000" b="1" i="0" u="none" strike="noStrike" kern="1200" normalizeH="0" baseline="0" noProof="0" dirty="0" smtClean="0">
              <a:ln w="10541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uLnTx/>
              <a:uFillTx/>
              <a:latin typeface="DSN MonTaNa" pitchFamily="2" charset="-34"/>
              <a:ea typeface="+mj-ea"/>
              <a:cs typeface="DS-NamKang" pitchFamily="18" charset="-34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340768"/>
            <a:ext cx="9144000" cy="5661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th-TH" altLang="zh-CN" sz="32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latin typeface="DSN MonTaNa" pitchFamily="2" charset="-34"/>
                <a:cs typeface="DS-NamKang" pitchFamily="18" charset="-34"/>
              </a:rPr>
              <a:t>  </a:t>
            </a:r>
            <a:r>
              <a:rPr kumimoji="0" lang="th-TH" altLang="zh-CN" sz="3600" b="1" i="0" u="none" strike="noStrike" kern="1200" normalizeH="0" baseline="0" noProof="0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uLnTx/>
                <a:uFillTx/>
                <a:latin typeface="DSN MonTaNa" pitchFamily="2" charset="-34"/>
                <a:cs typeface="DS-NamKang" pitchFamily="18" charset="-34"/>
              </a:rPr>
              <a:t>๑.   พัฒนาองค์ความรู้  เทคโนโลยี  </a:t>
            </a:r>
            <a:r>
              <a:rPr kumimoji="0" lang="th-TH" altLang="zh-CN" sz="3600" b="1" i="0" u="none" strike="noStrike" kern="1200" normalizeH="0" baseline="0" noProof="0" dirty="0" err="1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uLnTx/>
                <a:uFillTx/>
                <a:latin typeface="DSN MonTaNa" pitchFamily="2" charset="-34"/>
                <a:cs typeface="DS-NamKang" pitchFamily="18" charset="-34"/>
              </a:rPr>
              <a:t>นว</a:t>
            </a:r>
            <a:r>
              <a:rPr kumimoji="0" lang="th-TH" altLang="zh-CN" sz="3600" b="1" i="0" u="none" strike="noStrike" kern="1200" normalizeH="0" baseline="0" noProof="0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uLnTx/>
                <a:uFillTx/>
                <a:latin typeface="DSN MonTaNa" pitchFamily="2" charset="-34"/>
                <a:cs typeface="DS-NamKang" pitchFamily="18" charset="-34"/>
              </a:rPr>
              <a:t>ตก</a:t>
            </a:r>
            <a:r>
              <a:rPr kumimoji="0" lang="th-TH" altLang="zh-CN" sz="3600" b="1" i="0" u="none" strike="noStrike" kern="1200" normalizeH="0" baseline="0" noProof="0" dirty="0" err="1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uLnTx/>
                <a:uFillTx/>
                <a:latin typeface="DSN MonTaNa" pitchFamily="2" charset="-34"/>
                <a:cs typeface="DS-NamKang" pitchFamily="18" charset="-34"/>
              </a:rPr>
              <a:t>รรม</a:t>
            </a:r>
            <a:r>
              <a:rPr kumimoji="0" lang="th-TH" altLang="zh-CN" sz="3600" b="1" i="0" u="none" strike="noStrike" kern="1200" normalizeH="0" baseline="0" noProof="0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uLnTx/>
                <a:uFillTx/>
                <a:latin typeface="DSN MonTaNa" pitchFamily="2" charset="-34"/>
                <a:cs typeface="DS-NamKang" pitchFamily="18" charset="-34"/>
              </a:rPr>
              <a:t>การเฝ้าระวัง ป้องกัน  ควบคุมโรคไม่ติดต่อและการบาดเจ็บที่ได้มาตรฐานสากล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3573016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th-TH" altLang="zh-CN" b="1" i="0" u="none" strike="noStrike" kern="1200" normalizeH="0" baseline="0" noProof="0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uLnTx/>
                <a:uFillTx/>
                <a:latin typeface="DSN MonTaNa" pitchFamily="2" charset="-34"/>
                <a:cs typeface="DS-NamKang" pitchFamily="18" charset="-34"/>
              </a:rPr>
              <a:t>  </a:t>
            </a:r>
            <a:r>
              <a:rPr kumimoji="0" lang="th-TH" altLang="zh-CN" sz="3600" b="1" i="0" u="none" strike="noStrike" kern="1200" normalizeH="0" baseline="0" noProof="0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uLnTx/>
                <a:uFillTx/>
                <a:latin typeface="DSN MonTaNa" pitchFamily="2" charset="-34"/>
                <a:cs typeface="DS-NamKang" pitchFamily="18" charset="-34"/>
              </a:rPr>
              <a:t>๓.  ผลักดันนโยบายสาธารณะและมาตรการป้องกันโรคไม่ติดต่อและการบาดเจ็บ</a:t>
            </a:r>
          </a:p>
          <a:p>
            <a:pPr marL="0" marR="0" lvl="0" indent="0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th-TH" altLang="zh-CN" sz="3600" b="1" i="0" u="none" strike="noStrike" kern="1200" normalizeH="0" baseline="0" noProof="0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uLnTx/>
                <a:uFillTx/>
                <a:latin typeface="DSN MonTaNa" pitchFamily="2" charset="-34"/>
                <a:cs typeface="DS-NamKang" pitchFamily="18" charset="-34"/>
              </a:rPr>
              <a:t>  ๔.  ติดตาม และประเมินผลการดำเนินงานเฝ้าระวัง ป้องกัน ควบคุม      โรคไม่ติดต่อและการบาดเจ็บในระดับประเทศ</a:t>
            </a:r>
          </a:p>
          <a:p>
            <a:pPr lvl="0">
              <a:spcBef>
                <a:spcPct val="20000"/>
              </a:spcBef>
            </a:pPr>
            <a:r>
              <a:rPr kumimoji="0" lang="th-TH" altLang="zh-CN" sz="3600" b="1" i="0" u="none" strike="noStrike" kern="1200" normalizeH="0" baseline="0" noProof="0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uLnTx/>
                <a:uFillTx/>
                <a:latin typeface="DSN MonTaNa" pitchFamily="2" charset="-34"/>
                <a:ea typeface="SimSun" pitchFamily="2" charset="-122"/>
                <a:cs typeface="DS-NamKang" pitchFamily="18" charset="-34"/>
              </a:rPr>
              <a:t>  ๕</a:t>
            </a:r>
            <a:r>
              <a:rPr kumimoji="0" lang="th-TH" altLang="zh-CN" sz="3600" b="1" i="0" u="none" strike="noStrike" kern="1200" normalizeH="0" baseline="0" noProof="0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uLnTx/>
                <a:uFillTx/>
                <a:latin typeface="DSN MonTaNa" pitchFamily="2" charset="-34"/>
                <a:cs typeface="DS-NamKang" pitchFamily="18" charset="-34"/>
              </a:rPr>
              <a:t>. </a:t>
            </a:r>
            <a:r>
              <a:rPr lang="th-TH" altLang="zh-CN" sz="36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latin typeface="DSN MonTaNa" pitchFamily="2" charset="-34"/>
                <a:cs typeface="DS-NamKang" pitchFamily="18" charset="-34"/>
              </a:rPr>
              <a:t>ประสานความร่วมมือและพัฒนาศักยภาพ</a:t>
            </a:r>
            <a:r>
              <a:rPr kumimoji="0" lang="th-TH" altLang="zh-CN" sz="3600" b="1" i="0" u="none" strike="noStrike" kern="1200" normalizeH="0" baseline="0" noProof="0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uLnTx/>
                <a:uFillTx/>
                <a:latin typeface="DSN MonTaNa" pitchFamily="2" charset="-34"/>
                <a:cs typeface="DS-NamKang" pitchFamily="18" charset="-34"/>
              </a:rPr>
              <a:t>ภาคีเครือข่าย</a:t>
            </a:r>
            <a:endParaRPr kumimoji="0" lang="th-TH" sz="3600" b="1" i="0" u="none" strike="noStrike" kern="1200" normalizeH="0" baseline="0" noProof="0" dirty="0" smtClean="0">
              <a:ln w="10541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uLnTx/>
              <a:uFillTx/>
              <a:latin typeface="DSN MonTaNa" pitchFamily="2" charset="-34"/>
              <a:cs typeface="DS-NamKang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0" y="2492896"/>
            <a:ext cx="8964488" cy="1103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lang="th-TH" altLang="zh-CN" sz="36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latin typeface="DSN MonTaNa" pitchFamily="2" charset="-34"/>
                <a:cs typeface="DS-NamKang" pitchFamily="18" charset="-34"/>
              </a:rPr>
              <a:t>  ๒. ถ่ายทอด </a:t>
            </a:r>
            <a:r>
              <a:rPr lang="th-TH" altLang="zh-CN" sz="3600" b="1" dirty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latin typeface="DSN MonTaNa" pitchFamily="2" charset="-34"/>
                <a:cs typeface="DS-NamKang" pitchFamily="18" charset="-34"/>
              </a:rPr>
              <a:t>และแลกเปลี่ยนองค์ความรู้ เทคโนโลยีการเฝ้าระวัง ป้องกัน ควบคุมโรคไม่ติดต่อและการบาดเจ็บ ให้กับภาคีเครือข่ายและประชาชน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23528" y="908720"/>
            <a:ext cx="8352928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>
              <a:spcBef>
                <a:spcPct val="0"/>
              </a:spcBef>
            </a:pPr>
            <a:r>
              <a:rPr lang="th-TH" altLang="zh-CN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latin typeface="DSN MonTaNa" pitchFamily="2" charset="-34"/>
                <a:cs typeface="DS-NamKang" pitchFamily="18" charset="-34"/>
              </a:rPr>
              <a:t>	</a:t>
            </a:r>
            <a:r>
              <a:rPr lang="th-TH" altLang="zh-CN" sz="35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latin typeface="DSN MonTaNa" pitchFamily="2" charset="-34"/>
                <a:cs typeface="DS-NamKang" pitchFamily="18" charset="-34"/>
              </a:rPr>
              <a:t>๑. ส่งเสริม</a:t>
            </a:r>
            <a:r>
              <a:rPr lang="th-TH" altLang="zh-CN" sz="3500" b="1" dirty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latin typeface="DSN MonTaNa" pitchFamily="2" charset="-34"/>
                <a:cs typeface="DS-NamKang" pitchFamily="18" charset="-34"/>
              </a:rPr>
              <a:t>ศักยภาพและประสานความร่วมมือกับภาคีเครือข่ายภายในประเทศและนานาชาติในการดำเนินงานเฝ้าระวังป้องกันและ</a:t>
            </a:r>
            <a:r>
              <a:rPr lang="th-TH" altLang="zh-CN" sz="35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latin typeface="DSN MonTaNa" pitchFamily="2" charset="-34"/>
                <a:cs typeface="DS-NamKang" pitchFamily="18" charset="-34"/>
              </a:rPr>
              <a:t>ควบคุม        โรค</a:t>
            </a:r>
            <a:r>
              <a:rPr lang="th-TH" altLang="zh-CN" sz="3500" b="1" dirty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latin typeface="DSN MonTaNa" pitchFamily="2" charset="-34"/>
                <a:cs typeface="DS-NamKang" pitchFamily="18" charset="-34"/>
              </a:rPr>
              <a:t>ไม่ติดต่อและการบาดเจ็บอย่างมีประสิทธิภาพ และ</a:t>
            </a:r>
            <a:r>
              <a:rPr lang="th-TH" altLang="zh-CN" sz="35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latin typeface="DSN MonTaNa" pitchFamily="2" charset="-34"/>
                <a:cs typeface="DS-NamKang" pitchFamily="18" charset="-34"/>
              </a:rPr>
              <a:t>ยั่งยืน</a:t>
            </a:r>
            <a:endParaRPr kumimoji="0" lang="th-TH" sz="3500" b="1" i="0" u="none" strike="noStrike" kern="1200" normalizeH="0" baseline="0" noProof="0" dirty="0" smtClean="0">
              <a:ln w="10541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uLnTx/>
              <a:uFillTx/>
              <a:latin typeface="DSN MonTaNa" pitchFamily="2" charset="-34"/>
              <a:ea typeface="+mj-ea"/>
              <a:cs typeface="DS-NamKang" pitchFamily="18" charset="-34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2204864"/>
            <a:ext cx="8748464" cy="1296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th-TH" altLang="zh-CN" b="1" i="0" u="none" strike="noStrike" kern="1200" normalizeH="0" baseline="0" noProof="0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uLnTx/>
                <a:uFillTx/>
                <a:latin typeface="DSN MonTaNa" pitchFamily="2" charset="-34"/>
                <a:cs typeface="DS-NamKang" pitchFamily="18" charset="-34"/>
              </a:rPr>
              <a:t>	</a:t>
            </a:r>
            <a:r>
              <a:rPr kumimoji="0" lang="th-TH" altLang="zh-CN" sz="3500" b="1" i="0" u="none" strike="noStrike" kern="1200" normalizeH="0" baseline="0" noProof="0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uLnTx/>
                <a:uFillTx/>
                <a:latin typeface="DSN MonTaNa" pitchFamily="2" charset="-34"/>
                <a:cs typeface="DS-NamKang" pitchFamily="18" charset="-34"/>
              </a:rPr>
              <a:t>๒. เป็นศูนย์กลางองค์ความรู้ นโยบาย มาตรการ </a:t>
            </a:r>
            <a:r>
              <a:rPr kumimoji="0" lang="th-TH" altLang="zh-CN" sz="3500" b="1" i="0" u="none" strike="noStrike" kern="1200" normalizeH="0" baseline="0" noProof="0" dirty="0" err="1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uLnTx/>
                <a:uFillTx/>
                <a:latin typeface="DSN MonTaNa" pitchFamily="2" charset="-34"/>
                <a:cs typeface="DS-NamKang" pitchFamily="18" charset="-34"/>
              </a:rPr>
              <a:t>นว</a:t>
            </a:r>
            <a:r>
              <a:rPr kumimoji="0" lang="th-TH" altLang="zh-CN" sz="3500" b="1" i="0" u="none" strike="noStrike" kern="1200" normalizeH="0" baseline="0" noProof="0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uLnTx/>
                <a:uFillTx/>
                <a:latin typeface="DSN MonTaNa" pitchFamily="2" charset="-34"/>
                <a:cs typeface="DS-NamKang" pitchFamily="18" charset="-34"/>
              </a:rPr>
              <a:t>ตก</a:t>
            </a:r>
            <a:r>
              <a:rPr kumimoji="0" lang="th-TH" altLang="zh-CN" sz="3500" b="1" i="0" u="none" strike="noStrike" kern="1200" normalizeH="0" baseline="0" noProof="0" dirty="0" err="1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uLnTx/>
                <a:uFillTx/>
                <a:latin typeface="DSN MonTaNa" pitchFamily="2" charset="-34"/>
                <a:cs typeface="DS-NamKang" pitchFamily="18" charset="-34"/>
              </a:rPr>
              <a:t>รรม</a:t>
            </a:r>
            <a:r>
              <a:rPr kumimoji="0" lang="th-TH" altLang="zh-CN" sz="3500" b="1" i="0" u="none" strike="noStrike" kern="1200" normalizeH="0" baseline="0" noProof="0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uLnTx/>
                <a:uFillTx/>
                <a:latin typeface="DSN MonTaNa" pitchFamily="2" charset="-34"/>
                <a:cs typeface="DS-NamKang" pitchFamily="18" charset="-34"/>
              </a:rPr>
              <a:t>                 การเฝ้าระวัง ป้องกัน ควบคุมโรคไม่ติดต่อและการบาดเจ็บที่ได้มาตรฐานสากล      เป็นที่ยอมรับในระดับประเทศ</a:t>
            </a:r>
            <a:endParaRPr kumimoji="0" lang="th-TH" sz="3500" b="1" i="0" u="none" strike="noStrike" kern="1200" normalizeH="0" baseline="0" noProof="0" dirty="0" smtClean="0">
              <a:ln w="10541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uLnTx/>
              <a:uFillTx/>
              <a:latin typeface="DSN MonTaNa" pitchFamily="2" charset="-34"/>
              <a:cs typeface="DS-NamKang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95536" y="3431902"/>
            <a:ext cx="797903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altLang="zh-CN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latin typeface="DSN MonTaNa" pitchFamily="2" charset="-34"/>
                <a:cs typeface="DS-NamKang" pitchFamily="18" charset="-34"/>
              </a:rPr>
              <a:t>	</a:t>
            </a:r>
            <a:r>
              <a:rPr lang="th-TH" altLang="zh-CN" sz="32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latin typeface="DSN MonTaNa" pitchFamily="2" charset="-34"/>
                <a:cs typeface="DS-NamKang" pitchFamily="18" charset="-34"/>
              </a:rPr>
              <a:t>๓. พัฒนาการสื่อสารสาธารณะ และประชาสัมพันธ์โรคไม่ติดต่อ             และการบาดเจ็บอย่างทั่วถึงและมีประสิทธิภาพ</a:t>
            </a:r>
            <a:endParaRPr lang="th-TH" sz="3200" b="1" dirty="0">
              <a:ln w="10541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latin typeface="DSN MonTaNa" pitchFamily="2" charset="-34"/>
              <a:cs typeface="DS-NamKang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95536" y="4440014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altLang="zh-CN" sz="32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latin typeface="DSN MonTaNa" pitchFamily="2" charset="-34"/>
                <a:cs typeface="DS-NamKang" pitchFamily="18" charset="-34"/>
              </a:rPr>
              <a:t>	๔. ติดตามและประเมินผลการดำเนินงานการเฝ้าระวัง ป้องกัน ควบคุมโรคไม่ติดต่อและการบาดเจ็บในระดับประเทศ</a:t>
            </a:r>
            <a:endParaRPr lang="th-TH" sz="3200" b="1" dirty="0">
              <a:ln w="10541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latin typeface="DSN MonTaNa" pitchFamily="2" charset="-34"/>
              <a:cs typeface="DS-NamKang" pitchFamily="18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95536" y="5448126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altLang="zh-CN" b="1" dirty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latin typeface="DSN MonTaNa" pitchFamily="2" charset="-34"/>
                <a:cs typeface="DS-NamKang" pitchFamily="18" charset="-34"/>
              </a:rPr>
              <a:t>	</a:t>
            </a:r>
            <a:r>
              <a:rPr lang="th-TH" altLang="zh-CN" sz="32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latin typeface="DSN MonTaNa" pitchFamily="2" charset="-34"/>
                <a:cs typeface="DS-NamKang" pitchFamily="18" charset="-34"/>
              </a:rPr>
              <a:t>๕. พัฒนาคุณภาพระบบบริหารจัดการองค์กรและศักยภาพบุคลากรให้มีขีดสมรรถนะสูง</a:t>
            </a:r>
            <a:endParaRPr lang="th-TH" sz="3200" b="1" dirty="0">
              <a:ln w="10541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latin typeface="DSN MonTaNa" pitchFamily="2" charset="-34"/>
              <a:cs typeface="DS-NamKang" pitchFamily="18" charset="-34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0" y="-27384"/>
            <a:ext cx="9144000" cy="8367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th-TH" altLang="zh-CN" sz="60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DSN MonTaNa" pitchFamily="2" charset="-34"/>
                <a:cs typeface="DS-NamKang" pitchFamily="18" charset="-34"/>
              </a:rPr>
              <a:t>ยุทธศาสตร์</a:t>
            </a:r>
            <a:endParaRPr kumimoji="0" lang="th-TH" sz="6000" b="1" i="0" u="none" strike="noStrike" kern="1200" normalizeH="0" baseline="0" noProof="0" dirty="0" smtClean="0">
              <a:ln w="10541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uLnTx/>
              <a:uFillTx/>
              <a:latin typeface="DSN MonTaNa" pitchFamily="2" charset="-34"/>
              <a:ea typeface="+mj-ea"/>
              <a:cs typeface="DS-NamKang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2060848"/>
            <a:ext cx="8624477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h-TH" sz="40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latin typeface="DSN MonTaNa" pitchFamily="2" charset="-34"/>
                <a:cs typeface="DS-NamKang" pitchFamily="18" charset="-34"/>
              </a:rPr>
              <a:t>๑. </a:t>
            </a:r>
            <a:r>
              <a:rPr lang="th-TH" sz="54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latin typeface="DSN MonTaNa" pitchFamily="2" charset="-34"/>
                <a:cs typeface="DS-NamKang" pitchFamily="18" charset="-34"/>
              </a:rPr>
              <a:t>ลด</a:t>
            </a:r>
            <a:r>
              <a:rPr lang="th-TH" sz="40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latin typeface="DSN MonTaNa" pitchFamily="2" charset="-34"/>
                <a:cs typeface="DS-NamKang" pitchFamily="18" charset="-34"/>
              </a:rPr>
              <a:t>การเกิดโรคหลอดเลือดสมอง (</a:t>
            </a:r>
            <a:r>
              <a:rPr lang="en-US" sz="40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latin typeface="DSN MonTaNa" pitchFamily="2" charset="-34"/>
                <a:cs typeface="DS-NamKang" pitchFamily="18" charset="-34"/>
              </a:rPr>
              <a:t>Stroke)</a:t>
            </a:r>
            <a:r>
              <a:rPr lang="th-TH" sz="40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latin typeface="DSN MonTaNa" pitchFamily="2" charset="-34"/>
                <a:cs typeface="DS-NamKang" pitchFamily="18" charset="-34"/>
              </a:rPr>
              <a:t> และโรคความดันโลหิตสูง</a:t>
            </a:r>
            <a:endParaRPr lang="th-TH" sz="4000" b="1" dirty="0">
              <a:ln w="10541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latin typeface="DSN MonTaNa" pitchFamily="2" charset="-34"/>
              <a:cs typeface="DS-NamKang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-27384"/>
            <a:ext cx="914400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60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DSN MonTaNa" pitchFamily="2" charset="-34"/>
                <a:cs typeface="DS-NamKang" pitchFamily="18" charset="-34"/>
              </a:rPr>
              <a:t>จุดเน้น</a:t>
            </a:r>
            <a:r>
              <a:rPr lang="th-TH" sz="48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DSN MonTaNa" pitchFamily="2" charset="-34"/>
                <a:cs typeface="DS-NamKang" pitchFamily="18" charset="-34"/>
              </a:rPr>
              <a:t>การดำเนินงาน</a:t>
            </a:r>
          </a:p>
          <a:p>
            <a:r>
              <a:rPr lang="th-TH" sz="48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DSN MonTaNa" pitchFamily="2" charset="-34"/>
                <a:cs typeface="DS-NamKang" pitchFamily="18" charset="-34"/>
              </a:rPr>
              <a:t> ป้องกัน ควบคุม</a:t>
            </a:r>
            <a:r>
              <a:rPr lang="th-TH" sz="4800" b="1" dirty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DSN MonTaNa" pitchFamily="2" charset="-34"/>
                <a:cs typeface="DS-NamKang" pitchFamily="18" charset="-34"/>
              </a:rPr>
              <a:t>โ</a:t>
            </a:r>
            <a:r>
              <a:rPr lang="th-TH" sz="48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DSN MonTaNa" pitchFamily="2" charset="-34"/>
                <a:cs typeface="DS-NamKang" pitchFamily="18" charset="-34"/>
              </a:rPr>
              <a:t>รคไม่ติดต่อและการบาดเจ็บ ปี ๒๕๕๖</a:t>
            </a:r>
            <a:endParaRPr lang="th-TH" sz="4800" b="1" dirty="0">
              <a:ln w="10541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DSN MonTaNa" pitchFamily="2" charset="-34"/>
              <a:cs typeface="DS-NamKang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79512" y="4294837"/>
            <a:ext cx="34547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latin typeface="DSN MonTaNa" pitchFamily="2" charset="-34"/>
                <a:cs typeface="DS-NamKang" pitchFamily="18" charset="-34"/>
              </a:rPr>
              <a:t>๓. การป้องกันเด็กจมน้ำ</a:t>
            </a:r>
            <a:endParaRPr lang="th-TH" sz="4000" b="1" dirty="0">
              <a:ln w="10541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latin typeface="DSN MonTaNa" pitchFamily="2" charset="-34"/>
              <a:cs typeface="DS-NamKang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79512" y="3501008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latin typeface="DSN MonTaNa" pitchFamily="2" charset="-34"/>
                <a:cs typeface="DS-NamKang" pitchFamily="18" charset="-34"/>
              </a:rPr>
              <a:t>๒. เร่งรัดการดำเนินงานตามทศวรรษความปลอดภัยทางถนน</a:t>
            </a:r>
          </a:p>
          <a:p>
            <a:endParaRPr lang="th-TH" sz="4000" b="1" dirty="0" smtClean="0">
              <a:ln w="10541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latin typeface="DSN MonTaNa" pitchFamily="2" charset="-34"/>
              <a:cs typeface="DS-NamKang" pitchFamily="18" charset="-34"/>
            </a:endParaRPr>
          </a:p>
          <a:p>
            <a:endParaRPr lang="th-TH" sz="4000" b="1" dirty="0" smtClean="0">
              <a:ln w="10541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latin typeface="DSN MonTaNa" pitchFamily="2" charset="-34"/>
              <a:cs typeface="DS-NamKang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สี่เหลี่ยมผืนผ้า 36"/>
          <p:cNvSpPr/>
          <p:nvPr/>
        </p:nvSpPr>
        <p:spPr>
          <a:xfrm rot="18071552">
            <a:off x="5493668" y="4040040"/>
            <a:ext cx="191476" cy="1340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latin typeface="DSN NamKang" pitchFamily="2" charset="-34"/>
              <a:cs typeface="+mj-cs"/>
            </a:endParaRPr>
          </a:p>
        </p:txBody>
      </p:sp>
      <p:sp>
        <p:nvSpPr>
          <p:cNvPr id="36" name="สี่เหลี่ยมผืนผ้า 35"/>
          <p:cNvSpPr/>
          <p:nvPr/>
        </p:nvSpPr>
        <p:spPr>
          <a:xfrm rot="3125027">
            <a:off x="3175492" y="4402063"/>
            <a:ext cx="243796" cy="95999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latin typeface="DSN NamKang" pitchFamily="2" charset="-34"/>
              <a:cs typeface="+mj-cs"/>
            </a:endParaRPr>
          </a:p>
        </p:txBody>
      </p:sp>
      <p:sp>
        <p:nvSpPr>
          <p:cNvPr id="35" name="สี่เหลี่ยมผืนผ้า 34"/>
          <p:cNvSpPr/>
          <p:nvPr/>
        </p:nvSpPr>
        <p:spPr>
          <a:xfrm>
            <a:off x="4452532" y="2330880"/>
            <a:ext cx="191476" cy="1340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latin typeface="DSN NamKang" pitchFamily="2" charset="-34"/>
              <a:cs typeface="+mj-cs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1069385" y="188640"/>
            <a:ext cx="701025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800" b="1" dirty="0" smtClean="0">
                <a:ln w="10541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effectLst/>
              </a:rPr>
              <a:t>ยุทธศาสตร์อาเซียนในสามกลุ่มสำคัญ</a:t>
            </a:r>
            <a:endParaRPr lang="th-TH" sz="4800" b="1" dirty="0">
              <a:ln w="10541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3" name="วงรี 2"/>
          <p:cNvSpPr/>
          <p:nvPr/>
        </p:nvSpPr>
        <p:spPr>
          <a:xfrm>
            <a:off x="3419872" y="3320990"/>
            <a:ext cx="2376264" cy="210623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DSN NamKang" pitchFamily="2" charset="-34"/>
                <a:cs typeface="+mj-cs"/>
              </a:rPr>
              <a:t>ASEAN Strategy </a:t>
            </a:r>
            <a:r>
              <a:rPr lang="th-TH" sz="2400" b="1" dirty="0" smtClean="0">
                <a:latin typeface="DSN NamKang" pitchFamily="2" charset="-34"/>
                <a:cs typeface="+mj-cs"/>
              </a:rPr>
              <a:t>ยุทธศาสตร์อาเซียน</a:t>
            </a:r>
            <a:endParaRPr lang="th-TH" sz="2400" b="1" dirty="0">
              <a:latin typeface="DSN NamKang" pitchFamily="2" charset="-34"/>
              <a:cs typeface="+mj-cs"/>
            </a:endParaRPr>
          </a:p>
        </p:txBody>
      </p:sp>
      <p:sp>
        <p:nvSpPr>
          <p:cNvPr id="4" name="วงรี 3"/>
          <p:cNvSpPr/>
          <p:nvPr/>
        </p:nvSpPr>
        <p:spPr>
          <a:xfrm>
            <a:off x="2425615" y="890719"/>
            <a:ext cx="4248472" cy="225024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DSN NamKang" pitchFamily="2" charset="-34"/>
                <a:cs typeface="+mj-cs"/>
              </a:rPr>
              <a:t>Internal Cluster </a:t>
            </a:r>
            <a:r>
              <a:rPr lang="th-TH" b="1" dirty="0" smtClean="0">
                <a:latin typeface="DSN NamKang" pitchFamily="2" charset="-34"/>
                <a:cs typeface="+mj-cs"/>
              </a:rPr>
              <a:t>       </a:t>
            </a:r>
            <a:r>
              <a:rPr lang="th-TH" sz="2400" b="1" dirty="0" smtClean="0">
                <a:latin typeface="DSN NamKang" pitchFamily="2" charset="-34"/>
                <a:cs typeface="+mj-cs"/>
              </a:rPr>
              <a:t>การสนับสนุนการสร้างประชาคมอาเซียนที่มีประสิทธิภาพ</a:t>
            </a:r>
            <a:r>
              <a:rPr lang="en-US" sz="2400" b="1" dirty="0" smtClean="0">
                <a:latin typeface="DSN NamKang" pitchFamily="2" charset="-34"/>
                <a:cs typeface="+mj-cs"/>
              </a:rPr>
              <a:t> </a:t>
            </a:r>
            <a:r>
              <a:rPr lang="th-TH" sz="2400" b="1" dirty="0" smtClean="0">
                <a:latin typeface="DSN NamKang" pitchFamily="2" charset="-34"/>
                <a:cs typeface="+mj-cs"/>
              </a:rPr>
              <a:t>ขีดความสามารถการแข่งขันสูงและมีประชาชนเป็นศูนย์กลาง</a:t>
            </a:r>
            <a:r>
              <a:rPr lang="en-US" sz="2400" b="1" dirty="0" smtClean="0">
                <a:latin typeface="DSN NamKang" pitchFamily="2" charset="-34"/>
                <a:cs typeface="+mj-cs"/>
              </a:rPr>
              <a:t>  </a:t>
            </a:r>
            <a:endParaRPr lang="th-TH" sz="2400" b="1" dirty="0">
              <a:latin typeface="DSN NamKang" pitchFamily="2" charset="-34"/>
              <a:cs typeface="+mj-cs"/>
            </a:endParaRPr>
          </a:p>
        </p:txBody>
      </p:sp>
      <p:sp>
        <p:nvSpPr>
          <p:cNvPr id="5" name="วงรี 4"/>
          <p:cNvSpPr/>
          <p:nvPr/>
        </p:nvSpPr>
        <p:spPr>
          <a:xfrm>
            <a:off x="5652120" y="4563127"/>
            <a:ext cx="3419872" cy="210623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DSN NamKang" pitchFamily="2" charset="-34"/>
                <a:cs typeface="+mj-cs"/>
              </a:rPr>
              <a:t>Global Cluster    </a:t>
            </a:r>
            <a:r>
              <a:rPr lang="th-TH" sz="2400" b="1" dirty="0" smtClean="0">
                <a:latin typeface="DSN NamKang" pitchFamily="2" charset="-34"/>
                <a:cs typeface="+mj-cs"/>
              </a:rPr>
              <a:t>   การส่งเสริมบทบาทของอาเซียนในเวทีโลก</a:t>
            </a:r>
            <a:endParaRPr lang="th-TH" sz="2400" b="1" dirty="0">
              <a:latin typeface="DSN NamKang" pitchFamily="2" charset="-34"/>
              <a:cs typeface="+mj-cs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251520" y="4563127"/>
            <a:ext cx="3384376" cy="210623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DSN NamKang" pitchFamily="2" charset="-34"/>
                <a:cs typeface="+mj-cs"/>
              </a:rPr>
              <a:t>Regional Cluster            </a:t>
            </a:r>
            <a:r>
              <a:rPr lang="th-TH" sz="2400" b="1" spc="-50" dirty="0" smtClean="0">
                <a:latin typeface="DSN NamKang" pitchFamily="2" charset="-34"/>
                <a:cs typeface="+mj-cs"/>
              </a:rPr>
              <a:t>การส่งเสริมความเป็นศูนย์กลางของอาเซียนในภูมิภาคเอเชีย-แปซิฟิก</a:t>
            </a:r>
            <a:endParaRPr lang="th-TH" sz="2400" b="1" spc="-50" dirty="0">
              <a:latin typeface="DSN NamKang" pitchFamily="2" charset="-34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มุมมน 1"/>
          <p:cNvSpPr/>
          <p:nvPr/>
        </p:nvSpPr>
        <p:spPr>
          <a:xfrm>
            <a:off x="2771800" y="188640"/>
            <a:ext cx="3456384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b="1" smtClean="0">
                <a:cs typeface="+mj-cs"/>
              </a:rPr>
              <a:t>กลไกระดับ</a:t>
            </a:r>
            <a:r>
              <a:rPr lang="th-TH" sz="4000" b="1" dirty="0" smtClean="0">
                <a:cs typeface="+mj-cs"/>
              </a:rPr>
              <a:t>อาเซียน</a:t>
            </a:r>
            <a:endParaRPr lang="th-TH" sz="4000" b="1" dirty="0">
              <a:cs typeface="+mj-cs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187624" y="908720"/>
            <a:ext cx="662473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cs typeface="+mj-cs"/>
              </a:rPr>
              <a:t>การประชุมสุดยอดอาเซียน (</a:t>
            </a:r>
            <a:r>
              <a:rPr lang="en-US" sz="3200" b="1" dirty="0" smtClean="0">
                <a:cs typeface="+mj-cs"/>
              </a:rPr>
              <a:t>ASEAN Summit</a:t>
            </a:r>
            <a:r>
              <a:rPr lang="th-TH" sz="3200" b="1" dirty="0" smtClean="0">
                <a:cs typeface="+mj-cs"/>
              </a:rPr>
              <a:t>)</a:t>
            </a:r>
            <a:endParaRPr lang="th-TH" sz="3200" b="1" dirty="0">
              <a:cs typeface="+mj-cs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755576" y="1916832"/>
            <a:ext cx="7776864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คณะมนตรีประสานงานอาเซียน (</a:t>
            </a:r>
            <a:r>
              <a:rPr lang="en-US" b="1" dirty="0" smtClean="0">
                <a:cs typeface="+mj-cs"/>
              </a:rPr>
              <a:t>ASEAN Coordinating Council : ACC</a:t>
            </a:r>
            <a:r>
              <a:rPr lang="th-TH" b="1" dirty="0" smtClean="0">
                <a:cs typeface="+mj-cs"/>
              </a:rPr>
              <a:t>)</a:t>
            </a:r>
            <a:endParaRPr lang="th-TH" b="1" dirty="0">
              <a:cs typeface="+mj-cs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23528" y="3284984"/>
            <a:ext cx="2808312" cy="9361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cs typeface="+mj-cs"/>
              </a:rPr>
              <a:t>คณะมนตรีประชาคม</a:t>
            </a:r>
          </a:p>
          <a:p>
            <a:pPr algn="ctr"/>
            <a:r>
              <a:rPr lang="th-TH" sz="1600" b="1" dirty="0" smtClean="0">
                <a:cs typeface="+mj-cs"/>
              </a:rPr>
              <a:t>การเมืองและความมั่นคงอาเซียน</a:t>
            </a:r>
          </a:p>
          <a:p>
            <a:pPr algn="ctr"/>
            <a:r>
              <a:rPr lang="th-TH" sz="1600" b="1" dirty="0" smtClean="0">
                <a:cs typeface="+mj-cs"/>
              </a:rPr>
              <a:t>(</a:t>
            </a:r>
            <a:r>
              <a:rPr lang="en-US" sz="1600" b="1" dirty="0" smtClean="0">
                <a:cs typeface="+mj-cs"/>
              </a:rPr>
              <a:t>ASEAN Political</a:t>
            </a:r>
            <a:r>
              <a:rPr lang="th-TH" sz="1600" b="1" dirty="0" smtClean="0">
                <a:cs typeface="+mj-cs"/>
              </a:rPr>
              <a:t>-</a:t>
            </a:r>
            <a:r>
              <a:rPr lang="en-US" sz="1600" b="1" dirty="0" smtClean="0">
                <a:cs typeface="+mj-cs"/>
              </a:rPr>
              <a:t>Security Community</a:t>
            </a:r>
            <a:r>
              <a:rPr lang="th-TH" sz="1600" b="1" dirty="0" smtClean="0">
                <a:cs typeface="+mj-cs"/>
              </a:rPr>
              <a:t> </a:t>
            </a:r>
            <a:r>
              <a:rPr lang="en-US" sz="1600" b="1" dirty="0" smtClean="0">
                <a:cs typeface="+mj-cs"/>
              </a:rPr>
              <a:t>Council</a:t>
            </a:r>
            <a:r>
              <a:rPr lang="th-TH" sz="1600" b="1" dirty="0" smtClean="0">
                <a:cs typeface="+mj-cs"/>
              </a:rPr>
              <a:t>)</a:t>
            </a:r>
            <a:endParaRPr lang="th-TH" sz="1600" b="1" dirty="0">
              <a:cs typeface="+mj-cs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275856" y="3356992"/>
            <a:ext cx="2808312" cy="9361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cs typeface="+mj-cs"/>
              </a:rPr>
              <a:t>คณะมนตรีประชาคมเศรษฐกิจอาเซียน (</a:t>
            </a:r>
            <a:r>
              <a:rPr lang="en-US" sz="1800" b="1" dirty="0" smtClean="0">
                <a:cs typeface="+mj-cs"/>
              </a:rPr>
              <a:t>ASEAN Economic Community Council</a:t>
            </a:r>
            <a:r>
              <a:rPr lang="th-TH" sz="1800" b="1" dirty="0" smtClean="0">
                <a:cs typeface="+mj-cs"/>
              </a:rPr>
              <a:t>)</a:t>
            </a:r>
            <a:endParaRPr lang="th-TH" sz="1800" b="1" dirty="0">
              <a:cs typeface="+mj-cs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228184" y="3356992"/>
            <a:ext cx="2808312" cy="9361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cs typeface="+mj-cs"/>
              </a:rPr>
              <a:t>คณะมนตรีประชาสังคมและวัฒนธรรมอาเซียน (</a:t>
            </a:r>
            <a:r>
              <a:rPr lang="en-US" sz="1800" b="1" dirty="0" smtClean="0">
                <a:cs typeface="+mj-cs"/>
              </a:rPr>
              <a:t>ASEAN Socio-Cultural Community Council</a:t>
            </a:r>
            <a:r>
              <a:rPr lang="th-TH" sz="1800" b="1" dirty="0" smtClean="0">
                <a:cs typeface="+mj-cs"/>
              </a:rPr>
              <a:t>)</a:t>
            </a:r>
            <a:endParaRPr lang="th-TH" sz="1800" b="1" dirty="0">
              <a:cs typeface="+mj-cs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23528" y="4365104"/>
            <a:ext cx="2808312" cy="122413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cs typeface="+mj-cs"/>
              </a:rPr>
              <a:t>การประชุมรมต./</a:t>
            </a:r>
            <a:r>
              <a:rPr lang="th-TH" sz="1800" b="1" dirty="0" err="1" smtClean="0">
                <a:cs typeface="+mj-cs"/>
              </a:rPr>
              <a:t>จนท.</a:t>
            </a:r>
            <a:r>
              <a:rPr lang="th-TH" sz="1800" b="1" dirty="0" smtClean="0">
                <a:cs typeface="+mj-cs"/>
              </a:rPr>
              <a:t>อาวุโสอาเซียนเฉพาะด้าน เช่น </a:t>
            </a:r>
            <a:r>
              <a:rPr lang="en-US" sz="1800" b="1" dirty="0" smtClean="0">
                <a:cs typeface="+mj-cs"/>
              </a:rPr>
              <a:t>ASEAN Defense Ministers Meeting - ADMM</a:t>
            </a:r>
            <a:endParaRPr lang="th-TH" sz="1800" b="1" dirty="0">
              <a:cs typeface="+mj-cs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3275856" y="4365104"/>
            <a:ext cx="2808312" cy="122413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cs typeface="+mj-cs"/>
              </a:rPr>
              <a:t>การประชุมรมต./</a:t>
            </a:r>
            <a:r>
              <a:rPr lang="th-TH" sz="1800" b="1" dirty="0" err="1" smtClean="0">
                <a:cs typeface="+mj-cs"/>
              </a:rPr>
              <a:t>จนท.</a:t>
            </a:r>
            <a:r>
              <a:rPr lang="th-TH" sz="1800" b="1" dirty="0" smtClean="0">
                <a:cs typeface="+mj-cs"/>
              </a:rPr>
              <a:t>อาวุโสอาเซียนเฉพาะด้าน เช่น </a:t>
            </a:r>
            <a:r>
              <a:rPr lang="en-US" sz="1800" b="1" dirty="0" smtClean="0">
                <a:cs typeface="+mj-cs"/>
              </a:rPr>
              <a:t>ASEAN Finance Ministers Meeting - ADMM</a:t>
            </a:r>
            <a:endParaRPr lang="th-TH" sz="1800" b="1" dirty="0">
              <a:cs typeface="+mj-cs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195453" y="4365104"/>
            <a:ext cx="2808312" cy="122413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cs typeface="+mj-cs"/>
              </a:rPr>
              <a:t>การประชุมรมต./</a:t>
            </a:r>
            <a:r>
              <a:rPr lang="th-TH" sz="1600" b="1" dirty="0" err="1" smtClean="0">
                <a:cs typeface="+mj-cs"/>
              </a:rPr>
              <a:t>จนท.</a:t>
            </a:r>
            <a:r>
              <a:rPr lang="th-TH" sz="1600" b="1" dirty="0" smtClean="0">
                <a:cs typeface="+mj-cs"/>
              </a:rPr>
              <a:t>อาวุโสอาเซียนเฉพาะด้าน เช่น </a:t>
            </a:r>
            <a:r>
              <a:rPr lang="en-US" sz="1600" b="1" dirty="0" smtClean="0">
                <a:cs typeface="+mj-cs"/>
              </a:rPr>
              <a:t>ASEAN Minister Meeting on Social Welfare and Development - AMSWD</a:t>
            </a:r>
            <a:endParaRPr lang="th-TH" sz="1600" b="1" dirty="0">
              <a:cs typeface="+mj-cs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755576" y="5733256"/>
            <a:ext cx="7776864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cs typeface="+mj-cs"/>
              </a:rPr>
              <a:t>คณะกรรมการประสานงานการเชื่อมโยงในภูมิภาคอาเซียน (</a:t>
            </a:r>
            <a:r>
              <a:rPr lang="en-US" sz="3200" b="1" dirty="0" smtClean="0">
                <a:cs typeface="+mj-cs"/>
              </a:rPr>
              <a:t>ASEAN </a:t>
            </a:r>
            <a:r>
              <a:rPr lang="en-US" sz="3200" b="1" dirty="0" err="1" smtClean="0">
                <a:cs typeface="+mj-cs"/>
              </a:rPr>
              <a:t>Conectivity</a:t>
            </a:r>
            <a:r>
              <a:rPr lang="en-US" sz="3200" b="1" dirty="0" smtClean="0">
                <a:cs typeface="+mj-cs"/>
              </a:rPr>
              <a:t> Coordination Committee : ACCC</a:t>
            </a:r>
            <a:r>
              <a:rPr lang="th-TH" sz="3200" b="1" dirty="0" smtClean="0">
                <a:cs typeface="+mj-cs"/>
              </a:rPr>
              <a:t>)</a:t>
            </a:r>
            <a:endParaRPr lang="th-TH" sz="3200" b="1" dirty="0">
              <a:cs typeface="+mj-cs"/>
            </a:endParaRPr>
          </a:p>
        </p:txBody>
      </p:sp>
      <p:sp>
        <p:nvSpPr>
          <p:cNvPr id="13" name="ลูกศรลง 12"/>
          <p:cNvSpPr/>
          <p:nvPr/>
        </p:nvSpPr>
        <p:spPr>
          <a:xfrm rot="10800000">
            <a:off x="1647382" y="2708920"/>
            <a:ext cx="360040" cy="440049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 b="1">
              <a:cs typeface="+mj-cs"/>
            </a:endParaRPr>
          </a:p>
        </p:txBody>
      </p:sp>
      <p:sp>
        <p:nvSpPr>
          <p:cNvPr id="15" name="ลูกศรลง 14"/>
          <p:cNvSpPr/>
          <p:nvPr/>
        </p:nvSpPr>
        <p:spPr>
          <a:xfrm rot="10800000">
            <a:off x="4355976" y="2772926"/>
            <a:ext cx="360040" cy="440049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 b="1">
              <a:cs typeface="+mj-cs"/>
            </a:endParaRPr>
          </a:p>
        </p:txBody>
      </p:sp>
      <p:sp>
        <p:nvSpPr>
          <p:cNvPr id="16" name="ลูกศรลง 15"/>
          <p:cNvSpPr/>
          <p:nvPr/>
        </p:nvSpPr>
        <p:spPr>
          <a:xfrm rot="10800000">
            <a:off x="7308304" y="2780928"/>
            <a:ext cx="360040" cy="440049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 b="1">
              <a:cs typeface="+mj-cs"/>
            </a:endParaRPr>
          </a:p>
        </p:txBody>
      </p:sp>
      <p:sp>
        <p:nvSpPr>
          <p:cNvPr id="17" name="ลูกศรลง 16"/>
          <p:cNvSpPr/>
          <p:nvPr/>
        </p:nvSpPr>
        <p:spPr>
          <a:xfrm rot="10800000">
            <a:off x="4283968" y="1412776"/>
            <a:ext cx="360040" cy="440049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 b="1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มุมมน 1"/>
          <p:cNvSpPr/>
          <p:nvPr/>
        </p:nvSpPr>
        <p:spPr>
          <a:xfrm>
            <a:off x="1043608" y="260648"/>
            <a:ext cx="6808755" cy="66247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cs typeface="+mj-cs"/>
              </a:rPr>
              <a:t>การติดตามความคืบหน้าระดับอาเซียน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899592" y="1124744"/>
            <a:ext cx="7128792" cy="46085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กฎบัตรอาเซียน (</a:t>
            </a:r>
            <a:r>
              <a:rPr lang="en-US" b="1" dirty="0" smtClean="0">
                <a:cs typeface="+mj-cs"/>
              </a:rPr>
              <a:t>ASEAN Charter</a:t>
            </a:r>
            <a:r>
              <a:rPr lang="th-TH" b="1" dirty="0" smtClean="0">
                <a:cs typeface="+mj-cs"/>
              </a:rPr>
              <a:t>) กำหนดกรอบกว้าง</a:t>
            </a:r>
            <a:endParaRPr lang="th-TH" b="1" dirty="0">
              <a:cs typeface="+mj-cs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539552" y="1844824"/>
            <a:ext cx="2664296" cy="78942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ประชาคมการเมืองและความมั่นคงอาเซียน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084168" y="1844824"/>
            <a:ext cx="2664296" cy="78942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ประชาคมสังคมและวัฒนธรรมอาเซียน</a:t>
            </a:r>
            <a:endParaRPr lang="th-TH" b="1" dirty="0">
              <a:cs typeface="+mj-cs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275856" y="1844824"/>
            <a:ext cx="2664296" cy="78942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ประชาคมเศรษฐกิจอาเซียน</a:t>
            </a:r>
            <a:endParaRPr lang="th-TH" b="1" dirty="0">
              <a:cs typeface="+mj-cs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827584" y="3501008"/>
            <a:ext cx="2016224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cs typeface="+mj-cs"/>
              </a:rPr>
              <a:t>APSC Blueprint</a:t>
            </a:r>
            <a:endParaRPr lang="th-TH" sz="2000" b="1" dirty="0">
              <a:cs typeface="+mj-cs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635896" y="3933056"/>
            <a:ext cx="2016224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cs typeface="+mj-cs"/>
              </a:rPr>
              <a:t>AEC Scorecard</a:t>
            </a:r>
            <a:endParaRPr lang="th-TH" sz="1800" b="1" dirty="0">
              <a:cs typeface="+mj-cs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3635896" y="3429000"/>
            <a:ext cx="2016224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cs typeface="+mj-cs"/>
              </a:rPr>
              <a:t>AEC Blueprint</a:t>
            </a:r>
            <a:endParaRPr lang="th-TH" sz="1800" b="1" dirty="0">
              <a:cs typeface="+mj-cs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372200" y="4005064"/>
            <a:ext cx="2016224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cs typeface="+mj-cs"/>
              </a:rPr>
              <a:t>อยู่ระหว่างทำ </a:t>
            </a:r>
            <a:r>
              <a:rPr lang="en-US" sz="1800" b="1" dirty="0" smtClean="0">
                <a:cs typeface="+mj-cs"/>
              </a:rPr>
              <a:t>ASCC Scorecard</a:t>
            </a:r>
            <a:endParaRPr lang="th-TH" sz="1800" b="1" dirty="0">
              <a:cs typeface="+mj-cs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372200" y="3429000"/>
            <a:ext cx="2016224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cs typeface="+mj-cs"/>
              </a:rPr>
              <a:t>ASCC Blueprint</a:t>
            </a:r>
            <a:endParaRPr lang="th-TH" sz="1800" b="1" dirty="0">
              <a:cs typeface="+mj-cs"/>
            </a:endParaRPr>
          </a:p>
        </p:txBody>
      </p:sp>
      <p:sp>
        <p:nvSpPr>
          <p:cNvPr id="12" name="วงรี 11"/>
          <p:cNvSpPr/>
          <p:nvPr/>
        </p:nvSpPr>
        <p:spPr>
          <a:xfrm>
            <a:off x="395536" y="4653136"/>
            <a:ext cx="8388424" cy="172819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cs typeface="+mj-cs"/>
              </a:rPr>
              <a:t>แผนแม่บทว่าด้วยความเชื่อมโยงระหว่างกันในอาเซียน</a:t>
            </a:r>
          </a:p>
          <a:p>
            <a:pPr algn="ctr"/>
            <a:r>
              <a:rPr lang="th-TH" b="1" dirty="0" smtClean="0">
                <a:cs typeface="+mj-cs"/>
              </a:rPr>
              <a:t>(</a:t>
            </a:r>
            <a:r>
              <a:rPr lang="en-US" b="1" dirty="0" smtClean="0">
                <a:cs typeface="+mj-cs"/>
              </a:rPr>
              <a:t>Master Plan on ASEAN Connectivity</a:t>
            </a:r>
            <a:r>
              <a:rPr lang="th-TH" b="1" dirty="0" smtClean="0">
                <a:cs typeface="+mj-cs"/>
              </a:rPr>
              <a:t>)</a:t>
            </a:r>
          </a:p>
          <a:p>
            <a:pPr algn="ctr"/>
            <a:r>
              <a:rPr lang="th-TH" sz="2000" b="1" dirty="0" smtClean="0">
                <a:cs typeface="+mj-cs"/>
              </a:rPr>
              <a:t>กำลังหารือเรื่องการทำ </a:t>
            </a:r>
            <a:r>
              <a:rPr lang="en-US" sz="2000" b="1" dirty="0" smtClean="0">
                <a:cs typeface="+mj-cs"/>
              </a:rPr>
              <a:t>Scorecard </a:t>
            </a:r>
            <a:r>
              <a:rPr lang="th-TH" sz="2000" b="1" dirty="0" smtClean="0">
                <a:cs typeface="+mj-cs"/>
              </a:rPr>
              <a:t>และ </a:t>
            </a:r>
            <a:r>
              <a:rPr lang="en-US" sz="2000" b="1" dirty="0" smtClean="0">
                <a:cs typeface="+mj-cs"/>
              </a:rPr>
              <a:t>Matrix of Implementation</a:t>
            </a:r>
            <a:endParaRPr lang="th-TH" sz="2000" b="1" dirty="0">
              <a:cs typeface="+mj-cs"/>
            </a:endParaRPr>
          </a:p>
        </p:txBody>
      </p:sp>
      <p:sp>
        <p:nvSpPr>
          <p:cNvPr id="14" name="ลูกศรลง 13"/>
          <p:cNvSpPr/>
          <p:nvPr/>
        </p:nvSpPr>
        <p:spPr>
          <a:xfrm>
            <a:off x="1619672" y="2780928"/>
            <a:ext cx="288032" cy="48005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cs typeface="+mj-cs"/>
            </a:endParaRPr>
          </a:p>
        </p:txBody>
      </p:sp>
      <p:sp>
        <p:nvSpPr>
          <p:cNvPr id="15" name="ลูกศรลง 14"/>
          <p:cNvSpPr/>
          <p:nvPr/>
        </p:nvSpPr>
        <p:spPr>
          <a:xfrm>
            <a:off x="7236296" y="2780928"/>
            <a:ext cx="288032" cy="48005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cs typeface="+mj-cs"/>
            </a:endParaRPr>
          </a:p>
        </p:txBody>
      </p:sp>
      <p:sp>
        <p:nvSpPr>
          <p:cNvPr id="16" name="ลูกศรลง 15"/>
          <p:cNvSpPr/>
          <p:nvPr/>
        </p:nvSpPr>
        <p:spPr>
          <a:xfrm>
            <a:off x="4355976" y="2780928"/>
            <a:ext cx="288032" cy="48005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มุมมน 2"/>
          <p:cNvSpPr/>
          <p:nvPr/>
        </p:nvSpPr>
        <p:spPr>
          <a:xfrm>
            <a:off x="2483768" y="476672"/>
            <a:ext cx="3888432" cy="86409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chemeClr val="bg1"/>
                </a:solidFill>
                <a:cs typeface="+mj-cs"/>
              </a:rPr>
              <a:t>กลไกระดับประเทศ</a:t>
            </a:r>
            <a:endParaRPr lang="th-TH" sz="44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259632" y="1844824"/>
            <a:ext cx="6480720" cy="10081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cs typeface="+mj-cs"/>
              </a:rPr>
              <a:t>คณะกรรมการอาเซียนแห่งชาติ</a:t>
            </a:r>
            <a:endParaRPr lang="th-TH" sz="3600" b="1" dirty="0">
              <a:cs typeface="+mj-cs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11560" y="3837045"/>
            <a:ext cx="2520280" cy="11761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cs typeface="+mj-cs"/>
              </a:rPr>
              <a:t>คณะกรรมการการดำเนินการเพื่อจัดตั้งการเมืองและความมั่นคงอาเซียน</a:t>
            </a:r>
            <a:endParaRPr lang="th-TH" sz="2400" b="1" dirty="0">
              <a:cs typeface="+mj-cs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347864" y="3837045"/>
            <a:ext cx="2520280" cy="11761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cs typeface="+mj-cs"/>
              </a:rPr>
              <a:t>คณะอนุกรรมการดำเนินการตามแผนงานไปสู่การเป็นประชาคมเศรษฐกิจอาเซียน</a:t>
            </a:r>
            <a:endParaRPr lang="th-TH" sz="2400" b="1" dirty="0">
              <a:cs typeface="+mj-cs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084168" y="3789040"/>
            <a:ext cx="2520280" cy="11761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cs typeface="+mj-cs"/>
              </a:rPr>
              <a:t>คณะกรรมการสำหรับคณะมนตรีประชาคมสังคมและวัฒนธรรมอาเซียน(อยู่ระหว่างการจัดตั้ง)</a:t>
            </a:r>
            <a:endParaRPr lang="th-TH" sz="2000" b="1" dirty="0">
              <a:cs typeface="+mj-cs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39552" y="5445224"/>
            <a:ext cx="8064896" cy="5040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cs typeface="+mj-cs"/>
              </a:rPr>
              <a:t>คณะอนุกรรมการว่าด้วยความเชื่อมโยงระหว่างกันในอาเซียน</a:t>
            </a:r>
            <a:endParaRPr lang="th-TH" sz="3600" b="1" dirty="0">
              <a:cs typeface="+mj-cs"/>
            </a:endParaRPr>
          </a:p>
        </p:txBody>
      </p:sp>
      <p:sp>
        <p:nvSpPr>
          <p:cNvPr id="10" name="ลูกศรลง 9"/>
          <p:cNvSpPr/>
          <p:nvPr/>
        </p:nvSpPr>
        <p:spPr>
          <a:xfrm>
            <a:off x="1835696" y="3068960"/>
            <a:ext cx="432048" cy="50405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 b="1">
              <a:cs typeface="+mj-cs"/>
            </a:endParaRPr>
          </a:p>
        </p:txBody>
      </p:sp>
      <p:sp>
        <p:nvSpPr>
          <p:cNvPr id="11" name="ลูกศรลง 10"/>
          <p:cNvSpPr/>
          <p:nvPr/>
        </p:nvSpPr>
        <p:spPr>
          <a:xfrm>
            <a:off x="4139952" y="3068960"/>
            <a:ext cx="432048" cy="50405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 b="1">
              <a:cs typeface="+mj-cs"/>
            </a:endParaRPr>
          </a:p>
        </p:txBody>
      </p:sp>
      <p:sp>
        <p:nvSpPr>
          <p:cNvPr id="12" name="ลูกศรลง 11"/>
          <p:cNvSpPr/>
          <p:nvPr/>
        </p:nvSpPr>
        <p:spPr>
          <a:xfrm>
            <a:off x="6516216" y="3068960"/>
            <a:ext cx="432048" cy="50405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 b="1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</TotalTime>
  <Words>640</Words>
  <Application>Microsoft Office PowerPoint</Application>
  <PresentationFormat>นำเสนอทางหน้าจอ (4:3)</PresentationFormat>
  <Paragraphs>83</Paragraphs>
  <Slides>12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3" baseType="lpstr">
      <vt:lpstr>ชุดรูปแบบของ Office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</vt:vector>
  </TitlesOfParts>
  <Company>ncd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no name</dc:creator>
  <cp:lastModifiedBy>jim</cp:lastModifiedBy>
  <cp:revision>112</cp:revision>
  <cp:lastPrinted>2012-08-08T11:34:43Z</cp:lastPrinted>
  <dcterms:created xsi:type="dcterms:W3CDTF">2012-08-07T07:41:37Z</dcterms:created>
  <dcterms:modified xsi:type="dcterms:W3CDTF">2012-08-09T02:09:14Z</dcterms:modified>
</cp:coreProperties>
</file>