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56" r:id="rId5"/>
    <p:sldId id="257" r:id="rId6"/>
    <p:sldId id="260" r:id="rId7"/>
    <p:sldId id="261" r:id="rId8"/>
    <p:sldId id="277" r:id="rId9"/>
    <p:sldId id="278" r:id="rId10"/>
    <p:sldId id="270" r:id="rId11"/>
    <p:sldId id="275" r:id="rId12"/>
    <p:sldId id="271" r:id="rId13"/>
    <p:sldId id="272" r:id="rId14"/>
    <p:sldId id="273" r:id="rId15"/>
    <p:sldId id="274" r:id="rId16"/>
    <p:sldId id="258" r:id="rId17"/>
    <p:sldId id="259" r:id="rId18"/>
    <p:sldId id="276" r:id="rId19"/>
  </p:sldIdLst>
  <p:sldSz cx="9144000" cy="6858000" type="screen4x3"/>
  <p:notesSz cx="6670675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90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7851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599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042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6692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8939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1139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8172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8013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5910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314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8791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C5EB-1C93-411B-B7EC-CCA48278E44C}" type="datetimeFigureOut">
              <a:rPr lang="th-TH" smtClean="0"/>
              <a:pPr/>
              <a:t>19/03/56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29CD-BA35-4F4D-B011-019FA372B5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2275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0" y="404664"/>
            <a:ext cx="91440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800" b="1" dirty="0" smtClean="0">
                <a:latin typeface="BrowalliaUPC" pitchFamily="34" charset="-34"/>
                <a:cs typeface="BrowalliaUPC" pitchFamily="34" charset="-34"/>
              </a:rPr>
              <a:t>ระบบข้อมูลเพื่อการเฝ้าระวัง เบาหวานและความดันโลหิตสูง</a:t>
            </a:r>
            <a:endParaRPr lang="th-TH" sz="38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036" y="4293096"/>
            <a:ext cx="1891928" cy="1891928"/>
          </a:xfrm>
          <a:prstGeom prst="rect">
            <a:avLst/>
          </a:prstGeom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7544" y="1362156"/>
            <a:ext cx="8564488" cy="53072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ระบบฐานข้อมูล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21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แฟ้ม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th-TH" sz="3600" b="1" dirty="0" smtClean="0"/>
              <a:t>การ</a:t>
            </a:r>
            <a:r>
              <a:rPr lang="th-TH" sz="3600" b="1" dirty="0"/>
              <a:t>จัดเก็บข้อมูล  </a:t>
            </a:r>
            <a:r>
              <a:rPr lang="th-TH" sz="3600" b="1" dirty="0" smtClean="0"/>
              <a:t>คุณภาพข้อมูล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th-TH" sz="3600" b="1" dirty="0" smtClean="0"/>
              <a:t>ความ</a:t>
            </a:r>
            <a:r>
              <a:rPr lang="th-TH" sz="3600" b="1" dirty="0"/>
              <a:t>ครบถ้วน ความ</a:t>
            </a:r>
            <a:r>
              <a:rPr lang="th-TH" sz="3600" b="1" dirty="0" smtClean="0"/>
              <a:t>ถูกต้อง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th-TH" sz="3600" b="1" dirty="0" smtClean="0"/>
              <a:t>ตอบตัวชี้วัดเบาหวานและความดันโลหิตสูง กสธ.</a:t>
            </a:r>
            <a:r>
              <a:rPr lang="en-US" sz="3600" b="1" dirty="0" smtClean="0"/>
              <a:t>56</a:t>
            </a:r>
            <a:r>
              <a:rPr lang="th-TH" sz="3600" b="1" dirty="0" smtClean="0"/>
              <a:t> </a:t>
            </a:r>
            <a:endParaRPr lang="en-US" sz="3600" b="1" dirty="0" smtClean="0"/>
          </a:p>
          <a:p>
            <a:pPr lvl="1"/>
            <a:r>
              <a:rPr lang="en-US" sz="3600" b="1" dirty="0"/>
              <a:t>	</a:t>
            </a:r>
            <a:r>
              <a:rPr lang="en-US" sz="3600" b="1" dirty="0" smtClean="0"/>
              <a:t> 6 </a:t>
            </a:r>
            <a:r>
              <a:rPr lang="th-TH" sz="3600" b="1" dirty="0" smtClean="0"/>
              <a:t>ใน </a:t>
            </a:r>
            <a:r>
              <a:rPr lang="en-US" sz="3600" b="1" dirty="0" smtClean="0"/>
              <a:t>7</a:t>
            </a:r>
            <a:r>
              <a:rPr lang="th-TH" sz="3600" b="1" dirty="0" smtClean="0"/>
              <a:t>ตัวชี้วัด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9487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9629" y="260648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การตรวจสอบคุณภาพข้อมูล</a:t>
            </a:r>
            <a:endParaRPr lang="en-US" sz="3600" b="1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8531" cy="607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61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485715" y="-1395536"/>
            <a:ext cx="12078959" cy="9306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การตรวจสอบคุณภาพข้อมูล</a:t>
            </a:r>
            <a:endParaRPr lang="en-US" sz="3600" b="1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1" y="0"/>
            <a:ext cx="90543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 flipH="1">
            <a:off x="1285852" y="3143248"/>
            <a:ext cx="2596246" cy="845517"/>
          </a:xfrm>
          <a:prstGeom prst="borderCallout1">
            <a:avLst/>
          </a:prstGeom>
          <a:solidFill>
            <a:schemeClr val="bg1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คลิกที่นี่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9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9" y="0"/>
            <a:ext cx="9111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3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160768" cy="685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3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0" y="0"/>
            <a:ext cx="90934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22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5" y="0"/>
            <a:ext cx="9093449" cy="685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4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7281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84" y="1196752"/>
            <a:ext cx="8718096" cy="490153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912137" y="1484784"/>
            <a:ext cx="6120680" cy="811252"/>
          </a:xfrm>
          <a:custGeom>
            <a:avLst/>
            <a:gdLst>
              <a:gd name="connsiteX0" fmla="*/ 0 w 6120680"/>
              <a:gd name="connsiteY0" fmla="*/ 63202 h 379204"/>
              <a:gd name="connsiteX1" fmla="*/ 63202 w 6120680"/>
              <a:gd name="connsiteY1" fmla="*/ 0 h 379204"/>
              <a:gd name="connsiteX2" fmla="*/ 1020113 w 6120680"/>
              <a:gd name="connsiteY2" fmla="*/ 0 h 379204"/>
              <a:gd name="connsiteX3" fmla="*/ 566040 w 6120680"/>
              <a:gd name="connsiteY3" fmla="*/ -418524 h 379204"/>
              <a:gd name="connsiteX4" fmla="*/ 2550283 w 6120680"/>
              <a:gd name="connsiteY4" fmla="*/ 0 h 379204"/>
              <a:gd name="connsiteX5" fmla="*/ 6057478 w 6120680"/>
              <a:gd name="connsiteY5" fmla="*/ 0 h 379204"/>
              <a:gd name="connsiteX6" fmla="*/ 6120680 w 6120680"/>
              <a:gd name="connsiteY6" fmla="*/ 63202 h 379204"/>
              <a:gd name="connsiteX7" fmla="*/ 6120680 w 6120680"/>
              <a:gd name="connsiteY7" fmla="*/ 63201 h 379204"/>
              <a:gd name="connsiteX8" fmla="*/ 6120680 w 6120680"/>
              <a:gd name="connsiteY8" fmla="*/ 63201 h 379204"/>
              <a:gd name="connsiteX9" fmla="*/ 6120680 w 6120680"/>
              <a:gd name="connsiteY9" fmla="*/ 158002 h 379204"/>
              <a:gd name="connsiteX10" fmla="*/ 6120680 w 6120680"/>
              <a:gd name="connsiteY10" fmla="*/ 316002 h 379204"/>
              <a:gd name="connsiteX11" fmla="*/ 6057478 w 6120680"/>
              <a:gd name="connsiteY11" fmla="*/ 379204 h 379204"/>
              <a:gd name="connsiteX12" fmla="*/ 2550283 w 6120680"/>
              <a:gd name="connsiteY12" fmla="*/ 379204 h 379204"/>
              <a:gd name="connsiteX13" fmla="*/ 1020113 w 6120680"/>
              <a:gd name="connsiteY13" fmla="*/ 379204 h 379204"/>
              <a:gd name="connsiteX14" fmla="*/ 1020113 w 6120680"/>
              <a:gd name="connsiteY14" fmla="*/ 379204 h 379204"/>
              <a:gd name="connsiteX15" fmla="*/ 63202 w 6120680"/>
              <a:gd name="connsiteY15" fmla="*/ 379204 h 379204"/>
              <a:gd name="connsiteX16" fmla="*/ 0 w 6120680"/>
              <a:gd name="connsiteY16" fmla="*/ 316002 h 379204"/>
              <a:gd name="connsiteX17" fmla="*/ 0 w 6120680"/>
              <a:gd name="connsiteY17" fmla="*/ 158002 h 379204"/>
              <a:gd name="connsiteX18" fmla="*/ 0 w 6120680"/>
              <a:gd name="connsiteY18" fmla="*/ 63201 h 379204"/>
              <a:gd name="connsiteX19" fmla="*/ 0 w 6120680"/>
              <a:gd name="connsiteY19" fmla="*/ 63201 h 379204"/>
              <a:gd name="connsiteX20" fmla="*/ 0 w 6120680"/>
              <a:gd name="connsiteY20" fmla="*/ 63202 h 379204"/>
              <a:gd name="connsiteX0" fmla="*/ 0 w 6120680"/>
              <a:gd name="connsiteY0" fmla="*/ 481726 h 797728"/>
              <a:gd name="connsiteX1" fmla="*/ 63202 w 6120680"/>
              <a:gd name="connsiteY1" fmla="*/ 418524 h 797728"/>
              <a:gd name="connsiteX2" fmla="*/ 1020113 w 6120680"/>
              <a:gd name="connsiteY2" fmla="*/ 418524 h 797728"/>
              <a:gd name="connsiteX3" fmla="*/ 566040 w 6120680"/>
              <a:gd name="connsiteY3" fmla="*/ 0 h 797728"/>
              <a:gd name="connsiteX4" fmla="*/ 1414211 w 6120680"/>
              <a:gd name="connsiteY4" fmla="*/ 418524 h 797728"/>
              <a:gd name="connsiteX5" fmla="*/ 6057478 w 6120680"/>
              <a:gd name="connsiteY5" fmla="*/ 418524 h 797728"/>
              <a:gd name="connsiteX6" fmla="*/ 6120680 w 6120680"/>
              <a:gd name="connsiteY6" fmla="*/ 481726 h 797728"/>
              <a:gd name="connsiteX7" fmla="*/ 6120680 w 6120680"/>
              <a:gd name="connsiteY7" fmla="*/ 481725 h 797728"/>
              <a:gd name="connsiteX8" fmla="*/ 6120680 w 6120680"/>
              <a:gd name="connsiteY8" fmla="*/ 481725 h 797728"/>
              <a:gd name="connsiteX9" fmla="*/ 6120680 w 6120680"/>
              <a:gd name="connsiteY9" fmla="*/ 576526 h 797728"/>
              <a:gd name="connsiteX10" fmla="*/ 6120680 w 6120680"/>
              <a:gd name="connsiteY10" fmla="*/ 734526 h 797728"/>
              <a:gd name="connsiteX11" fmla="*/ 6057478 w 6120680"/>
              <a:gd name="connsiteY11" fmla="*/ 797728 h 797728"/>
              <a:gd name="connsiteX12" fmla="*/ 2550283 w 6120680"/>
              <a:gd name="connsiteY12" fmla="*/ 797728 h 797728"/>
              <a:gd name="connsiteX13" fmla="*/ 1020113 w 6120680"/>
              <a:gd name="connsiteY13" fmla="*/ 797728 h 797728"/>
              <a:gd name="connsiteX14" fmla="*/ 1020113 w 6120680"/>
              <a:gd name="connsiteY14" fmla="*/ 797728 h 797728"/>
              <a:gd name="connsiteX15" fmla="*/ 63202 w 6120680"/>
              <a:gd name="connsiteY15" fmla="*/ 797728 h 797728"/>
              <a:gd name="connsiteX16" fmla="*/ 0 w 6120680"/>
              <a:gd name="connsiteY16" fmla="*/ 734526 h 797728"/>
              <a:gd name="connsiteX17" fmla="*/ 0 w 6120680"/>
              <a:gd name="connsiteY17" fmla="*/ 576526 h 797728"/>
              <a:gd name="connsiteX18" fmla="*/ 0 w 6120680"/>
              <a:gd name="connsiteY18" fmla="*/ 481725 h 797728"/>
              <a:gd name="connsiteX19" fmla="*/ 0 w 6120680"/>
              <a:gd name="connsiteY19" fmla="*/ 481725 h 797728"/>
              <a:gd name="connsiteX20" fmla="*/ 0 w 6120680"/>
              <a:gd name="connsiteY20" fmla="*/ 481726 h 79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20680" h="797728">
                <a:moveTo>
                  <a:pt x="0" y="481726"/>
                </a:moveTo>
                <a:cubicBezTo>
                  <a:pt x="0" y="446820"/>
                  <a:pt x="28296" y="418524"/>
                  <a:pt x="63202" y="418524"/>
                </a:cubicBezTo>
                <a:lnTo>
                  <a:pt x="1020113" y="418524"/>
                </a:lnTo>
                <a:lnTo>
                  <a:pt x="566040" y="0"/>
                </a:lnTo>
                <a:lnTo>
                  <a:pt x="1414211" y="418524"/>
                </a:lnTo>
                <a:lnTo>
                  <a:pt x="6057478" y="418524"/>
                </a:lnTo>
                <a:cubicBezTo>
                  <a:pt x="6092384" y="418524"/>
                  <a:pt x="6120680" y="446820"/>
                  <a:pt x="6120680" y="481726"/>
                </a:cubicBezTo>
                <a:lnTo>
                  <a:pt x="6120680" y="481725"/>
                </a:lnTo>
                <a:lnTo>
                  <a:pt x="6120680" y="481725"/>
                </a:lnTo>
                <a:lnTo>
                  <a:pt x="6120680" y="576526"/>
                </a:lnTo>
                <a:lnTo>
                  <a:pt x="6120680" y="734526"/>
                </a:lnTo>
                <a:cubicBezTo>
                  <a:pt x="6120680" y="769432"/>
                  <a:pt x="6092384" y="797728"/>
                  <a:pt x="6057478" y="797728"/>
                </a:cubicBezTo>
                <a:lnTo>
                  <a:pt x="2550283" y="797728"/>
                </a:lnTo>
                <a:lnTo>
                  <a:pt x="1020113" y="797728"/>
                </a:lnTo>
                <a:lnTo>
                  <a:pt x="1020113" y="797728"/>
                </a:lnTo>
                <a:lnTo>
                  <a:pt x="63202" y="797728"/>
                </a:lnTo>
                <a:cubicBezTo>
                  <a:pt x="28296" y="797728"/>
                  <a:pt x="0" y="769432"/>
                  <a:pt x="0" y="734526"/>
                </a:cubicBezTo>
                <a:lnTo>
                  <a:pt x="0" y="576526"/>
                </a:lnTo>
                <a:lnTo>
                  <a:pt x="0" y="481725"/>
                </a:lnTo>
                <a:lnTo>
                  <a:pt x="0" y="481725"/>
                </a:lnTo>
                <a:lnTo>
                  <a:pt x="0" y="48172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2000" dirty="0" smtClean="0"/>
              <a:t>http://healthcaredata.moph.go.th/ncdonline/</a:t>
            </a:r>
            <a:endParaRPr lang="th-TH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632" y="404664"/>
            <a:ext cx="8229600" cy="634082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ระบบฐานข้อมูล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>การเฝ้า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ระวัง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DM&amp;HT(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NCD4)</a:t>
            </a:r>
            <a:r>
              <a:rPr lang="th-TH" sz="3600" b="1" dirty="0">
                <a:latin typeface="BrowalliaUPC" pitchFamily="34" charset="-34"/>
                <a:cs typeface="BrowalliaUPC" pitchFamily="34" charset="-34"/>
              </a:rPr>
              <a:t/>
            </a:r>
            <a:br>
              <a:rPr lang="th-TH" sz="3600" b="1" dirty="0">
                <a:latin typeface="BrowalliaUPC" pitchFamily="34" charset="-34"/>
                <a:cs typeface="BrowalliaUPC" pitchFamily="34" charset="-34"/>
              </a:rPr>
            </a:br>
            <a:endParaRPr lang="en-US" sz="3600" b="1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403" cy="6858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6588224" y="2276872"/>
            <a:ext cx="1944216" cy="2016224"/>
          </a:xfrm>
          <a:prstGeom prst="wedgeRoundRectCallout">
            <a:avLst>
              <a:gd name="adj1" fmla="val -89046"/>
              <a:gd name="adj2" fmla="val -59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หน้าแรก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เพิ่มข้อมูล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แก้ไขข้อมูล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smtClean="0"/>
              <a:t>รายงาน</a:t>
            </a:r>
            <a:r>
              <a:rPr lang="en-US" sz="2400" dirty="0" smtClean="0"/>
              <a:t>0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9942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9144032" cy="67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2357422" y="3857628"/>
            <a:ext cx="1440160" cy="936104"/>
          </a:xfrm>
          <a:prstGeom prst="wedgeRoundRectCallout">
            <a:avLst>
              <a:gd name="adj1" fmla="val 90705"/>
              <a:gd name="adj2" fmla="val -623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เพิ่มข้อมูล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07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ตัวชี้วัดที่เกี่ยวข้องกับ เบาหวานและความดันโลหิตสูง</a:t>
            </a: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ปีงบประมาณ </a:t>
            </a:r>
            <a:r>
              <a:rPr lang="en-US" sz="40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2556</a:t>
            </a:r>
            <a:endParaRPr lang="en-US" sz="40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0505879"/>
              </p:ext>
            </p:extLst>
          </p:nvPr>
        </p:nvGraphicFramePr>
        <p:xfrm>
          <a:off x="287524" y="1621872"/>
          <a:ext cx="8568952" cy="504748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568952"/>
              </a:tblGrid>
              <a:tr h="1060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1. 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</a:t>
                      </a:r>
                      <a:r>
                        <a:rPr lang="th-TH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ละของประชาชนอายุ </a:t>
                      </a:r>
                      <a:r>
                        <a:rPr lang="en-US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15 </a:t>
                      </a:r>
                      <a:r>
                        <a:rPr lang="th-TH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ปีขึ้นไป ได้รับการคัดกรองเบาหวาน/ความดันโลหิตสูง (ไม่น้อยกว่า </a:t>
                      </a:r>
                      <a:r>
                        <a:rPr lang="en-US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90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)</a:t>
                      </a:r>
                      <a:endParaRPr lang="en-US" sz="3200" dirty="0"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51835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1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.1 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ร้อยละของประชาชนอายุ 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15-34 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ปีได้รับการคัดกรองเบาหวาน/ความดันโลหิตสูง </a:t>
                      </a:r>
                      <a:endParaRPr lang="en-US" sz="3200" dirty="0" smtClean="0"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51835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1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.2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ร้อยละประชาชนอายุ 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35-59 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ปีได้รับการคัดกรองเบาหวาน</a:t>
                      </a:r>
                      <a:endParaRPr lang="en-US" sz="3200" dirty="0" smtClean="0"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51835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1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.3 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ร้อยละประชาชนอายุ 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35-59 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ปีได้รับการคัดกรองความดันโลหิตสูง</a:t>
                      </a:r>
                      <a:endParaRPr lang="en-US" sz="3200" dirty="0" smtClean="0"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518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2. </a:t>
                      </a:r>
                      <a:r>
                        <a:rPr lang="th-TH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</a:t>
                      </a:r>
                      <a:r>
                        <a:rPr lang="th-TH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ละของผู้ป่วยเบาหวานที่ควบคุมระดับน้ำตาลในเลือดได้ดี</a:t>
                      </a:r>
                      <a:r>
                        <a:rPr lang="en-US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(</a:t>
                      </a:r>
                      <a:r>
                        <a:rPr lang="th-TH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ไม่น้อยกว่า </a:t>
                      </a:r>
                      <a:r>
                        <a:rPr lang="en-US" sz="3200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50)</a:t>
                      </a:r>
                      <a:endParaRPr lang="en-US" sz="3200" dirty="0"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98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05297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ตัวชี้วัดที่เกี่ยวข้องกับ เบาหวานและความดันโลหิตสูง</a:t>
            </a:r>
          </a:p>
          <a:p>
            <a:pPr algn="ctr"/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ปีงบประมาณ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2556</a:t>
            </a:r>
            <a:endParaRPr lang="en-US" sz="4000" b="1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994714"/>
              </p:ext>
            </p:extLst>
          </p:nvPr>
        </p:nvGraphicFramePr>
        <p:xfrm>
          <a:off x="287524" y="1453346"/>
          <a:ext cx="8568952" cy="504748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568952"/>
              </a:tblGrid>
              <a:tr h="518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3.</a:t>
                      </a:r>
                      <a:r>
                        <a:rPr lang="th-TH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ละผู้ป่วยความดันโลหิตสูงที่ควบคุมความดันโลหิตได้ดี 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(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ไม่น้อยกว่า 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40)</a:t>
                      </a:r>
                      <a:endParaRPr lang="en-US" sz="3200" b="1" dirty="0"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518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4.</a:t>
                      </a:r>
                      <a:r>
                        <a:rPr lang="th-TH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ละของผู้ป่วยเบาหวาน/ความดันโลหิตสูงที่มีภาวะแทรกซ้อนได้รับการดูแลรักษา/ส่งต่อ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(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เท่ากับ 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100)</a:t>
                      </a:r>
                      <a:endParaRPr lang="en-US" sz="3200" b="1" dirty="0"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259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5.</a:t>
                      </a:r>
                      <a:r>
                        <a:rPr lang="th-TH" sz="3200" b="1" kern="1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ร้อยละของผู้สูงอายุ ได้รับการคัดกรองเบาหวาน</a:t>
                      </a:r>
                      <a:r>
                        <a:rPr lang="en-US" sz="3200" b="1" kern="1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/</a:t>
                      </a:r>
                      <a:r>
                        <a:rPr lang="th-TH" sz="3200" b="1" kern="1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ความดันเท่ากับ 90</a:t>
                      </a:r>
                      <a:endParaRPr lang="en-US" sz="3200" b="1" dirty="0"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518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6.</a:t>
                      </a:r>
                      <a:r>
                        <a:rPr lang="th-TH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สัดส่วน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ของจำนวนผู้ป่วยนอกเบาหวาน/ความดันโลหิตสูงที่ไปรับการรักษาที่ ศสม./รพ.สต. (มากกว่าร้อยละ 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50)</a:t>
                      </a:r>
                      <a:endParaRPr lang="en-US" sz="3200" b="1" dirty="0"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  <a:tr h="518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7.</a:t>
                      </a:r>
                      <a:r>
                        <a:rPr lang="th-TH" sz="3200" b="1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ร้อย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ละของประชาชนกลุ่มเสี่ยงโรคเบาหวาน/ความดันโลหิตสูงที่มีการปรับพฤติกรรม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3 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อ 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2 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ส และลดเสี่ยง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(</a:t>
                      </a:r>
                      <a:r>
                        <a:rPr lang="th-TH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ไม่น้อยกว่า </a:t>
                      </a:r>
                      <a:r>
                        <a:rPr lang="en-US" sz="3200" b="1" dirty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50)</a:t>
                      </a:r>
                      <a:endParaRPr lang="en-US" sz="3200" b="1" dirty="0"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25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285728"/>
            <a:ext cx="7772400" cy="792088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รายงานการคัดกรองเบาหวาน ปีงบประมาณ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2555</a:t>
            </a:r>
            <a:endParaRPr lang="th-TH" sz="4000" b="1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6593673"/>
              </p:ext>
            </p:extLst>
          </p:nvPr>
        </p:nvGraphicFramePr>
        <p:xfrm>
          <a:off x="179513" y="1268760"/>
          <a:ext cx="8856982" cy="444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697354"/>
                <a:gridCol w="2496059"/>
                <a:gridCol w="1449323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กลุ่มอายุ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กลุ่มเป้าหมาย (คน)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คัดกรอง</a:t>
                      </a:r>
                      <a:r>
                        <a:rPr lang="th-TH" sz="4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(คน)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1045432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15-34</a:t>
                      </a:r>
                      <a:r>
                        <a:rPr lang="en-US" sz="4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4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ปี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19,259,146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6,956,856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36.12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1045432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35 </a:t>
                      </a:r>
                      <a:r>
                        <a:rPr lang="th-TH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ปีขึ้นไป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31,550,029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15,482,386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49.07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</a:tr>
              <a:tr h="1045432">
                <a:tc>
                  <a:txBody>
                    <a:bodyPr/>
                    <a:lstStyle/>
                    <a:p>
                      <a:pPr algn="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รวม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50,809,175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22,439,242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44.16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5877272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: 21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แฟ้ม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(NCDSCREEN Table) 1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ตุลาคม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2554-30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กันยายน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2555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357166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รายงานการคัดกรองความดันโลหิตสูง ปีงบประมาณ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2555</a:t>
            </a:r>
            <a:endParaRPr lang="th-TH" sz="4000" b="1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3695620"/>
              </p:ext>
            </p:extLst>
          </p:nvPr>
        </p:nvGraphicFramePr>
        <p:xfrm>
          <a:off x="107504" y="1484784"/>
          <a:ext cx="8928991" cy="3424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719284"/>
                <a:gridCol w="2516352"/>
                <a:gridCol w="1461107"/>
              </a:tblGrid>
              <a:tr h="941705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UPC" pitchFamily="34" charset="-34"/>
                          <a:cs typeface="BrowalliaUPC" pitchFamily="34" charset="-34"/>
                        </a:rPr>
                        <a:t>กลุ่มอายุ</a:t>
                      </a:r>
                      <a:endParaRPr lang="th-TH" sz="40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UPC" pitchFamily="34" charset="-34"/>
                          <a:cs typeface="BrowalliaUPC" pitchFamily="34" charset="-34"/>
                        </a:rPr>
                        <a:t>กลุ่มเป้าหมาย (คน)</a:t>
                      </a:r>
                      <a:endParaRPr lang="th-TH" sz="40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UPC" pitchFamily="34" charset="-34"/>
                          <a:cs typeface="BrowalliaUPC" pitchFamily="34" charset="-34"/>
                        </a:rPr>
                        <a:t>คัดกรอง</a:t>
                      </a:r>
                      <a:r>
                        <a:rPr lang="th-TH" sz="40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 (คน)</a:t>
                      </a:r>
                      <a:endParaRPr lang="th-TH" sz="40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BrowalliaUPC" pitchFamily="34" charset="-34"/>
                          <a:cs typeface="BrowalliaUPC" pitchFamily="34" charset="-34"/>
                        </a:rPr>
                        <a:t>ร้อยละ</a:t>
                      </a:r>
                      <a:endParaRPr lang="th-TH" sz="40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625801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15-34</a:t>
                      </a:r>
                      <a:r>
                        <a:rPr lang="en-US" sz="4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40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ปี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19,255,882    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 6,965,903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36.18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</a:tr>
              <a:tr h="528600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35 </a:t>
                      </a:r>
                      <a:r>
                        <a:rPr lang="th-TH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ปีขึ้นไป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30,429,895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15,452,983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latin typeface="Browallia New" pitchFamily="34" charset="-34"/>
                          <a:cs typeface="Browallia New" pitchFamily="34" charset="-34"/>
                        </a:rPr>
                        <a:t>50.78</a:t>
                      </a:r>
                      <a:endParaRPr lang="th-TH" sz="40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</a:tr>
              <a:tr h="712207">
                <a:tc>
                  <a:txBody>
                    <a:bodyPr/>
                    <a:lstStyle/>
                    <a:p>
                      <a:pPr algn="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รวม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49,685,777 </a:t>
                      </a:r>
                    </a:p>
                  </a:txBody>
                  <a:tcPr marL="9525" marR="114300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22,418,886 </a:t>
                      </a:r>
                    </a:p>
                  </a:txBody>
                  <a:tcPr marL="9525" marR="114300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45.12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877272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: 21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แฟ้ม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(NCDSCREEN Table) 1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ตุลาคม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2554-30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กันยายน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2555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2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รายงานการคัดกรองเบาหวาน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5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 อันดับ ปีงบประมาณ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2555</a:t>
            </a:r>
            <a:endParaRPr lang="th-TH" sz="4000" b="1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991282"/>
              </p:ext>
            </p:extLst>
          </p:nvPr>
        </p:nvGraphicFramePr>
        <p:xfrm>
          <a:off x="251520" y="1346087"/>
          <a:ext cx="8568953" cy="4243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872209"/>
                <a:gridCol w="2232248"/>
                <a:gridCol w="2054191"/>
                <a:gridCol w="1402193"/>
              </a:tblGrid>
              <a:tr h="87489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อันดับ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จังหวัด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เป้าหมาย </a:t>
                      </a:r>
                      <a:r>
                        <a:rPr lang="th-TH" sz="32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(คน)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คัดกรอง</a:t>
                      </a:r>
                      <a:r>
                        <a:rPr lang="th-TH" sz="32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 (คน)</a:t>
                      </a:r>
                      <a:endParaRPr lang="th-TH" sz="3200" b="1" dirty="0" smtClean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ร้อยละ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</a:tr>
              <a:tr h="658298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1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ลพบุรี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409,287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386,874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94.5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2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ปทุมธานี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263,926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248,177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94.0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3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อุดรธานี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635,271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567,471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89.3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4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สุพรรณบุรี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789,075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656,073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83.1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BrowalliaUPC" pitchFamily="34" charset="-34"/>
                          <a:cs typeface="BrowalliaUPC" pitchFamily="34" charset="-34"/>
                        </a:rPr>
                        <a:t>5</a:t>
                      </a:r>
                      <a:endParaRPr lang="th-TH" sz="32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ชัยนาท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255,937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204,548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79.9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6080335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: 21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แฟ้ม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(NCDSCREEN Table) 1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ตุลาคม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2554-30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กันยายน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2555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4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18810"/>
            <a:ext cx="9144000" cy="105273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รายงานการคัดกรองความดันโลหิตสูง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5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 อันดับ </a:t>
            </a:r>
          </a:p>
          <a:p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ปีงบประมาณ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2555</a:t>
            </a:r>
            <a:endParaRPr lang="th-TH" sz="3600" b="1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2258928"/>
              </p:ext>
            </p:extLst>
          </p:nvPr>
        </p:nvGraphicFramePr>
        <p:xfrm>
          <a:off x="251520" y="1346087"/>
          <a:ext cx="8568953" cy="4243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5"/>
                <a:gridCol w="1944216"/>
                <a:gridCol w="2232248"/>
                <a:gridCol w="2054191"/>
                <a:gridCol w="1402193"/>
              </a:tblGrid>
              <a:tr h="87489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อันดับ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จังหวัด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เป้าหมาย </a:t>
                      </a:r>
                      <a:r>
                        <a:rPr lang="th-TH" sz="28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(คน)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คัดกรอง</a:t>
                      </a:r>
                      <a:r>
                        <a:rPr lang="th-TH" sz="28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 (คน)</a:t>
                      </a:r>
                      <a:endParaRPr lang="th-TH" sz="2800" b="1" dirty="0" smtClean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ร้อยละ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</a:tr>
              <a:tr h="65829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1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ปทุมธานี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263,926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234,005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88.7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2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ลพบุรี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431,769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382,530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88.6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3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อุดรธานี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646,297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567,510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87.8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4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สุพรรณบุรี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772,530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656,073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84.9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  <a:tr h="677489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BrowalliaUPC" pitchFamily="34" charset="-34"/>
                          <a:cs typeface="BrowalliaUPC" pitchFamily="34" charset="-34"/>
                        </a:rPr>
                        <a:t>5</a:t>
                      </a:r>
                      <a:endParaRPr lang="th-TH" sz="28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ชัยนาท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240,976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     204,548 </a:t>
                      </a:r>
                    </a:p>
                  </a:txBody>
                  <a:tcPr marL="9525" marR="1143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84.9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0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marL="9525" marR="114300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108104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: 21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แฟ้ม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(NCDSCREEN Table) 1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ตุลาคม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2554-30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กันยายน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2555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6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862204"/>
              </p:ext>
            </p:extLst>
          </p:nvPr>
        </p:nvGraphicFramePr>
        <p:xfrm>
          <a:off x="251520" y="1196752"/>
          <a:ext cx="8568953" cy="476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11"/>
                <a:gridCol w="1800200"/>
                <a:gridCol w="1778633"/>
                <a:gridCol w="1944216"/>
                <a:gridCol w="1728193"/>
              </a:tblGrid>
              <a:tr h="68783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กลุ่มอายุ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เป้าหมาย </a:t>
                      </a:r>
                      <a:r>
                        <a:rPr lang="th-TH" sz="24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(คน)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คัดกรอง </a:t>
                      </a:r>
                      <a:r>
                        <a:rPr lang="th-TH" sz="24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(คน)</a:t>
                      </a:r>
                      <a:endParaRPr lang="th-TH" sz="24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Browallia New" pitchFamily="34" charset="-34"/>
                          <a:cs typeface="Browallia New" pitchFamily="34" charset="-34"/>
                        </a:rPr>
                        <a:t>Verbal</a:t>
                      </a:r>
                      <a:r>
                        <a:rPr lang="en-US" sz="24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screening</a:t>
                      </a:r>
                      <a:endParaRPr lang="th-TH" sz="2400" b="1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 smtClean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</a:tr>
              <a:tr h="897292"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ผ่านปกติ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(คน)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ไม่ผ่าน 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(คน)</a:t>
                      </a:r>
                      <a:endParaRPr lang="th-TH" sz="2400" b="1" dirty="0" smtClean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7543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อายุ 15-34 ปี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199,006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198,437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35,787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162,650</a:t>
                      </a: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99.71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18.03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81.97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อายุ 35 ขึ้นปี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458,023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336,895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29,779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307,116</a:t>
                      </a: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73.55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8.84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91.16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รวมทั้งหมด</a:t>
                      </a:r>
                      <a:endParaRPr lang="th-TH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657,029</a:t>
                      </a:r>
                      <a:endParaRPr lang="en-US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535,332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65,566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469,766</a:t>
                      </a: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81.48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12.25</a:t>
                      </a:r>
                      <a:endParaRPr lang="en-US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87.75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6207695"/>
            <a:ext cx="665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: 21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แฟ้ม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(NCDSCREEN Table) 1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ตุลาคม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2554-30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กันยายน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2555 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รายงานการคัดกรองเบาหวาน จังหวัดอุดรธานี ปีงบประมาณ </a:t>
            </a:r>
            <a:r>
              <a:rPr lang="en-US" sz="3200" b="1" dirty="0" smtClean="0">
                <a:latin typeface="Browallia New" pitchFamily="34" charset="-34"/>
                <a:cs typeface="Browallia New" pitchFamily="34" charset="-34"/>
              </a:rPr>
              <a:t>2555</a:t>
            </a:r>
            <a:endParaRPr lang="th-TH" sz="32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1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953795"/>
              </p:ext>
            </p:extLst>
          </p:nvPr>
        </p:nvGraphicFramePr>
        <p:xfrm>
          <a:off x="251520" y="1124744"/>
          <a:ext cx="8640962" cy="499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84"/>
                <a:gridCol w="1815328"/>
                <a:gridCol w="1793579"/>
                <a:gridCol w="1234423"/>
                <a:gridCol w="1234423"/>
                <a:gridCol w="1234425"/>
              </a:tblGrid>
              <a:tr h="327792">
                <a:tc gridSpan="6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กลุ่มที่ไม่ผ่าน </a:t>
                      </a:r>
                      <a:r>
                        <a:rPr lang="en-US" sz="2800" b="1" dirty="0" smtClean="0">
                          <a:latin typeface="Browallia New" pitchFamily="34" charset="-34"/>
                          <a:cs typeface="Browallia New" pitchFamily="34" charset="-34"/>
                        </a:rPr>
                        <a:t>Verbal screening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8783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กลุ่มอายุ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กลุ่มปกติ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(คน)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กลุ่มเสี่ยง (คน)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กลุ่มป่วย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dirty="0" smtClean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08312"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28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ระดับ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(คน)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ระดับ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(คน)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ระดับ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(คน)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17543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อายุ 15-34 ปี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147,487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14,276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580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146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161</a:t>
                      </a: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74.32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7.19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0.29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0.07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0.08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อายุ 35 ขึ้นปี</a:t>
                      </a:r>
                      <a:endParaRPr lang="th-TH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260,140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38,912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4,860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1,567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1,637</a:t>
                      </a: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77.22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11.55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1.44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0.47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0.49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รวมทั้งหมด</a:t>
                      </a:r>
                      <a:endParaRPr lang="th-TH" sz="2400" b="1" i="0" u="none" strike="noStrike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407,627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53,188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5,440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1,713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1,798</a:t>
                      </a:r>
                    </a:p>
                  </a:txBody>
                  <a:tcPr marL="9525" marR="72000" marT="9525" marB="0" anchor="ctr"/>
                </a:tc>
              </a:tr>
              <a:tr h="532631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u="none" strike="noStrike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8208" marR="72000" marT="8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76.14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9.94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1.02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0.32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0.34</a:t>
                      </a:r>
                      <a:endParaRPr lang="th-TH" sz="2400" b="1" i="0" u="none" strike="noStrike" dirty="0"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6207695"/>
            <a:ext cx="645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: 21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แฟ้ม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(NCDSCREEN Table) 1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ตุลาคม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2554-30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กันยายน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2555 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260648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รายงานการคัดกรองเบาหวาน จังหวัดอุดรธานี </a:t>
            </a:r>
          </a:p>
          <a:p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ปีงบประมาณ 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2555</a:t>
            </a:r>
            <a:endParaRPr lang="th-TH" sz="36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3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761</Words>
  <Application>Microsoft Office PowerPoint</Application>
  <PresentationFormat>นำเสนอทางหน้าจอ (4:3)</PresentationFormat>
  <Paragraphs>220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ภาพนิ่ง 1</vt:lpstr>
      <vt:lpstr>ภาพนิ่ง 2</vt:lpstr>
      <vt:lpstr>ภาพนิ่ง 3</vt:lpstr>
      <vt:lpstr>รายงานการคัดกรองเบาหวาน ปีงบประมาณ 2555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ระบบฐานข้อมูลการเฝ้าระวังDM&amp;HT( NCD4) 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รายงานการคัดกรองเบาหวานความดัน ปีงบประมาณ 2555</dc:title>
  <dc:creator>user</dc:creator>
  <cp:lastModifiedBy>ncd ab</cp:lastModifiedBy>
  <cp:revision>92</cp:revision>
  <dcterms:created xsi:type="dcterms:W3CDTF">2013-03-14T02:26:41Z</dcterms:created>
  <dcterms:modified xsi:type="dcterms:W3CDTF">2013-03-19T04:24:15Z</dcterms:modified>
</cp:coreProperties>
</file>